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94" r:id="rId2"/>
  </p:sldIdLst>
  <p:sldSz cx="43891200" cy="32918400"/>
  <p:notesSz cx="32462788" cy="43435588"/>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6708">
          <p15:clr>
            <a:srgbClr val="A4A3A4"/>
          </p15:clr>
        </p15:guide>
        <p15:guide id="6" pos="20904">
          <p15:clr>
            <a:srgbClr val="A4A3A4"/>
          </p15:clr>
        </p15:guide>
        <p15:guide id="7" pos="7082">
          <p15:clr>
            <a:srgbClr val="A4A3A4"/>
          </p15:clr>
        </p15:guide>
        <p15:guide id="8" pos="20582">
          <p15:clr>
            <a:srgbClr val="A4A3A4"/>
          </p15:clr>
        </p15:guide>
        <p15:guide id="9" pos="27330">
          <p15:clr>
            <a:srgbClr val="A4A3A4"/>
          </p15:clr>
        </p15:guide>
        <p15:guide id="10" pos="326">
          <p15:clr>
            <a:srgbClr val="A4A3A4"/>
          </p15:clr>
        </p15:guide>
      </p15:sldGuideLst>
    </p:ext>
    <p:ext uri="{2D200454-40CA-4A62-9FC3-DE9A4176ACB9}">
      <p15:notesGuideLst xmlns:p15="http://schemas.microsoft.com/office/powerpoint/2012/main">
        <p15:guide id="1" orient="horz" pos="13681">
          <p15:clr>
            <a:srgbClr val="A4A3A4"/>
          </p15:clr>
        </p15:guide>
        <p15:guide id="2" pos="1022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3B7193"/>
    <a:srgbClr val="2C556E"/>
    <a:srgbClr val="E7E7E5"/>
    <a:srgbClr val="E4E7E8"/>
    <a:srgbClr val="EDE8DF"/>
    <a:srgbClr val="E0E9E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54" autoAdjust="0"/>
    <p:restoredTop sz="94394" autoAdjust="0"/>
  </p:normalViewPr>
  <p:slideViewPr>
    <p:cSldViewPr snapToGrid="0" snapToObjects="1" showGuides="1">
      <p:cViewPr>
        <p:scale>
          <a:sx n="40" d="100"/>
          <a:sy n="40" d="100"/>
        </p:scale>
        <p:origin x="2034" y="-474"/>
      </p:cViewPr>
      <p:guideLst>
        <p:guide orient="horz" pos="3318"/>
        <p:guide orient="horz" pos="288"/>
        <p:guide orient="horz" pos="20160"/>
        <p:guide orient="horz"/>
        <p:guide pos="6708"/>
        <p:guide pos="20904"/>
        <p:guide pos="7082"/>
        <p:guide pos="20582"/>
        <p:guide pos="27330"/>
        <p:guide pos="3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13681"/>
        <p:guide pos="1022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067208" cy="2171779"/>
          </a:xfrm>
          <a:prstGeom prst="rect">
            <a:avLst/>
          </a:prstGeom>
        </p:spPr>
        <p:txBody>
          <a:bodyPr vert="horz" lIns="433700" tIns="216850" rIns="433700" bIns="216850" rtlCol="0"/>
          <a:lstStyle>
            <a:lvl1pPr algn="l">
              <a:defRPr sz="5700"/>
            </a:lvl1pPr>
          </a:lstStyle>
          <a:p>
            <a:endParaRPr lang="en-US" dirty="0"/>
          </a:p>
        </p:txBody>
      </p:sp>
      <p:sp>
        <p:nvSpPr>
          <p:cNvPr id="3" name="Date Placeholder 2"/>
          <p:cNvSpPr>
            <a:spLocks noGrp="1"/>
          </p:cNvSpPr>
          <p:nvPr>
            <p:ph type="dt" idx="1"/>
          </p:nvPr>
        </p:nvSpPr>
        <p:spPr>
          <a:xfrm>
            <a:off x="18388068" y="0"/>
            <a:ext cx="14067208" cy="2171779"/>
          </a:xfrm>
          <a:prstGeom prst="rect">
            <a:avLst/>
          </a:prstGeom>
        </p:spPr>
        <p:txBody>
          <a:bodyPr vert="horz" lIns="433700" tIns="216850" rIns="433700" bIns="216850" rtlCol="0"/>
          <a:lstStyle>
            <a:lvl1pPr algn="r">
              <a:defRPr sz="5700"/>
            </a:lvl1pPr>
          </a:lstStyle>
          <a:p>
            <a:fld id="{E6CC2317-6751-4CD4-9995-8782DD78E936}" type="datetimeFigureOut">
              <a:rPr lang="en-US" smtClean="0"/>
              <a:pPr/>
              <a:t>6/15/2015</a:t>
            </a:fld>
            <a:endParaRPr lang="en-US" dirty="0"/>
          </a:p>
        </p:txBody>
      </p:sp>
      <p:sp>
        <p:nvSpPr>
          <p:cNvPr id="4" name="Slide Image Placeholder 3"/>
          <p:cNvSpPr>
            <a:spLocks noGrp="1" noRot="1" noChangeAspect="1"/>
          </p:cNvSpPr>
          <p:nvPr>
            <p:ph type="sldImg" idx="2"/>
          </p:nvPr>
        </p:nvSpPr>
        <p:spPr>
          <a:xfrm>
            <a:off x="5373688" y="3257550"/>
            <a:ext cx="21715412" cy="16287750"/>
          </a:xfrm>
          <a:prstGeom prst="rect">
            <a:avLst/>
          </a:prstGeom>
          <a:noFill/>
          <a:ln w="12700">
            <a:solidFill>
              <a:prstClr val="black"/>
            </a:solidFill>
          </a:ln>
        </p:spPr>
        <p:txBody>
          <a:bodyPr vert="horz" lIns="433700" tIns="216850" rIns="433700" bIns="216850" rtlCol="0" anchor="ctr"/>
          <a:lstStyle/>
          <a:p>
            <a:endParaRPr lang="en-US" dirty="0"/>
          </a:p>
        </p:txBody>
      </p:sp>
      <p:sp>
        <p:nvSpPr>
          <p:cNvPr id="5" name="Notes Placeholder 4"/>
          <p:cNvSpPr>
            <a:spLocks noGrp="1"/>
          </p:cNvSpPr>
          <p:nvPr>
            <p:ph type="body" sz="quarter" idx="3"/>
          </p:nvPr>
        </p:nvSpPr>
        <p:spPr>
          <a:xfrm>
            <a:off x="3246279" y="20631904"/>
            <a:ext cx="25970230" cy="19546015"/>
          </a:xfrm>
          <a:prstGeom prst="rect">
            <a:avLst/>
          </a:prstGeom>
        </p:spPr>
        <p:txBody>
          <a:bodyPr vert="horz" lIns="433700" tIns="216850" rIns="433700" bIns="21685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41256270"/>
            <a:ext cx="14067208" cy="2171779"/>
          </a:xfrm>
          <a:prstGeom prst="rect">
            <a:avLst/>
          </a:prstGeom>
        </p:spPr>
        <p:txBody>
          <a:bodyPr vert="horz" lIns="433700" tIns="216850" rIns="433700" bIns="216850" rtlCol="0" anchor="b"/>
          <a:lstStyle>
            <a:lvl1pPr algn="l">
              <a:defRPr sz="5700"/>
            </a:lvl1pPr>
          </a:lstStyle>
          <a:p>
            <a:endParaRPr lang="en-US" dirty="0"/>
          </a:p>
        </p:txBody>
      </p:sp>
      <p:sp>
        <p:nvSpPr>
          <p:cNvPr id="7" name="Slide Number Placeholder 6"/>
          <p:cNvSpPr>
            <a:spLocks noGrp="1"/>
          </p:cNvSpPr>
          <p:nvPr>
            <p:ph type="sldNum" sz="quarter" idx="5"/>
          </p:nvPr>
        </p:nvSpPr>
        <p:spPr>
          <a:xfrm>
            <a:off x="18388068" y="41256270"/>
            <a:ext cx="14067208" cy="2171779"/>
          </a:xfrm>
          <a:prstGeom prst="rect">
            <a:avLst/>
          </a:prstGeom>
        </p:spPr>
        <p:txBody>
          <a:bodyPr vert="horz" lIns="433700" tIns="216850" rIns="433700" bIns="216850" rtlCol="0" anchor="b"/>
          <a:lstStyle>
            <a:lvl1pPr algn="r">
              <a:defRPr sz="57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119091248"/>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3497513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27049" y="6021370"/>
            <a:ext cx="101965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527049" y="5267325"/>
            <a:ext cx="10196513"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517525" y="14197507"/>
            <a:ext cx="1021079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252201" y="6021371"/>
            <a:ext cx="21421724"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242675" y="5267326"/>
            <a:ext cx="214312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1252201" y="20505756"/>
            <a:ext cx="21421724"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1252201" y="19751711"/>
            <a:ext cx="2142172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3185100" y="5267325"/>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3185099" y="6021370"/>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3185098" y="14257357"/>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3185097" y="15011402"/>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3185095" y="25679401"/>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3185096" y="26433446"/>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527049" y="14951552"/>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11224245" y="1785731"/>
            <a:ext cx="21421724" cy="1280160"/>
          </a:xfrm>
          <a:prstGeom prst="rect">
            <a:avLst/>
          </a:prstGeom>
        </p:spPr>
        <p:txBody>
          <a:bodyPr>
            <a:normAutofit/>
          </a:bodyPr>
          <a:lstStyle>
            <a:lvl1pPr marL="0" indent="0" algn="ctr">
              <a:buFontTx/>
              <a:buNone/>
              <a:defRPr sz="66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47" name="Text Placeholder 76"/>
          <p:cNvSpPr>
            <a:spLocks noGrp="1"/>
          </p:cNvSpPr>
          <p:nvPr>
            <p:ph type="body" sz="quarter" idx="184" hasCustomPrompt="1"/>
          </p:nvPr>
        </p:nvSpPr>
        <p:spPr>
          <a:xfrm>
            <a:off x="11224245" y="3117452"/>
            <a:ext cx="21421724" cy="1163782"/>
          </a:xfrm>
          <a:prstGeom prst="rect">
            <a:avLst/>
          </a:prstGeom>
        </p:spPr>
        <p:txBody>
          <a:bodyPr>
            <a:normAutofit/>
          </a:bodyPr>
          <a:lstStyle>
            <a:lvl1pPr marL="0" indent="0" algn="ctr">
              <a:buFontTx/>
              <a:buNone/>
              <a:defRPr sz="54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48" name="Text Placeholder 76"/>
          <p:cNvSpPr>
            <a:spLocks noGrp="1"/>
          </p:cNvSpPr>
          <p:nvPr>
            <p:ph type="body" sz="quarter" idx="185" hasCustomPrompt="1"/>
          </p:nvPr>
        </p:nvSpPr>
        <p:spPr>
          <a:xfrm>
            <a:off x="11224245" y="417443"/>
            <a:ext cx="21421724" cy="1280160"/>
          </a:xfrm>
          <a:prstGeom prst="rect">
            <a:avLst/>
          </a:prstGeom>
        </p:spPr>
        <p:txBody>
          <a:bodyPr>
            <a:normAutofit/>
          </a:bodyPr>
          <a:lstStyle>
            <a:lvl1pPr marL="0" indent="0" algn="ctr">
              <a:buFontTx/>
              <a:buNone/>
              <a:defRPr sz="8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1"/>
            <a:ext cx="43891200" cy="4371975"/>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flipV="1">
            <a:off x="0" y="4371975"/>
            <a:ext cx="43891200" cy="433386"/>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baseline="-25000" dirty="0"/>
          </a:p>
        </p:txBody>
      </p:sp>
      <p:sp>
        <p:nvSpPr>
          <p:cNvPr id="10" name="Text Box 14"/>
          <p:cNvSpPr txBox="1">
            <a:spLocks noChangeArrowheads="1"/>
          </p:cNvSpPr>
          <p:nvPr/>
        </p:nvSpPr>
        <p:spPr bwMode="auto">
          <a:xfrm>
            <a:off x="819153"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0" name="Rounded Rectangle 29"/>
          <p:cNvSpPr/>
          <p:nvPr userDrawn="1"/>
        </p:nvSpPr>
        <p:spPr>
          <a:xfrm>
            <a:off x="506697" y="5267325"/>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userDrawn="1"/>
        </p:nvSpPr>
        <p:spPr>
          <a:xfrm>
            <a:off x="33164748" y="5257799"/>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userDrawn="1"/>
        </p:nvSpPr>
        <p:spPr>
          <a:xfrm>
            <a:off x="11233151" y="5257798"/>
            <a:ext cx="21428073" cy="26736675"/>
          </a:xfrm>
          <a:prstGeom prst="roundRect">
            <a:avLst>
              <a:gd name="adj" fmla="val 4574"/>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userDrawn="1"/>
        </p:nvGrpSpPr>
        <p:grpSpPr>
          <a:xfrm>
            <a:off x="-11225189" y="-1"/>
            <a:ext cx="11018865" cy="32918401"/>
            <a:chOff x="-11225189" y="-1"/>
            <a:chExt cx="11018865" cy="32918401"/>
          </a:xfrm>
        </p:grpSpPr>
        <p:sp>
          <p:nvSpPr>
            <p:cNvPr id="48" name="Rectangle 47"/>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trifold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49" name="Straight Connector 48"/>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userDrawn="1"/>
          </p:nvPicPr>
          <p:blipFill>
            <a:blip r:embed="rId4"/>
            <a:stretch>
              <a:fillRect/>
            </a:stretch>
          </p:blipFill>
          <p:spPr>
            <a:xfrm>
              <a:off x="-10740740" y="10261718"/>
              <a:ext cx="1597666" cy="1201935"/>
            </a:xfrm>
            <a:prstGeom prst="rect">
              <a:avLst/>
            </a:prstGeom>
          </p:spPr>
        </p:pic>
        <p:pic>
          <p:nvPicPr>
            <p:cNvPr id="51" name="Picture 50"/>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52" name="Group 51"/>
            <p:cNvGrpSpPr/>
            <p:nvPr userDrawn="1"/>
          </p:nvGrpSpPr>
          <p:grpSpPr>
            <a:xfrm>
              <a:off x="-9744993" y="23540957"/>
              <a:ext cx="7531182" cy="2120439"/>
              <a:chOff x="-4470427" y="11016658"/>
              <a:chExt cx="3470785" cy="974220"/>
            </a:xfrm>
          </p:grpSpPr>
          <p:grpSp>
            <p:nvGrpSpPr>
              <p:cNvPr id="58" name="Group 57"/>
              <p:cNvGrpSpPr/>
              <p:nvPr userDrawn="1"/>
            </p:nvGrpSpPr>
            <p:grpSpPr>
              <a:xfrm>
                <a:off x="-2783495" y="11060886"/>
                <a:ext cx="624431" cy="893535"/>
                <a:chOff x="-3958697" y="11117435"/>
                <a:chExt cx="779338" cy="1280430"/>
              </a:xfrm>
            </p:grpSpPr>
            <p:pic>
              <p:nvPicPr>
                <p:cNvPr id="64" name="Picture 63"/>
                <p:cNvPicPr>
                  <a:picLocks noChangeAspect="1"/>
                </p:cNvPicPr>
                <p:nvPr userDrawn="1"/>
              </p:nvPicPr>
              <p:blipFill>
                <a:blip r:embed="rId6"/>
                <a:stretch>
                  <a:fillRect/>
                </a:stretch>
              </p:blipFill>
              <p:spPr>
                <a:xfrm>
                  <a:off x="-3948160" y="11117435"/>
                  <a:ext cx="768801" cy="1090857"/>
                </a:xfrm>
                <a:prstGeom prst="rect">
                  <a:avLst/>
                </a:prstGeom>
              </p:spPr>
            </p:pic>
            <p:sp>
              <p:nvSpPr>
                <p:cNvPr id="65" name="TextBox 64"/>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59" name="Group 58"/>
              <p:cNvGrpSpPr/>
              <p:nvPr userDrawn="1"/>
            </p:nvGrpSpPr>
            <p:grpSpPr>
              <a:xfrm>
                <a:off x="-2033159" y="11060889"/>
                <a:ext cx="1033517" cy="893529"/>
                <a:chOff x="-2921738" y="11200127"/>
                <a:chExt cx="1420279" cy="1227904"/>
              </a:xfrm>
            </p:grpSpPr>
            <p:pic>
              <p:nvPicPr>
                <p:cNvPr id="62" name="Picture 61"/>
                <p:cNvPicPr>
                  <a:picLocks noChangeAspect="1"/>
                </p:cNvPicPr>
                <p:nvPr userDrawn="1"/>
              </p:nvPicPr>
              <p:blipFill>
                <a:blip r:embed="rId6"/>
                <a:stretch>
                  <a:fillRect/>
                </a:stretch>
              </p:blipFill>
              <p:spPr>
                <a:xfrm>
                  <a:off x="-2921738" y="11200127"/>
                  <a:ext cx="1420279" cy="1029694"/>
                </a:xfrm>
                <a:prstGeom prst="rect">
                  <a:avLst/>
                </a:prstGeom>
              </p:spPr>
            </p:pic>
            <p:sp>
              <p:nvSpPr>
                <p:cNvPr id="63" name="TextBox 62"/>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0" name="Picture 59"/>
              <p:cNvPicPr>
                <a:picLocks noChangeAspect="1"/>
              </p:cNvPicPr>
              <p:nvPr userDrawn="1"/>
            </p:nvPicPr>
            <p:blipFill>
              <a:blip r:embed="rId7"/>
              <a:stretch>
                <a:fillRect/>
              </a:stretch>
            </p:blipFill>
            <p:spPr>
              <a:xfrm>
                <a:off x="-4470427" y="11016658"/>
                <a:ext cx="1098742" cy="847761"/>
              </a:xfrm>
              <a:prstGeom prst="rect">
                <a:avLst/>
              </a:prstGeom>
            </p:spPr>
          </p:pic>
          <p:sp>
            <p:nvSpPr>
              <p:cNvPr id="61" name="TextBox 60"/>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3" name="Group 52"/>
            <p:cNvGrpSpPr/>
            <p:nvPr userDrawn="1"/>
          </p:nvGrpSpPr>
          <p:grpSpPr>
            <a:xfrm>
              <a:off x="-10398793" y="27751410"/>
              <a:ext cx="9323012" cy="2453251"/>
              <a:chOff x="-4754996" y="12734136"/>
              <a:chExt cx="4296559" cy="1127128"/>
            </a:xfrm>
          </p:grpSpPr>
          <p:graphicFrame>
            <p:nvGraphicFramePr>
              <p:cNvPr id="54" name="Object 53"/>
              <p:cNvGraphicFramePr>
                <a:graphicFrameLocks noChangeAspect="1"/>
              </p:cNvGraphicFramePr>
              <p:nvPr userDrawn="1">
                <p:extLst>
                  <p:ext uri="{D42A27DB-BD31-4B8C-83A1-F6EECF244321}">
                    <p14:modId xmlns:p14="http://schemas.microsoft.com/office/powerpoint/2010/main" val="2583320257"/>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198"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55" name="Object 54"/>
              <p:cNvGraphicFramePr>
                <a:graphicFrameLocks noChangeAspect="1"/>
              </p:cNvGraphicFramePr>
              <p:nvPr userDrawn="1">
                <p:extLst>
                  <p:ext uri="{D42A27DB-BD31-4B8C-83A1-F6EECF244321}">
                    <p14:modId xmlns:p14="http://schemas.microsoft.com/office/powerpoint/2010/main" val="3111605449"/>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199"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56" name="TextBox 55"/>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57" name="TextBox 56"/>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66" name="Group 65"/>
          <p:cNvGrpSpPr/>
          <p:nvPr userDrawn="1"/>
        </p:nvGrpSpPr>
        <p:grpSpPr>
          <a:xfrm>
            <a:off x="44157839" y="-55065"/>
            <a:ext cx="11062139" cy="32973465"/>
            <a:chOff x="44157839" y="-55065"/>
            <a:chExt cx="11062139" cy="32973465"/>
          </a:xfrm>
        </p:grpSpPr>
        <p:sp>
          <p:nvSpPr>
            <p:cNvPr id="67" name="Rectangle 66"/>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68" name="Object 67"/>
            <p:cNvGraphicFramePr>
              <a:graphicFrameLocks noChangeAspect="1"/>
            </p:cNvGraphicFramePr>
            <p:nvPr userDrawn="1">
              <p:extLst>
                <p:ext uri="{D42A27DB-BD31-4B8C-83A1-F6EECF244321}">
                  <p14:modId xmlns:p14="http://schemas.microsoft.com/office/powerpoint/2010/main" val="298943172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00"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69" name="Picture 68"/>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70" name="Object 69"/>
            <p:cNvGraphicFramePr>
              <a:graphicFrameLocks noChangeAspect="1"/>
            </p:cNvGraphicFramePr>
            <p:nvPr userDrawn="1">
              <p:extLst>
                <p:ext uri="{D42A27DB-BD31-4B8C-83A1-F6EECF244321}">
                  <p14:modId xmlns:p14="http://schemas.microsoft.com/office/powerpoint/2010/main" val="2574947463"/>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01"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71" name="Group 70"/>
            <p:cNvGrpSpPr/>
            <p:nvPr userDrawn="1"/>
          </p:nvGrpSpPr>
          <p:grpSpPr>
            <a:xfrm>
              <a:off x="44487207" y="29414560"/>
              <a:ext cx="10354213" cy="1265612"/>
              <a:chOff x="44200453" y="28362386"/>
              <a:chExt cx="9771399" cy="1090622"/>
            </a:xfrm>
          </p:grpSpPr>
          <p:sp>
            <p:nvSpPr>
              <p:cNvPr id="73" name="Rounded Rectangle 72"/>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75" name="TextBox 74"/>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2" name="TextBox 71"/>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2.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11.w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27049" y="6021370"/>
            <a:ext cx="10196513" cy="2769967"/>
          </a:xfrm>
        </p:spPr>
        <p:txBody>
          <a:bodyPr/>
          <a:lstStyle/>
          <a:p>
            <a:r>
              <a:rPr lang="en-US" dirty="0"/>
              <a:t>Enacted stigma involves labeled individuals being treated differently from or denied access to resources available to non-labeled individuals. When studying stigma in the medical field, researchers tend to focus on the extent to which labeled patients feel or internalize stigma and then avoid situations or interactions to prevent anticipated stigmatization. </a:t>
            </a:r>
          </a:p>
        </p:txBody>
      </p:sp>
      <p:sp>
        <p:nvSpPr>
          <p:cNvPr id="3" name="Text Placeholder 2"/>
          <p:cNvSpPr>
            <a:spLocks noGrp="1"/>
          </p:cNvSpPr>
          <p:nvPr>
            <p:ph type="body" sz="quarter" idx="11"/>
          </p:nvPr>
        </p:nvSpPr>
        <p:spPr/>
        <p:txBody>
          <a:bodyPr/>
          <a:lstStyle/>
          <a:p>
            <a:r>
              <a:rPr lang="en-US" dirty="0" smtClean="0"/>
              <a:t>INTRODUCTION </a:t>
            </a:r>
            <a:endParaRPr lang="en-US" dirty="0"/>
          </a:p>
        </p:txBody>
      </p:sp>
      <p:sp>
        <p:nvSpPr>
          <p:cNvPr id="6" name="Text Placeholder 5"/>
          <p:cNvSpPr>
            <a:spLocks noGrp="1"/>
          </p:cNvSpPr>
          <p:nvPr>
            <p:ph type="body" sz="quarter" idx="20"/>
          </p:nvPr>
        </p:nvSpPr>
        <p:spPr>
          <a:xfrm>
            <a:off x="530228" y="9843004"/>
            <a:ext cx="10210799" cy="754045"/>
          </a:xfrm>
        </p:spPr>
        <p:txBody>
          <a:bodyPr/>
          <a:lstStyle/>
          <a:p>
            <a:r>
              <a:rPr lang="en-US" dirty="0" smtClean="0"/>
              <a:t>OBJECTIVES </a:t>
            </a:r>
            <a:endParaRPr lang="en-US" dirty="0"/>
          </a:p>
        </p:txBody>
      </p:sp>
      <p:sp>
        <p:nvSpPr>
          <p:cNvPr id="7" name="Text Placeholder 6"/>
          <p:cNvSpPr>
            <a:spLocks noGrp="1"/>
          </p:cNvSpPr>
          <p:nvPr>
            <p:ph type="body" sz="quarter" idx="21"/>
          </p:nvPr>
        </p:nvSpPr>
        <p:spPr>
          <a:xfrm>
            <a:off x="582608" y="15459656"/>
            <a:ext cx="10196515" cy="3539408"/>
          </a:xfrm>
        </p:spPr>
        <p:txBody>
          <a:bodyPr/>
          <a:lstStyle/>
          <a:p>
            <a:r>
              <a:rPr lang="en-US" dirty="0"/>
              <a:t>This analysis incorporates the passage of time into the study of networks of citations in the scientific literature. A review of articles from 1970 to </a:t>
            </a:r>
            <a:r>
              <a:rPr lang="en-US" dirty="0" smtClean="0"/>
              <a:t>2008 was </a:t>
            </a:r>
            <a:r>
              <a:rPr lang="en-US" dirty="0"/>
              <a:t>conducted to trace citations across time and find links among the cited articles shown. A study sample was developed from bibliographic databases by identifying articles using the terms “enacted stigma”, “physician stigma”, “physician bias”, and “physician attitudes.” The citations in these articles were </a:t>
            </a:r>
            <a:r>
              <a:rPr lang="en-US" dirty="0" smtClean="0"/>
              <a:t>then </a:t>
            </a:r>
            <a:r>
              <a:rPr lang="en-US" dirty="0"/>
              <a:t>used to retrieve additional articles.</a:t>
            </a:r>
          </a:p>
        </p:txBody>
      </p:sp>
      <p:sp>
        <p:nvSpPr>
          <p:cNvPr id="8" name="Text Placeholder 7"/>
          <p:cNvSpPr>
            <a:spLocks noGrp="1"/>
          </p:cNvSpPr>
          <p:nvPr>
            <p:ph type="body" sz="quarter" idx="22"/>
          </p:nvPr>
        </p:nvSpPr>
        <p:spPr>
          <a:xfrm>
            <a:off x="527048" y="14418683"/>
            <a:ext cx="10012615" cy="754045"/>
          </a:xfrm>
        </p:spPr>
        <p:txBody>
          <a:bodyPr/>
          <a:lstStyle/>
          <a:p>
            <a:r>
              <a:rPr lang="en-US" dirty="0" smtClean="0"/>
              <a:t>MATERIALS &amp; METHODS </a:t>
            </a:r>
            <a:endParaRPr lang="en-US" dirty="0"/>
          </a:p>
        </p:txBody>
      </p:sp>
      <p:sp>
        <p:nvSpPr>
          <p:cNvPr id="11" name="Text Placeholder 10"/>
          <p:cNvSpPr>
            <a:spLocks noGrp="1"/>
          </p:cNvSpPr>
          <p:nvPr>
            <p:ph type="body" sz="quarter" idx="25"/>
          </p:nvPr>
        </p:nvSpPr>
        <p:spPr/>
        <p:txBody>
          <a:bodyPr/>
          <a:lstStyle/>
          <a:p>
            <a:r>
              <a:rPr lang="en-US" dirty="0" smtClean="0"/>
              <a:t>CONCLUSIONS</a:t>
            </a:r>
            <a:endParaRPr lang="en-US" dirty="0"/>
          </a:p>
        </p:txBody>
      </p:sp>
      <p:sp>
        <p:nvSpPr>
          <p:cNvPr id="12" name="Text Placeholder 11"/>
          <p:cNvSpPr>
            <a:spLocks noGrp="1"/>
          </p:cNvSpPr>
          <p:nvPr>
            <p:ph type="body" sz="quarter" idx="26"/>
          </p:nvPr>
        </p:nvSpPr>
        <p:spPr>
          <a:xfrm>
            <a:off x="33185099" y="6021370"/>
            <a:ext cx="10201275" cy="6771062"/>
          </a:xfrm>
        </p:spPr>
        <p:txBody>
          <a:bodyPr/>
          <a:lstStyle/>
          <a:p>
            <a:r>
              <a:rPr lang="en-US" dirty="0"/>
              <a:t>The amount of published research involving enacted stigma towards </a:t>
            </a:r>
            <a:r>
              <a:rPr lang="en-US" dirty="0" smtClean="0"/>
              <a:t>LGBT+ </a:t>
            </a:r>
            <a:r>
              <a:rPr lang="en-US" dirty="0"/>
              <a:t>patients has increased over time. Examination of the citation networks as they evolve across time helps us to understand the extent to which knowledge is communicated among researchers. </a:t>
            </a:r>
            <a:r>
              <a:rPr lang="en-US" dirty="0" smtClean="0"/>
              <a:t>The authors of the majority of articles in this study did not cite three or more previous articles on their subject. More communication is needed among researchers to build knowledge of enacted stigma. </a:t>
            </a:r>
          </a:p>
          <a:p>
            <a:endParaRPr lang="en-US" dirty="0"/>
          </a:p>
          <a:p>
            <a:r>
              <a:rPr lang="en-US" dirty="0" smtClean="0"/>
              <a:t>The </a:t>
            </a:r>
            <a:r>
              <a:rPr lang="en-US" dirty="0"/>
              <a:t>implication is that, until knowledge of the detrimental effects of enacted stigma become widespread among health </a:t>
            </a:r>
            <a:r>
              <a:rPr lang="en-US" dirty="0" smtClean="0"/>
              <a:t>researchers and health care personnel</a:t>
            </a:r>
            <a:r>
              <a:rPr lang="en-US" dirty="0"/>
              <a:t>, </a:t>
            </a:r>
            <a:r>
              <a:rPr lang="en-US" dirty="0" smtClean="0"/>
              <a:t>enacted stigma </a:t>
            </a:r>
            <a:r>
              <a:rPr lang="en-US" dirty="0"/>
              <a:t>will continue to be an issue that affects access to health care for this population</a:t>
            </a:r>
            <a:r>
              <a:rPr lang="en-US" dirty="0" smtClean="0"/>
              <a:t>. This is especially true with the issue of state legislatures (most recently, Georgia) pushing for conscience clauses allowing for the right to deny services, including health care to the </a:t>
            </a:r>
            <a:r>
              <a:rPr lang="en-US" dirty="0" smtClean="0"/>
              <a:t>LGBT+ </a:t>
            </a:r>
            <a:r>
              <a:rPr lang="en-US" dirty="0" smtClean="0"/>
              <a:t>population. </a:t>
            </a:r>
            <a:endParaRPr lang="en-US" dirty="0"/>
          </a:p>
        </p:txBody>
      </p:sp>
      <p:sp>
        <p:nvSpPr>
          <p:cNvPr id="13" name="Text Placeholder 12"/>
          <p:cNvSpPr>
            <a:spLocks noGrp="1"/>
          </p:cNvSpPr>
          <p:nvPr>
            <p:ph type="body" sz="quarter" idx="27"/>
          </p:nvPr>
        </p:nvSpPr>
        <p:spPr>
          <a:xfrm>
            <a:off x="33185094" y="12860709"/>
            <a:ext cx="10201275" cy="754045"/>
          </a:xfrm>
        </p:spPr>
        <p:txBody>
          <a:bodyPr/>
          <a:lstStyle/>
          <a:p>
            <a:r>
              <a:rPr lang="en-US" dirty="0" smtClean="0"/>
              <a:t>REFERENCES</a:t>
            </a:r>
            <a:endParaRPr lang="en-US" dirty="0"/>
          </a:p>
        </p:txBody>
      </p:sp>
      <p:sp>
        <p:nvSpPr>
          <p:cNvPr id="14" name="Text Placeholder 13"/>
          <p:cNvSpPr>
            <a:spLocks noGrp="1"/>
          </p:cNvSpPr>
          <p:nvPr>
            <p:ph type="body" sz="quarter" idx="28"/>
          </p:nvPr>
        </p:nvSpPr>
        <p:spPr>
          <a:xfrm>
            <a:off x="33185097" y="14069536"/>
            <a:ext cx="10201275" cy="10310493"/>
          </a:xfrm>
        </p:spPr>
        <p:txBody>
          <a:bodyPr/>
          <a:lstStyle/>
          <a:p>
            <a:r>
              <a:rPr lang="en-US" dirty="0" err="1"/>
              <a:t>Bjorkman</a:t>
            </a:r>
            <a:r>
              <a:rPr lang="en-US" dirty="0"/>
              <a:t>, M., </a:t>
            </a:r>
            <a:r>
              <a:rPr lang="en-US" dirty="0" err="1"/>
              <a:t>Malterud</a:t>
            </a:r>
            <a:r>
              <a:rPr lang="en-US" dirty="0"/>
              <a:t>, K. (2007). Being lesbian: does the doctor need to know?. </a:t>
            </a:r>
            <a:r>
              <a:rPr lang="en-US" i="1" dirty="0"/>
              <a:t>Scandinavian Journal of Primary Health Care</a:t>
            </a:r>
            <a:r>
              <a:rPr lang="en-US" dirty="0"/>
              <a:t>, </a:t>
            </a:r>
            <a:r>
              <a:rPr lang="en-US" i="1" dirty="0"/>
              <a:t>25</a:t>
            </a:r>
            <a:r>
              <a:rPr lang="en-US" dirty="0"/>
              <a:t>(1), 58-62. </a:t>
            </a:r>
            <a:r>
              <a:rPr lang="en-US" dirty="0" err="1"/>
              <a:t>doi</a:t>
            </a:r>
            <a:r>
              <a:rPr lang="en-US" dirty="0"/>
              <a:t>:  10.1080/02813430601086178.</a:t>
            </a:r>
          </a:p>
          <a:p>
            <a:r>
              <a:rPr lang="en-US" dirty="0"/>
              <a:t> </a:t>
            </a:r>
          </a:p>
          <a:p>
            <a:r>
              <a:rPr lang="en-US" dirty="0" err="1"/>
              <a:t>Boehmer</a:t>
            </a:r>
            <a:r>
              <a:rPr lang="en-US" dirty="0"/>
              <a:t>, U., Case, P. (2004). Physicians don’t ask, sometimes patients don’t tell: disclosure of sexual orientation among women with breast carcinoma. </a:t>
            </a:r>
            <a:r>
              <a:rPr lang="en-US" i="1" dirty="0"/>
              <a:t>Cancer</a:t>
            </a:r>
            <a:r>
              <a:rPr lang="en-US" dirty="0"/>
              <a:t>, </a:t>
            </a:r>
            <a:r>
              <a:rPr lang="en-US" i="1" dirty="0"/>
              <a:t>101</a:t>
            </a:r>
            <a:r>
              <a:rPr lang="en-US" dirty="0"/>
              <a:t>(8), 1882-89. DOI: 10.1002/cncr.20563.</a:t>
            </a:r>
          </a:p>
          <a:p>
            <a:r>
              <a:rPr lang="en-US" dirty="0"/>
              <a:t> </a:t>
            </a:r>
          </a:p>
          <a:p>
            <a:r>
              <a:rPr lang="en-US" dirty="0" smtClean="0"/>
              <a:t>Lock</a:t>
            </a:r>
            <a:r>
              <a:rPr lang="en-US" dirty="0"/>
              <a:t>, J. (1998). Strategies for reducing homophobia during </a:t>
            </a:r>
            <a:r>
              <a:rPr lang="en-US" dirty="0" smtClean="0"/>
              <a:t>medical </a:t>
            </a:r>
            <a:r>
              <a:rPr lang="en-US" dirty="0"/>
              <a:t>training. </a:t>
            </a:r>
            <a:r>
              <a:rPr lang="en-US" i="1" dirty="0"/>
              <a:t>Journal of the Gay and Lesbian Medical </a:t>
            </a:r>
            <a:r>
              <a:rPr lang="en-US" i="1" dirty="0" smtClean="0"/>
              <a:t>Association</a:t>
            </a:r>
            <a:r>
              <a:rPr lang="en-US" dirty="0" smtClean="0"/>
              <a:t>, </a:t>
            </a:r>
            <a:r>
              <a:rPr lang="en-US" i="1" dirty="0" smtClean="0"/>
              <a:t>2</a:t>
            </a:r>
            <a:r>
              <a:rPr lang="en-US" dirty="0" smtClean="0"/>
              <a:t>(4), </a:t>
            </a:r>
            <a:r>
              <a:rPr lang="en-US" dirty="0"/>
              <a:t>167-74. DOI: 10.1023/B:JOLA.0000004049.55611.d9</a:t>
            </a:r>
            <a:r>
              <a:rPr lang="en-US" dirty="0" smtClean="0"/>
              <a:t>.</a:t>
            </a:r>
          </a:p>
          <a:p>
            <a:endParaRPr lang="en-US" dirty="0"/>
          </a:p>
          <a:p>
            <a:r>
              <a:rPr lang="en-US" dirty="0" err="1"/>
              <a:t>O’Hanlan</a:t>
            </a:r>
            <a:r>
              <a:rPr lang="en-US" dirty="0"/>
              <a:t>, K.A., </a:t>
            </a:r>
            <a:r>
              <a:rPr lang="en-US" dirty="0" err="1"/>
              <a:t>Cabaj</a:t>
            </a:r>
            <a:r>
              <a:rPr lang="en-US" dirty="0"/>
              <a:t>, R.P., Schatz, B., Lock, J., </a:t>
            </a:r>
            <a:r>
              <a:rPr lang="en-US" dirty="0" err="1"/>
              <a:t>Nemrow</a:t>
            </a:r>
            <a:r>
              <a:rPr lang="en-US" dirty="0"/>
              <a:t>, P. (1997). A review of the medical consequences of homophobia with suggestions for resolution. </a:t>
            </a:r>
            <a:r>
              <a:rPr lang="en-US" i="1" dirty="0"/>
              <a:t>Journal of the Gay and Lesbian Medical Association</a:t>
            </a:r>
            <a:r>
              <a:rPr lang="en-US" dirty="0"/>
              <a:t>, </a:t>
            </a:r>
            <a:r>
              <a:rPr lang="en-US" i="1" dirty="0"/>
              <a:t>1</a:t>
            </a:r>
            <a:r>
              <a:rPr lang="en-US" dirty="0"/>
              <a:t>(1), 25-39. DOI: 10.1023/B:JOLA.0000007009.83600.ae</a:t>
            </a:r>
            <a:r>
              <a:rPr lang="en-US" dirty="0" smtClean="0"/>
              <a:t>.</a:t>
            </a:r>
          </a:p>
          <a:p>
            <a:endParaRPr lang="en-US" dirty="0"/>
          </a:p>
          <a:p>
            <a:r>
              <a:rPr lang="en-US" dirty="0" err="1"/>
              <a:t>Rondahl</a:t>
            </a:r>
            <a:r>
              <a:rPr lang="en-US" dirty="0"/>
              <a:t>, G., </a:t>
            </a:r>
            <a:r>
              <a:rPr lang="en-US" dirty="0" err="1"/>
              <a:t>Innala</a:t>
            </a:r>
            <a:r>
              <a:rPr lang="en-US" dirty="0"/>
              <a:t>, S., </a:t>
            </a:r>
            <a:r>
              <a:rPr lang="en-US" dirty="0" err="1"/>
              <a:t>Carlsson</a:t>
            </a:r>
            <a:r>
              <a:rPr lang="en-US" dirty="0"/>
              <a:t>, M. (2004). Nursing staff and nursing students’ emotions toward homosexual patients and their wish to refrain from nursing, if the option existed. </a:t>
            </a:r>
            <a:r>
              <a:rPr lang="en-US" i="1" dirty="0"/>
              <a:t>Scandinavian Journal of Caring Services</a:t>
            </a:r>
            <a:r>
              <a:rPr lang="en-US" dirty="0"/>
              <a:t>, </a:t>
            </a:r>
            <a:r>
              <a:rPr lang="en-US" i="1" dirty="0"/>
              <a:t>18</a:t>
            </a:r>
            <a:r>
              <a:rPr lang="en-US" dirty="0"/>
              <a:t>(1), 19-26. DOI: 10.1111/j.1471-6712.2004.00263.x.</a:t>
            </a:r>
          </a:p>
        </p:txBody>
      </p:sp>
      <p:sp>
        <p:nvSpPr>
          <p:cNvPr id="15" name="Text Placeholder 14"/>
          <p:cNvSpPr>
            <a:spLocks noGrp="1"/>
          </p:cNvSpPr>
          <p:nvPr>
            <p:ph type="body" sz="quarter" idx="29"/>
          </p:nvPr>
        </p:nvSpPr>
        <p:spPr/>
        <p:txBody>
          <a:bodyPr/>
          <a:lstStyle/>
          <a:p>
            <a:r>
              <a:rPr lang="en-US" dirty="0" smtClean="0"/>
              <a:t>ACKNOWLEDGMENTS/CONTACT </a:t>
            </a:r>
            <a:endParaRPr lang="en-US" dirty="0"/>
          </a:p>
        </p:txBody>
      </p:sp>
      <p:sp>
        <p:nvSpPr>
          <p:cNvPr id="16" name="Text Placeholder 15"/>
          <p:cNvSpPr>
            <a:spLocks noGrp="1"/>
          </p:cNvSpPr>
          <p:nvPr>
            <p:ph type="body" sz="quarter" idx="30"/>
          </p:nvPr>
        </p:nvSpPr>
        <p:spPr/>
        <p:txBody>
          <a:bodyPr/>
          <a:lstStyle/>
          <a:p>
            <a:endParaRPr lang="en-US" dirty="0"/>
          </a:p>
        </p:txBody>
      </p:sp>
      <p:sp>
        <p:nvSpPr>
          <p:cNvPr id="17" name="Text Placeholder 16"/>
          <p:cNvSpPr>
            <a:spLocks noGrp="1"/>
          </p:cNvSpPr>
          <p:nvPr>
            <p:ph type="body" sz="quarter" idx="96"/>
          </p:nvPr>
        </p:nvSpPr>
        <p:spPr>
          <a:xfrm>
            <a:off x="527049" y="10714112"/>
            <a:ext cx="10201275" cy="1615805"/>
          </a:xfrm>
        </p:spPr>
        <p:txBody>
          <a:bodyPr/>
          <a:lstStyle/>
          <a:p>
            <a:r>
              <a:rPr lang="en-US" dirty="0"/>
              <a:t>The purpose of this bibliographic citation analysis is to examine enacted stigma by health personnel toward lesbian, gay, bisexual, </a:t>
            </a:r>
            <a:r>
              <a:rPr lang="en-US" dirty="0" smtClean="0"/>
              <a:t>transgender, </a:t>
            </a:r>
            <a:r>
              <a:rPr lang="en-US" dirty="0"/>
              <a:t>questioning, intersex, and asexual </a:t>
            </a:r>
            <a:r>
              <a:rPr lang="en-US" dirty="0" smtClean="0"/>
              <a:t>(LGBT+) </a:t>
            </a:r>
            <a:r>
              <a:rPr lang="en-US" dirty="0"/>
              <a:t>patients. </a:t>
            </a:r>
            <a:r>
              <a:rPr lang="en-US" dirty="0" smtClean="0"/>
              <a:t> </a:t>
            </a:r>
            <a:endParaRPr lang="en-US" dirty="0"/>
          </a:p>
        </p:txBody>
      </p:sp>
      <p:sp>
        <p:nvSpPr>
          <p:cNvPr id="19" name="Text Placeholder 18"/>
          <p:cNvSpPr>
            <a:spLocks noGrp="1"/>
          </p:cNvSpPr>
          <p:nvPr>
            <p:ph type="body" sz="quarter" idx="150"/>
          </p:nvPr>
        </p:nvSpPr>
        <p:spPr/>
        <p:txBody>
          <a:bodyPr>
            <a:normAutofit fontScale="62500" lnSpcReduction="20000"/>
          </a:bodyPr>
          <a:lstStyle/>
          <a:p>
            <a:r>
              <a:rPr lang="en-US" dirty="0"/>
              <a:t>Tara Prairie, Graduate Student, Bethany A.E. </a:t>
            </a:r>
            <a:r>
              <a:rPr lang="en-US" dirty="0" err="1"/>
              <a:t>Wrye</a:t>
            </a:r>
            <a:r>
              <a:rPr lang="en-US" dirty="0"/>
              <a:t>, Faculty, &amp; Norman L. </a:t>
            </a:r>
            <a:r>
              <a:rPr lang="en-US" dirty="0" err="1"/>
              <a:t>Weatherby</a:t>
            </a:r>
            <a:r>
              <a:rPr lang="en-US" dirty="0"/>
              <a:t>, Faculty, Health and Human Performance; Sharon C. </a:t>
            </a:r>
            <a:r>
              <a:rPr lang="en-US" dirty="0" err="1"/>
              <a:t>Parente</a:t>
            </a:r>
            <a:r>
              <a:rPr lang="en-US" dirty="0"/>
              <a:t>, Faculty, James E. Walker Library</a:t>
            </a:r>
          </a:p>
        </p:txBody>
      </p:sp>
      <p:sp>
        <p:nvSpPr>
          <p:cNvPr id="43" name="Text Placeholder 42"/>
          <p:cNvSpPr>
            <a:spLocks noGrp="1"/>
          </p:cNvSpPr>
          <p:nvPr>
            <p:ph type="body" sz="quarter" idx="184"/>
          </p:nvPr>
        </p:nvSpPr>
        <p:spPr/>
        <p:txBody>
          <a:bodyPr/>
          <a:lstStyle/>
          <a:p>
            <a:r>
              <a:rPr lang="en-US" dirty="0" smtClean="0"/>
              <a:t>Middle Tennessee State University</a:t>
            </a:r>
            <a:endParaRPr lang="en-US" dirty="0"/>
          </a:p>
        </p:txBody>
      </p:sp>
      <p:sp>
        <p:nvSpPr>
          <p:cNvPr id="44" name="Text Placeholder 43"/>
          <p:cNvSpPr>
            <a:spLocks noGrp="1"/>
          </p:cNvSpPr>
          <p:nvPr>
            <p:ph type="body" sz="quarter" idx="185"/>
          </p:nvPr>
        </p:nvSpPr>
        <p:spPr/>
        <p:txBody>
          <a:bodyPr>
            <a:normAutofit fontScale="55000" lnSpcReduction="20000"/>
          </a:bodyPr>
          <a:lstStyle/>
          <a:p>
            <a:r>
              <a:rPr lang="en-US" dirty="0"/>
              <a:t>TIME SEQUENCED CITATION ANALYSIS OF SCIENTIFIC LITERATURE ON ENACTED STIGMA BY HEALTH PERSONNEL WHEN TREATING </a:t>
            </a:r>
            <a:r>
              <a:rPr lang="en-US" dirty="0" smtClean="0"/>
              <a:t>LGBT+ </a:t>
            </a:r>
            <a:r>
              <a:rPr lang="en-US" dirty="0"/>
              <a:t>PATIENTS </a:t>
            </a:r>
          </a:p>
        </p:txBody>
      </p:sp>
      <p:sp>
        <p:nvSpPr>
          <p:cNvPr id="5" name="TextBox 4"/>
          <p:cNvSpPr txBox="1"/>
          <p:nvPr/>
        </p:nvSpPr>
        <p:spPr>
          <a:xfrm>
            <a:off x="960120" y="20372871"/>
            <a:ext cx="9235440" cy="7402026"/>
          </a:xfrm>
          <a:prstGeom prst="rect">
            <a:avLst/>
          </a:prstGeom>
          <a:noFill/>
        </p:spPr>
        <p:txBody>
          <a:bodyPr wrap="square" rtlCol="0">
            <a:spAutoFit/>
          </a:bodyPr>
          <a:lstStyle/>
          <a:p>
            <a:r>
              <a:rPr lang="en-US" sz="2500" dirty="0">
                <a:latin typeface="Trebuchet MS" panose="020B0603020202020204" pitchFamily="34" charset="0"/>
              </a:rPr>
              <a:t>The diagram shows co-citation patterns for the thirty-six most cited articles from 1970 to 2008 that deal specifically with enacted stigma by health personnel. The majority of articles were published in the United States (25). Followed by England (6), Sweden (3), Puerto Rico (1), and Norway (1). Most articles (27) were published between 1990 and 2008. </a:t>
            </a:r>
            <a:endParaRPr lang="en-US" sz="2500" dirty="0" smtClean="0">
              <a:latin typeface="Trebuchet MS" panose="020B0603020202020204" pitchFamily="34" charset="0"/>
            </a:endParaRPr>
          </a:p>
          <a:p>
            <a:endParaRPr lang="en-US" sz="2500" dirty="0">
              <a:latin typeface="Trebuchet MS" panose="020B0603020202020204" pitchFamily="34" charset="0"/>
            </a:endParaRPr>
          </a:p>
          <a:p>
            <a:r>
              <a:rPr lang="en-US" sz="2500" dirty="0" smtClean="0">
                <a:latin typeface="Trebuchet MS" panose="020B0603020202020204" pitchFamily="34" charset="0"/>
              </a:rPr>
              <a:t>Only eight of the thirty-six articles were cited by three or more articles that were subsequently authored.  </a:t>
            </a:r>
          </a:p>
          <a:p>
            <a:endParaRPr lang="en-US" sz="2500" dirty="0">
              <a:latin typeface="Trebuchet MS" panose="020B0603020202020204" pitchFamily="34" charset="0"/>
            </a:endParaRPr>
          </a:p>
          <a:p>
            <a:r>
              <a:rPr lang="en-US" sz="2500" dirty="0" smtClean="0">
                <a:latin typeface="Trebuchet MS" panose="020B0603020202020204" pitchFamily="34" charset="0"/>
              </a:rPr>
              <a:t>Other </a:t>
            </a:r>
            <a:r>
              <a:rPr lang="en-US" sz="2500" dirty="0">
                <a:latin typeface="Trebuchet MS" panose="020B0603020202020204" pitchFamily="34" charset="0"/>
              </a:rPr>
              <a:t>than authors citing themselves (</a:t>
            </a:r>
            <a:r>
              <a:rPr lang="en-US" sz="2500" dirty="0" err="1">
                <a:latin typeface="Trebuchet MS" panose="020B0603020202020204" pitchFamily="34" charset="0"/>
              </a:rPr>
              <a:t>Rondahl</a:t>
            </a:r>
            <a:r>
              <a:rPr lang="en-US" sz="2500" dirty="0">
                <a:latin typeface="Trebuchet MS" panose="020B0603020202020204" pitchFamily="34" charset="0"/>
              </a:rPr>
              <a:t>) or Lock and </a:t>
            </a:r>
            <a:r>
              <a:rPr lang="en-US" sz="2500" dirty="0" err="1">
                <a:latin typeface="Trebuchet MS" panose="020B0603020202020204" pitchFamily="34" charset="0"/>
              </a:rPr>
              <a:t>O’Hanlan</a:t>
            </a:r>
            <a:r>
              <a:rPr lang="en-US" sz="2500" dirty="0">
                <a:latin typeface="Trebuchet MS" panose="020B0603020202020204" pitchFamily="34" charset="0"/>
              </a:rPr>
              <a:t> (both from Stanford University), there was no commonalities between citing authors other than the issue of health personnel enacted stigma against </a:t>
            </a:r>
            <a:r>
              <a:rPr lang="en-US" sz="2500" dirty="0" smtClean="0">
                <a:latin typeface="Trebuchet MS" panose="020B0603020202020204" pitchFamily="34" charset="0"/>
              </a:rPr>
              <a:t>LGBT+ </a:t>
            </a:r>
            <a:r>
              <a:rPr lang="en-US" sz="2500" dirty="0">
                <a:latin typeface="Trebuchet MS" panose="020B0603020202020204" pitchFamily="34" charset="0"/>
              </a:rPr>
              <a:t>patients. An explanation for this may be the fact that the American Psychological Association waited until 1973 to declare that homosexuality is neither a mental illness of nor a form of sexual deviation, making the study of enacted stigma a relatively newer subject.</a:t>
            </a:r>
          </a:p>
        </p:txBody>
      </p:sp>
      <p:sp>
        <p:nvSpPr>
          <p:cNvPr id="18" name="Text Placeholder 17"/>
          <p:cNvSpPr>
            <a:spLocks noGrp="1"/>
          </p:cNvSpPr>
          <p:nvPr>
            <p:ph type="body" sz="quarter" idx="24"/>
          </p:nvPr>
        </p:nvSpPr>
        <p:spPr>
          <a:xfrm>
            <a:off x="11252201" y="30263763"/>
            <a:ext cx="21421724" cy="754045"/>
          </a:xfrm>
        </p:spPr>
        <p:txBody>
          <a:bodyPr/>
          <a:lstStyle/>
          <a:p>
            <a:r>
              <a:rPr lang="en-US" u="none" dirty="0" smtClean="0"/>
              <a:t>Links are shown only if an article was cited three or more times</a:t>
            </a:r>
            <a:endParaRPr lang="en-US" u="none" dirty="0"/>
          </a:p>
        </p:txBody>
      </p:sp>
      <p:sp>
        <p:nvSpPr>
          <p:cNvPr id="23" name="Text Placeholder 9"/>
          <p:cNvSpPr>
            <a:spLocks noGrp="1"/>
          </p:cNvSpPr>
          <p:nvPr>
            <p:ph type="body" sz="quarter" idx="24"/>
          </p:nvPr>
        </p:nvSpPr>
        <p:spPr>
          <a:xfrm>
            <a:off x="11252201" y="5359356"/>
            <a:ext cx="21421724" cy="861766"/>
          </a:xfrm>
        </p:spPr>
        <p:txBody>
          <a:bodyPr/>
          <a:lstStyle/>
          <a:p>
            <a:r>
              <a:rPr lang="en-US" sz="4400" u="none" dirty="0" smtClean="0"/>
              <a:t>Time Sequence of Articles and Citation Links, 1970 to 2008</a:t>
            </a:r>
            <a:endParaRPr lang="en-US" sz="4400" u="none" dirty="0"/>
          </a:p>
        </p:txBody>
      </p:sp>
      <p:sp>
        <p:nvSpPr>
          <p:cNvPr id="21" name="TextBox 20"/>
          <p:cNvSpPr txBox="1"/>
          <p:nvPr/>
        </p:nvSpPr>
        <p:spPr>
          <a:xfrm>
            <a:off x="4251960" y="19191399"/>
            <a:ext cx="3520440" cy="646331"/>
          </a:xfrm>
          <a:prstGeom prst="rect">
            <a:avLst/>
          </a:prstGeom>
          <a:noFill/>
        </p:spPr>
        <p:txBody>
          <a:bodyPr wrap="square" rtlCol="0">
            <a:spAutoFit/>
          </a:bodyPr>
          <a:lstStyle/>
          <a:p>
            <a:r>
              <a:rPr lang="en-US" sz="3600" b="1" u="sng" dirty="0" smtClean="0">
                <a:solidFill>
                  <a:schemeClr val="accent5">
                    <a:lumMod val="50000"/>
                  </a:schemeClr>
                </a:solidFill>
              </a:rPr>
              <a:t>RESULTS</a:t>
            </a:r>
            <a:endParaRPr lang="en-US" sz="3600" b="1" u="sng" dirty="0">
              <a:solidFill>
                <a:schemeClr val="accent5">
                  <a:lumMod val="50000"/>
                </a:schemeClr>
              </a:solidFill>
            </a:endParaRPr>
          </a:p>
        </p:txBody>
      </p:sp>
      <p:graphicFrame>
        <p:nvGraphicFramePr>
          <p:cNvPr id="22" name="Object 21"/>
          <p:cNvGraphicFramePr>
            <a:graphicFrameLocks noChangeAspect="1"/>
          </p:cNvGraphicFramePr>
          <p:nvPr>
            <p:extLst>
              <p:ext uri="{D42A27DB-BD31-4B8C-83A1-F6EECF244321}">
                <p14:modId xmlns:p14="http://schemas.microsoft.com/office/powerpoint/2010/main" val="2016871198"/>
              </p:ext>
            </p:extLst>
          </p:nvPr>
        </p:nvGraphicFramePr>
        <p:xfrm>
          <a:off x="12161838" y="6574699"/>
          <a:ext cx="19888200" cy="22767925"/>
        </p:xfrm>
        <a:graphic>
          <a:graphicData uri="http://schemas.openxmlformats.org/presentationml/2006/ole">
            <mc:AlternateContent xmlns:mc="http://schemas.openxmlformats.org/markup-compatibility/2006">
              <mc:Choice xmlns:v="urn:schemas-microsoft-com:vml" Requires="v">
                <p:oleObj spid="_x0000_s2074" name="Wordpad Document" r:id="rId4" imgW="3657600" imgH="181440" progId="WordPad.Document.1">
                  <p:embed/>
                </p:oleObj>
              </mc:Choice>
              <mc:Fallback>
                <p:oleObj name="Wordpad Document" r:id="rId4" imgW="3657600" imgH="181440" progId="WordPad.Document.1">
                  <p:embed/>
                  <p:pic>
                    <p:nvPicPr>
                      <p:cNvPr id="0" name=""/>
                      <p:cNvPicPr/>
                      <p:nvPr/>
                    </p:nvPicPr>
                    <p:blipFill>
                      <a:blip r:embed="rId5"/>
                      <a:stretch>
                        <a:fillRect/>
                      </a:stretch>
                    </p:blipFill>
                    <p:spPr>
                      <a:xfrm>
                        <a:off x="12161838" y="6574699"/>
                        <a:ext cx="19888200" cy="22767925"/>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984767766"/>
              </p:ext>
            </p:extLst>
          </p:nvPr>
        </p:nvGraphicFramePr>
        <p:xfrm>
          <a:off x="13121641" y="6451396"/>
          <a:ext cx="18364818" cy="23766235"/>
        </p:xfrm>
        <a:graphic>
          <a:graphicData uri="http://schemas.openxmlformats.org/presentationml/2006/ole">
            <mc:AlternateContent xmlns:mc="http://schemas.openxmlformats.org/markup-compatibility/2006">
              <mc:Choice xmlns:v="urn:schemas-microsoft-com:vml" Requires="v">
                <p:oleObj spid="_x0000_s2075" name="Acrobat Document" r:id="rId6" imgW="5829233" imgH="7543775" progId="AcroExch.Document.7">
                  <p:embed/>
                </p:oleObj>
              </mc:Choice>
              <mc:Fallback>
                <p:oleObj name="Acrobat Document" r:id="rId6" imgW="5829233" imgH="7543775" progId="AcroExch.Document.7">
                  <p:embed/>
                  <p:pic>
                    <p:nvPicPr>
                      <p:cNvPr id="0" name=""/>
                      <p:cNvPicPr/>
                      <p:nvPr/>
                    </p:nvPicPr>
                    <p:blipFill>
                      <a:blip r:embed="rId7"/>
                      <a:stretch>
                        <a:fillRect/>
                      </a:stretch>
                    </p:blipFill>
                    <p:spPr>
                      <a:xfrm>
                        <a:off x="13121641" y="6451396"/>
                        <a:ext cx="18364818" cy="23766235"/>
                      </a:xfrm>
                      <a:prstGeom prst="rect">
                        <a:avLst/>
                      </a:prstGeom>
                    </p:spPr>
                  </p:pic>
                </p:oleObj>
              </mc:Fallback>
            </mc:AlternateContent>
          </a:graphicData>
        </a:graphic>
      </p:graphicFrame>
    </p:spTree>
    <p:extLst>
      <p:ext uri="{BB962C8B-B14F-4D97-AF65-F5344CB8AC3E}">
        <p14:creationId xmlns:p14="http://schemas.microsoft.com/office/powerpoint/2010/main" val="2852536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48_Trifold_Template-V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PosterPresentations.com-36x48_Trifold_Template-V3</Template>
  <TotalTime>576</TotalTime>
  <Words>629</Words>
  <Application>Microsoft Office PowerPoint</Application>
  <PresentationFormat>Custom</PresentationFormat>
  <Paragraphs>33</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1</vt:i4>
      </vt:variant>
    </vt:vector>
  </HeadingPairs>
  <TitlesOfParts>
    <vt:vector size="8" baseType="lpstr">
      <vt:lpstr>Arial</vt:lpstr>
      <vt:lpstr>Calibri</vt:lpstr>
      <vt:lpstr>Trebuchet MS</vt:lpstr>
      <vt:lpstr>PosterPresentations.com-36x48_Trifold_Template-V3</vt:lpstr>
      <vt:lpstr>Image</vt:lpstr>
      <vt:lpstr>Wordpad Document</vt:lpstr>
      <vt:lpstr>Acrobat Document</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Tara Prairie</cp:lastModifiedBy>
  <cp:revision>60</cp:revision>
  <dcterms:created xsi:type="dcterms:W3CDTF">2012-02-03T23:30:52Z</dcterms:created>
  <dcterms:modified xsi:type="dcterms:W3CDTF">2015-06-16T03:52:22Z</dcterms:modified>
</cp:coreProperties>
</file>