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57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he2hhy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MARCEdit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TNUIG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964" y="664278"/>
            <a:ext cx="3724835" cy="32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 examples - find/replace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77" y="2084832"/>
            <a:ext cx="7928557" cy="401651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487706" y="5040643"/>
            <a:ext cx="2097741" cy="3980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9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regex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83884"/>
            <a:ext cx="10422397" cy="4425476"/>
          </a:xfrm>
        </p:spPr>
        <p:txBody>
          <a:bodyPr>
            <a:normAutofit/>
          </a:bodyPr>
          <a:lstStyle/>
          <a:p>
            <a:r>
              <a:rPr lang="en-US" dirty="0" smtClean="0"/>
              <a:t>Change title to sentence case</a:t>
            </a:r>
          </a:p>
          <a:p>
            <a:r>
              <a:rPr lang="en-US" dirty="0" smtClean="0"/>
              <a:t>=</a:t>
            </a:r>
            <a:r>
              <a:rPr lang="en-US" dirty="0"/>
              <a:t>245 10 $</a:t>
            </a:r>
            <a:r>
              <a:rPr lang="en-US" dirty="0" err="1"/>
              <a:t>aENCYCLOPEDIA</a:t>
            </a:r>
            <a:r>
              <a:rPr lang="en-US" dirty="0"/>
              <a:t> OF THE HISTORY </a:t>
            </a:r>
            <a:r>
              <a:rPr lang="en-US" dirty="0" smtClean="0"/>
              <a:t>OF PSYCHOLOGICAL </a:t>
            </a:r>
            <a:r>
              <a:rPr lang="en-US" dirty="0"/>
              <a:t>THEORIES</a:t>
            </a:r>
          </a:p>
          <a:p>
            <a:r>
              <a:rPr lang="en-US" b="1" dirty="0">
                <a:solidFill>
                  <a:srgbClr val="FF0000"/>
                </a:solidFill>
              </a:rPr>
              <a:t>Find </a:t>
            </a:r>
            <a:r>
              <a:rPr lang="en-US" b="1" dirty="0" smtClean="0">
                <a:solidFill>
                  <a:srgbClr val="FF0000"/>
                </a:solidFill>
              </a:rPr>
              <a:t>				Replace </a:t>
            </a:r>
            <a:r>
              <a:rPr lang="en-US" b="1" dirty="0">
                <a:solidFill>
                  <a:srgbClr val="FF0000"/>
                </a:solidFill>
              </a:rPr>
              <a:t>With</a:t>
            </a:r>
          </a:p>
          <a:p>
            <a:r>
              <a:rPr lang="pl-PL" dirty="0" smtClean="0"/>
              <a:t>(=245</a:t>
            </a:r>
            <a:r>
              <a:rPr lang="pl-PL" dirty="0"/>
              <a:t>.{4})(\$a.)([A-Z .]*) </a:t>
            </a:r>
            <a:r>
              <a:rPr lang="en-US" dirty="0" smtClean="0"/>
              <a:t>	</a:t>
            </a:r>
            <a:r>
              <a:rPr lang="pl-PL" dirty="0" smtClean="0"/>
              <a:t>$</a:t>
            </a:r>
            <a:r>
              <a:rPr lang="pl-PL" dirty="0"/>
              <a:t>1$2lcase($3</a:t>
            </a:r>
            <a:r>
              <a:rPr lang="pl-PL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Find all subject headings with 2nd indicator other than 0 or 2</a:t>
            </a:r>
          </a:p>
          <a:p>
            <a:r>
              <a:rPr lang="en-US" dirty="0"/>
              <a:t>=650...[^02]</a:t>
            </a:r>
          </a:p>
          <a:p>
            <a:r>
              <a:rPr lang="en-US" dirty="0" smtClean="0"/>
              <a:t>Find </a:t>
            </a:r>
            <a:r>
              <a:rPr lang="en-US" dirty="0"/>
              <a:t>all subject headings with 1st indicator other than \ </a:t>
            </a:r>
            <a:r>
              <a:rPr lang="en-US" dirty="0" smtClean="0"/>
              <a:t>and 2nd </a:t>
            </a:r>
            <a:r>
              <a:rPr lang="en-US" dirty="0"/>
              <a:t>indicator other than 0 or 2</a:t>
            </a:r>
          </a:p>
          <a:p>
            <a:r>
              <a:rPr lang="en-US" dirty="0"/>
              <a:t>=650..[$\][^02]</a:t>
            </a:r>
          </a:p>
        </p:txBody>
      </p:sp>
    </p:spTree>
    <p:extLst>
      <p:ext uri="{BB962C8B-B14F-4D97-AF65-F5344CB8AC3E}">
        <p14:creationId xmlns:p14="http://schemas.microsoft.com/office/powerpoint/2010/main" val="218303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134" y="2084832"/>
            <a:ext cx="4473030" cy="4023360"/>
          </a:xfrm>
        </p:spPr>
        <p:txBody>
          <a:bodyPr/>
          <a:lstStyle/>
          <a:p>
            <a:r>
              <a:rPr lang="en-US" dirty="0" smtClean="0"/>
              <a:t>Create </a:t>
            </a:r>
            <a:r>
              <a:rPr lang="en-US" dirty="0"/>
              <a:t>defined task </a:t>
            </a:r>
            <a:r>
              <a:rPr lang="en-US" dirty="0" smtClean="0"/>
              <a:t>lists executed </a:t>
            </a:r>
            <a:r>
              <a:rPr lang="en-US" dirty="0"/>
              <a:t>automatically</a:t>
            </a:r>
          </a:p>
          <a:p>
            <a:r>
              <a:rPr lang="en-US" dirty="0" smtClean="0"/>
              <a:t>Anything </a:t>
            </a:r>
            <a:r>
              <a:rPr lang="en-US" dirty="0"/>
              <a:t>done in the </a:t>
            </a:r>
            <a:r>
              <a:rPr lang="en-US" dirty="0" err="1"/>
              <a:t>MarcEditor</a:t>
            </a:r>
            <a:r>
              <a:rPr lang="en-US" dirty="0" smtClean="0"/>
              <a:t>, you </a:t>
            </a:r>
            <a:r>
              <a:rPr lang="en-US" dirty="0"/>
              <a:t>can automate as task</a:t>
            </a:r>
          </a:p>
          <a:p>
            <a:r>
              <a:rPr lang="en-US" dirty="0" smtClean="0"/>
              <a:t>Chains </a:t>
            </a:r>
            <a:r>
              <a:rPr lang="en-US" dirty="0"/>
              <a:t>task lists together</a:t>
            </a:r>
          </a:p>
          <a:p>
            <a:r>
              <a:rPr lang="en-US" dirty="0" smtClean="0"/>
              <a:t>Performs </a:t>
            </a:r>
            <a:r>
              <a:rPr lang="en-US" dirty="0"/>
              <a:t>the tasks </a:t>
            </a:r>
            <a:r>
              <a:rPr lang="en-US" dirty="0" smtClean="0"/>
              <a:t>procedurally</a:t>
            </a:r>
          </a:p>
          <a:p>
            <a:endParaRPr lang="en-US" dirty="0"/>
          </a:p>
          <a:p>
            <a:r>
              <a:rPr lang="en-US" dirty="0"/>
              <a:t>Located in </a:t>
            </a:r>
            <a:r>
              <a:rPr lang="en-US" dirty="0" err="1"/>
              <a:t>MarcEditor</a:t>
            </a:r>
            <a:r>
              <a:rPr lang="en-US" dirty="0"/>
              <a:t> &gt; </a:t>
            </a:r>
            <a:r>
              <a:rPr lang="en-US" dirty="0" smtClean="0"/>
              <a:t>Tools &gt; </a:t>
            </a:r>
            <a:r>
              <a:rPr lang="en-US" dirty="0"/>
              <a:t>Manage Tasks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4929" y="140041"/>
            <a:ext cx="4479057" cy="666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48257" y="1335024"/>
            <a:ext cx="6349701" cy="4605394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93377" y="2143999"/>
            <a:ext cx="4754880" cy="4023360"/>
          </a:xfrm>
        </p:spPr>
        <p:txBody>
          <a:bodyPr/>
          <a:lstStyle/>
          <a:p>
            <a:r>
              <a:rPr lang="en-US" dirty="0"/>
              <a:t>o Create new tasks</a:t>
            </a:r>
          </a:p>
          <a:p>
            <a:r>
              <a:rPr lang="en-US" dirty="0"/>
              <a:t>o Clone tasks</a:t>
            </a:r>
          </a:p>
          <a:p>
            <a:r>
              <a:rPr lang="en-US" dirty="0"/>
              <a:t>o Rename tasks</a:t>
            </a:r>
          </a:p>
          <a:p>
            <a:r>
              <a:rPr lang="en-US" dirty="0"/>
              <a:t>o Delete tasks</a:t>
            </a:r>
          </a:p>
          <a:p>
            <a:r>
              <a:rPr lang="en-US" dirty="0"/>
              <a:t>o Edit tasks</a:t>
            </a:r>
          </a:p>
          <a:p>
            <a:r>
              <a:rPr lang="en-US" dirty="0"/>
              <a:t>o Key assignment</a:t>
            </a:r>
          </a:p>
          <a:p>
            <a:r>
              <a:rPr lang="en-US" dirty="0"/>
              <a:t>o Share tasks (import / export)</a:t>
            </a:r>
          </a:p>
        </p:txBody>
      </p:sp>
    </p:spTree>
    <p:extLst>
      <p:ext uri="{BB962C8B-B14F-4D97-AF65-F5344CB8AC3E}">
        <p14:creationId xmlns:p14="http://schemas.microsoft.com/office/powerpoint/2010/main" val="136788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45338" y="866640"/>
            <a:ext cx="4920669" cy="5735866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5311589" y="3240741"/>
            <a:ext cx="1734670" cy="389426"/>
          </a:xfrm>
          <a:prstGeom prst="wedgeRoundRectCallou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Add a new task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and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MarcEdit Website:	</a:t>
            </a:r>
            <a:r>
              <a:rPr lang="en-US" b="1" dirty="0"/>
              <a:t>http://marcedit.reeset.net/</a:t>
            </a:r>
          </a:p>
          <a:p>
            <a:pPr marL="0" indent="0">
              <a:buNone/>
            </a:pPr>
            <a:r>
              <a:rPr lang="en-US" dirty="0" smtClean="0"/>
              <a:t> MarcEdit 101 Workshop:	</a:t>
            </a:r>
            <a:r>
              <a:rPr lang="en-US" b="1" dirty="0" smtClean="0"/>
              <a:t>http</a:t>
            </a:r>
            <a:r>
              <a:rPr lang="en-US" b="1" dirty="0"/>
              <a:t>://marcedit.reeset.net/marcedit-101-workshop</a:t>
            </a:r>
          </a:p>
          <a:p>
            <a:r>
              <a:rPr lang="en-US" dirty="0" smtClean="0"/>
              <a:t>MarcEdit Listserv:	</a:t>
            </a:r>
            <a:r>
              <a:rPr lang="en-US" b="1" dirty="0" smtClean="0"/>
              <a:t>http://listserv.gmu.edu/cgi-bin/wa?A0=marcedit-l</a:t>
            </a:r>
          </a:p>
          <a:p>
            <a:r>
              <a:rPr lang="en-US" dirty="0" smtClean="0"/>
              <a:t>MarcEdit </a:t>
            </a:r>
            <a:r>
              <a:rPr lang="en-US" dirty="0" err="1" smtClean="0"/>
              <a:t>Youtube</a:t>
            </a:r>
            <a:r>
              <a:rPr lang="en-US" dirty="0" smtClean="0"/>
              <a:t> Playlist:	</a:t>
            </a:r>
            <a:r>
              <a:rPr lang="en-US" b="1" dirty="0" smtClean="0">
                <a:hlinkClick r:id="rId2"/>
              </a:rPr>
              <a:t>http://tinyurl.com/he2hhyn</a:t>
            </a:r>
            <a:endParaRPr lang="en-US" b="1" dirty="0" smtClean="0"/>
          </a:p>
          <a:p>
            <a:r>
              <a:rPr lang="en-US" dirty="0" smtClean="0"/>
              <a:t>Regular Expressions </a:t>
            </a:r>
            <a:r>
              <a:rPr lang="en-US" dirty="0" err="1" smtClean="0"/>
              <a:t>Cheatsheet</a:t>
            </a:r>
            <a:r>
              <a:rPr lang="en-US" dirty="0" smtClean="0"/>
              <a:t>	</a:t>
            </a:r>
            <a:r>
              <a:rPr lang="en-US" b="1" dirty="0" smtClean="0"/>
              <a:t>http</a:t>
            </a:r>
            <a:r>
              <a:rPr lang="en-US" b="1" dirty="0"/>
              <a:t>://regexlib.com/CheatSheet.aspx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8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28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smtClean="0"/>
              <a:t>MarcEdit – What it is</a:t>
            </a:r>
          </a:p>
          <a:p>
            <a:r>
              <a:rPr lang="en-US" dirty="0" smtClean="0"/>
              <a:t>2. Features</a:t>
            </a:r>
            <a:endParaRPr lang="en-US" dirty="0"/>
          </a:p>
          <a:p>
            <a:r>
              <a:rPr lang="en-US" dirty="0"/>
              <a:t>3</a:t>
            </a:r>
            <a:r>
              <a:rPr lang="en-US" dirty="0" smtClean="0"/>
              <a:t>. Editing MARC</a:t>
            </a:r>
            <a:endParaRPr lang="en-US" dirty="0"/>
          </a:p>
          <a:p>
            <a:r>
              <a:rPr lang="en-US" dirty="0"/>
              <a:t>4</a:t>
            </a:r>
            <a:r>
              <a:rPr lang="en-US" dirty="0" smtClean="0"/>
              <a:t>. RDA Helper</a:t>
            </a:r>
            <a:endParaRPr lang="en-US" dirty="0"/>
          </a:p>
          <a:p>
            <a:r>
              <a:rPr lang="en-US" dirty="0"/>
              <a:t>5</a:t>
            </a:r>
            <a:r>
              <a:rPr lang="en-US" dirty="0" smtClean="0"/>
              <a:t>. Regular Expressions (Regex)</a:t>
            </a:r>
          </a:p>
          <a:p>
            <a:r>
              <a:rPr lang="en-US" dirty="0" smtClean="0"/>
              <a:t>6. Regex Examples</a:t>
            </a:r>
          </a:p>
          <a:p>
            <a:r>
              <a:rPr lang="en-US" dirty="0" smtClean="0"/>
              <a:t>7. Task Manager</a:t>
            </a:r>
            <a:endParaRPr lang="en-US" dirty="0"/>
          </a:p>
          <a:p>
            <a:r>
              <a:rPr lang="en-US" dirty="0" smtClean="0"/>
              <a:t>8. Resources and More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MARCEdit</a:t>
            </a:r>
            <a:r>
              <a:rPr lang="en-US" dirty="0" smtClean="0"/>
              <a:t> – What it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061" y="2608728"/>
            <a:ext cx="5583219" cy="36065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Terry </a:t>
            </a:r>
            <a:r>
              <a:rPr lang="en-US" sz="2400" dirty="0"/>
              <a:t>Reese created </a:t>
            </a:r>
            <a:r>
              <a:rPr lang="en-US" sz="2400" dirty="0" smtClean="0"/>
              <a:t>MarcEdit in 1999 as a </a:t>
            </a:r>
            <a:r>
              <a:rPr lang="en-US" sz="2400" dirty="0"/>
              <a:t>simple MARC=&gt;plain text translation utility.  Today, MarcEdit </a:t>
            </a:r>
            <a:r>
              <a:rPr lang="en-US" sz="2400" dirty="0" smtClean="0"/>
              <a:t>contains a variety of metadata </a:t>
            </a:r>
            <a:r>
              <a:rPr lang="en-US" sz="2400" dirty="0"/>
              <a:t>edit suites </a:t>
            </a:r>
            <a:r>
              <a:rPr lang="en-US" sz="2400" dirty="0" smtClean="0"/>
              <a:t>which work with much </a:t>
            </a:r>
            <a:r>
              <a:rPr lang="en-US" sz="2400" dirty="0"/>
              <a:t>more </a:t>
            </a:r>
            <a:r>
              <a:rPr lang="en-US" sz="2400" dirty="0" smtClean="0"/>
              <a:t>types of data </a:t>
            </a:r>
            <a:r>
              <a:rPr lang="en-US" sz="2400" dirty="0"/>
              <a:t>than simply MARC </a:t>
            </a:r>
            <a:r>
              <a:rPr lang="en-US" sz="2400" dirty="0" smtClean="0"/>
              <a:t>records</a:t>
            </a:r>
            <a:r>
              <a:rPr lang="en-US" sz="24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259" y="247241"/>
            <a:ext cx="4316506" cy="638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9553" y="2237590"/>
            <a:ext cx="9455972" cy="407176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MARC Editing: </a:t>
            </a:r>
            <a:r>
              <a:rPr lang="en-US" dirty="0"/>
              <a:t> MarcEdit includes a MARC Breaker and Maker to move MARC data into a more friendly mnemonic file format.  It includes a dedicated MARC Editor, that provides a number of global editing functions, the ability to edit MODS and MARCXML data (in a mnemonic format) and integrate data from other data sources like OCLC, etc. into a batch set of MARC data.</a:t>
            </a:r>
          </a:p>
          <a:p>
            <a:r>
              <a:rPr lang="en-US" b="1" dirty="0" err="1"/>
              <a:t>MarcEditor</a:t>
            </a:r>
            <a:r>
              <a:rPr lang="en-US" dirty="0"/>
              <a:t>:  The </a:t>
            </a:r>
            <a:r>
              <a:rPr lang="en-US" dirty="0" err="1"/>
              <a:t>MarcEditor</a:t>
            </a:r>
            <a:r>
              <a:rPr lang="en-US" dirty="0"/>
              <a:t> is </a:t>
            </a:r>
            <a:r>
              <a:rPr lang="en-US" dirty="0" err="1"/>
              <a:t>MarcEdit’s</a:t>
            </a:r>
            <a:r>
              <a:rPr lang="en-US" dirty="0"/>
              <a:t> built in metadata editor.  It includes a number of global editing functions, full regular expression and UTF-8 support, as well as the ability to configure the editor to utilize any </a:t>
            </a:r>
            <a:r>
              <a:rPr lang="en-US" dirty="0" err="1"/>
              <a:t>characterset</a:t>
            </a:r>
            <a:r>
              <a:rPr lang="en-US" dirty="0"/>
              <a:t> supported by the operating system.  Included functions:  Globally Add/Delete Fields, Edit Subfields, Swap Field Data, Copy Field Data, Edit Indicators, Generate Call Numbers, Validate Records, Generate Reports, Find/Replace, Direct Integration with Supported ILS systems, Macro support, Task Support, etc.</a:t>
            </a:r>
          </a:p>
          <a:p>
            <a:r>
              <a:rPr lang="en-US" b="1" dirty="0"/>
              <a:t>RDA Helper</a:t>
            </a:r>
            <a:r>
              <a:rPr lang="en-US" dirty="0"/>
              <a:t>:  The RDA Helper is both a stand alone and integrated tool that allows users to take a set of MARC data and automatically generate RDA specific data.  The RDA data is derived from the source </a:t>
            </a:r>
            <a:r>
              <a:rPr lang="en-US" dirty="0" err="1"/>
              <a:t>recordset</a:t>
            </a:r>
            <a:r>
              <a:rPr lang="en-US" dirty="0"/>
              <a:t> using available control data, variable field data, and RDA specific assumptions.</a:t>
            </a:r>
          </a:p>
          <a:p>
            <a:r>
              <a:rPr lang="en-US" b="1" dirty="0"/>
              <a:t>Delimited Text Translator</a:t>
            </a:r>
            <a:r>
              <a:rPr lang="en-US" dirty="0"/>
              <a:t>:  The Delimited Text Translator is a tool that allows users to translate data in Excel, Access, or any delimited format into MARC.</a:t>
            </a:r>
          </a:p>
          <a:p>
            <a:r>
              <a:rPr lang="en-US" b="1" dirty="0"/>
              <a:t>Export as Tab Delimited</a:t>
            </a:r>
            <a:r>
              <a:rPr lang="en-US" dirty="0"/>
              <a:t>:  A tool that allows users to export their MARC data as delimited text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576" y="924909"/>
            <a:ext cx="880531" cy="5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2584" y="2183802"/>
            <a:ext cx="9571617" cy="412555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Harvest OAI Data</a:t>
            </a:r>
            <a:r>
              <a:rPr lang="en-US" dirty="0"/>
              <a:t>:  MarcEdit has the ability to harvest metadata from an OAI data provider and convert the data directly to MARC.  Supported formats are MARCXML, </a:t>
            </a:r>
            <a:r>
              <a:rPr lang="en-US" dirty="0" err="1"/>
              <a:t>oaimarc</a:t>
            </a:r>
            <a:r>
              <a:rPr lang="en-US" dirty="0"/>
              <a:t>, </a:t>
            </a:r>
            <a:r>
              <a:rPr lang="en-US" dirty="0" err="1"/>
              <a:t>oai_dc</a:t>
            </a:r>
            <a:r>
              <a:rPr lang="en-US" dirty="0"/>
              <a:t>, and MODS.  However, the program allows the user to provide their own translation rules, so any format could be accommodated.</a:t>
            </a:r>
          </a:p>
          <a:p>
            <a:r>
              <a:rPr lang="en-US" b="1" dirty="0" smtClean="0"/>
              <a:t>XML </a:t>
            </a:r>
            <a:r>
              <a:rPr lang="en-US" b="1" dirty="0"/>
              <a:t>Translations</a:t>
            </a:r>
            <a:r>
              <a:rPr lang="en-US" dirty="0"/>
              <a:t>:  MarcEdit supports the facilitation of metadata from XML and non-XML formats into various forms, including MARC.</a:t>
            </a:r>
          </a:p>
          <a:p>
            <a:r>
              <a:rPr lang="en-US" b="1" dirty="0" err="1"/>
              <a:t>Characterset</a:t>
            </a:r>
            <a:r>
              <a:rPr lang="en-US" b="1" dirty="0"/>
              <a:t> conversion:</a:t>
            </a:r>
            <a:r>
              <a:rPr lang="en-US" dirty="0"/>
              <a:t>  MarcEdit supports the ability to convert MARC records from one </a:t>
            </a:r>
            <a:r>
              <a:rPr lang="en-US" dirty="0" err="1"/>
              <a:t>characterset</a:t>
            </a:r>
            <a:r>
              <a:rPr lang="en-US" dirty="0"/>
              <a:t> to another.  This includes the traditional </a:t>
            </a:r>
            <a:r>
              <a:rPr lang="en-US" dirty="0" err="1"/>
              <a:t>charactersets</a:t>
            </a:r>
            <a:r>
              <a:rPr lang="en-US" dirty="0"/>
              <a:t> like MARC-8 (ANSEL) and UTF-8.  But it also includes support for any </a:t>
            </a:r>
            <a:r>
              <a:rPr lang="en-US" dirty="0" err="1"/>
              <a:t>characterset</a:t>
            </a:r>
            <a:r>
              <a:rPr lang="en-US" dirty="0"/>
              <a:t> currently supported by the operating system.  So users with MARC data in Traditional Chinese can utilize MarcEdit to convert that data to UTF-8.</a:t>
            </a:r>
          </a:p>
          <a:p>
            <a:r>
              <a:rPr lang="en-US" b="1" dirty="0"/>
              <a:t>Z39.50/SRU Client:</a:t>
            </a:r>
            <a:r>
              <a:rPr lang="en-US" dirty="0"/>
              <a:t>  MarcEdit includes a built in Z39.50 and SRU client for interaction with other library systems.</a:t>
            </a:r>
          </a:p>
          <a:p>
            <a:r>
              <a:rPr lang="en-US" b="1" dirty="0"/>
              <a:t>MARC SQL Explorer: </a:t>
            </a:r>
            <a:r>
              <a:rPr lang="en-US" dirty="0"/>
              <a:t> MarcEdit includes an SQL Explorer — a tool that allows users to export their data into either an SQLite or MySQL data and run SQL queries directly on the data to mine for information.</a:t>
            </a:r>
          </a:p>
          <a:p>
            <a:r>
              <a:rPr lang="en-US" b="1" dirty="0" err="1"/>
              <a:t>MARCValidator</a:t>
            </a:r>
            <a:r>
              <a:rPr lang="en-US" b="1" dirty="0"/>
              <a:t>:</a:t>
            </a:r>
            <a:r>
              <a:rPr lang="en-US" dirty="0"/>
              <a:t>  MarcEdit includes a number of tools to help users validate data and identify incorrectly structured MARC record data.</a:t>
            </a:r>
          </a:p>
          <a:p>
            <a:r>
              <a:rPr lang="en-US" b="1" dirty="0"/>
              <a:t>Many more features:</a:t>
            </a:r>
            <a:r>
              <a:rPr lang="en-US" dirty="0"/>
              <a:t>  Like the ability to split, join, sort, etc. data in various formats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14" y="920651"/>
            <a:ext cx="87790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8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marc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012" y="2084832"/>
            <a:ext cx="8969189" cy="4224528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 err="1"/>
              <a:t>MarcEditor</a:t>
            </a:r>
            <a:endParaRPr lang="en-US" sz="2900" dirty="0"/>
          </a:p>
          <a:p>
            <a:pPr lvl="1"/>
            <a:r>
              <a:rPr lang="en-US" sz="2400" dirty="0"/>
              <a:t>Supports a number of global editing functions:</a:t>
            </a:r>
          </a:p>
          <a:p>
            <a:pPr lvl="2"/>
            <a:r>
              <a:rPr lang="en-US" sz="2200" dirty="0"/>
              <a:t>Find/Replace functionality</a:t>
            </a:r>
          </a:p>
          <a:p>
            <a:pPr lvl="2"/>
            <a:r>
              <a:rPr lang="en-US" sz="2200" dirty="0"/>
              <a:t>Globally Add/Delete MARC fields</a:t>
            </a:r>
          </a:p>
          <a:p>
            <a:pPr lvl="2"/>
            <a:r>
              <a:rPr lang="en-US" sz="2200" dirty="0"/>
              <a:t>Globally Edit Subfield data</a:t>
            </a:r>
          </a:p>
          <a:p>
            <a:pPr lvl="3"/>
            <a:r>
              <a:rPr lang="en-US" sz="1800" dirty="0"/>
              <a:t>Conditionally add/remove field data</a:t>
            </a:r>
          </a:p>
          <a:p>
            <a:pPr lvl="2"/>
            <a:r>
              <a:rPr lang="en-US" sz="2200" dirty="0"/>
              <a:t>Globally Edit Indicator data</a:t>
            </a:r>
          </a:p>
          <a:p>
            <a:pPr lvl="2"/>
            <a:r>
              <a:rPr lang="en-US" sz="2200" dirty="0"/>
              <a:t>Globally Swap field data</a:t>
            </a:r>
          </a:p>
          <a:p>
            <a:pPr lvl="2"/>
            <a:r>
              <a:rPr lang="en-US" sz="2200" dirty="0"/>
              <a:t>Record Deduplication</a:t>
            </a:r>
          </a:p>
          <a:p>
            <a:pPr lvl="2"/>
            <a:r>
              <a:rPr lang="en-US" sz="2200" dirty="0"/>
              <a:t>Record Sorting</a:t>
            </a:r>
          </a:p>
          <a:p>
            <a:pPr lvl="2"/>
            <a:r>
              <a:rPr lang="en-US" sz="2200" dirty="0"/>
              <a:t>Call Number Generator</a:t>
            </a:r>
          </a:p>
          <a:p>
            <a:pPr lvl="2"/>
            <a:r>
              <a:rPr lang="en-US" sz="2200" dirty="0"/>
              <a:t>Automation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44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RDA helper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3753" y="1801906"/>
            <a:ext cx="5204013" cy="4706470"/>
          </a:xfrm>
        </p:spPr>
        <p:txBody>
          <a:bodyPr>
            <a:normAutofit/>
          </a:bodyPr>
          <a:lstStyle/>
          <a:p>
            <a:r>
              <a:rPr lang="en-US" dirty="0"/>
              <a:t>Purpose:</a:t>
            </a:r>
          </a:p>
          <a:p>
            <a:pPr lvl="1"/>
            <a:r>
              <a:rPr lang="en-US" dirty="0"/>
              <a:t>Provide automated conversion between AACR2 and </a:t>
            </a:r>
            <a:r>
              <a:rPr lang="en-US" dirty="0" smtClean="0"/>
              <a:t>RDA based on coded data in LDR/007/008</a:t>
            </a:r>
            <a:endParaRPr lang="en-US" dirty="0"/>
          </a:p>
          <a:p>
            <a:pPr lvl="1"/>
            <a:r>
              <a:rPr lang="en-US" dirty="0" smtClean="0"/>
              <a:t>Looks </a:t>
            </a:r>
            <a:r>
              <a:rPr lang="en-US" dirty="0"/>
              <a:t>specifically at:</a:t>
            </a:r>
          </a:p>
          <a:p>
            <a:pPr lvl="2"/>
            <a:r>
              <a:rPr lang="en-US" sz="1800" dirty="0"/>
              <a:t>336/337/338 field groups</a:t>
            </a:r>
          </a:p>
          <a:p>
            <a:pPr lvl="2"/>
            <a:r>
              <a:rPr lang="en-US" sz="1800" dirty="0"/>
              <a:t>344/345/346/347 field groups</a:t>
            </a:r>
          </a:p>
          <a:p>
            <a:pPr lvl="2"/>
            <a:r>
              <a:rPr lang="en-US" sz="1800" dirty="0"/>
              <a:t>380/381 field groups</a:t>
            </a:r>
          </a:p>
          <a:p>
            <a:pPr lvl="2"/>
            <a:r>
              <a:rPr lang="en-US" sz="1800" dirty="0"/>
              <a:t>Evaluating the 260/264</a:t>
            </a:r>
          </a:p>
          <a:p>
            <a:pPr lvl="2"/>
            <a:r>
              <a:rPr lang="en-US" sz="1800" dirty="0"/>
              <a:t>040 Modifications</a:t>
            </a:r>
          </a:p>
          <a:p>
            <a:pPr lvl="2"/>
            <a:r>
              <a:rPr lang="en-US" sz="1800" smtClean="0"/>
              <a:t>Processing </a:t>
            </a:r>
            <a:r>
              <a:rPr lang="en-US" sz="1800" dirty="0"/>
              <a:t>Abbreviation Expansion</a:t>
            </a:r>
          </a:p>
          <a:p>
            <a:pPr marL="891540" lvl="3" indent="-342900">
              <a:buFont typeface="Arial" panose="020B0604020202020204" pitchFamily="34" charset="0"/>
              <a:buChar char="•"/>
            </a:pPr>
            <a:r>
              <a:rPr lang="en-US" sz="1800" dirty="0"/>
              <a:t>And allowing for custom abbreviation expansion via regular expressions</a:t>
            </a:r>
          </a:p>
          <a:p>
            <a:pPr lvl="2"/>
            <a:r>
              <a:rPr lang="en-US" sz="1800" dirty="0"/>
              <a:t>GMD processing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767" y="1909481"/>
            <a:ext cx="6420682" cy="369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</a:t>
            </a:r>
            <a:r>
              <a:rPr lang="en-US" dirty="0" smtClean="0"/>
              <a:t>expressions (REGEX)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“A regular expression (regex or </a:t>
            </a:r>
            <a:r>
              <a:rPr lang="en-US" dirty="0" err="1"/>
              <a:t>regexp</a:t>
            </a:r>
            <a:r>
              <a:rPr lang="en-US" dirty="0"/>
              <a:t> for short) is a special</a:t>
            </a:r>
          </a:p>
          <a:p>
            <a:r>
              <a:rPr lang="en-US" dirty="0"/>
              <a:t>text string for describing a search pattern. You can think of</a:t>
            </a:r>
          </a:p>
          <a:p>
            <a:r>
              <a:rPr lang="en-US" dirty="0"/>
              <a:t>regular expressions as wildcards on steroids”.</a:t>
            </a:r>
          </a:p>
          <a:p>
            <a:r>
              <a:rPr lang="en-US" dirty="0">
                <a:solidFill>
                  <a:srgbClr val="FF0000"/>
                </a:solidFill>
              </a:rPr>
              <a:t>\b[A-Z0-9._%+-]+@[A-Z0-9.-]+\.[A-Z]{2,4}\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</a:p>
          <a:p>
            <a:endParaRPr lang="en-US" dirty="0"/>
          </a:p>
          <a:p>
            <a:pPr algn="r"/>
            <a:r>
              <a:rPr lang="en-US" dirty="0"/>
              <a:t>http://www.regular-expressions.info/</a:t>
            </a:r>
          </a:p>
        </p:txBody>
      </p:sp>
    </p:spTree>
    <p:extLst>
      <p:ext uri="{BB962C8B-B14F-4D97-AF65-F5344CB8AC3E}">
        <p14:creationId xmlns:p14="http://schemas.microsoft.com/office/powerpoint/2010/main" val="9360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068" y="2286000"/>
            <a:ext cx="9593133" cy="4023360"/>
          </a:xfrm>
        </p:spPr>
        <p:txBody>
          <a:bodyPr/>
          <a:lstStyle/>
          <a:p>
            <a:r>
              <a:rPr lang="en-US" dirty="0"/>
              <a:t>245 1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 $</a:t>
            </a:r>
            <a:r>
              <a:rPr lang="en-US" dirty="0" err="1"/>
              <a:t>a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dirty="0"/>
              <a:t> life to remember</a:t>
            </a:r>
          </a:p>
          <a:p>
            <a:r>
              <a:rPr lang="en-US" dirty="0"/>
              <a:t>245 1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 $</a:t>
            </a:r>
            <a:r>
              <a:rPr lang="en-US" dirty="0" err="1"/>
              <a:t>a</a:t>
            </a:r>
            <a:r>
              <a:rPr lang="en-US" dirty="0" err="1">
                <a:solidFill>
                  <a:srgbClr val="FF0000"/>
                </a:solidFill>
              </a:rPr>
              <a:t>An</a:t>
            </a:r>
            <a:r>
              <a:rPr lang="en-US" dirty="0"/>
              <a:t> incredible story</a:t>
            </a:r>
          </a:p>
          <a:p>
            <a:r>
              <a:rPr lang="en-US" dirty="0"/>
              <a:t>245 1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 $</a:t>
            </a:r>
            <a:r>
              <a:rPr lang="en-US" dirty="0" err="1"/>
              <a:t>a</a:t>
            </a:r>
            <a:r>
              <a:rPr lang="en-US" dirty="0" err="1">
                <a:solidFill>
                  <a:srgbClr val="FF0000"/>
                </a:solidFill>
              </a:rPr>
              <a:t>The</a:t>
            </a:r>
            <a:r>
              <a:rPr lang="en-US" dirty="0"/>
              <a:t> magic kingdom</a:t>
            </a:r>
          </a:p>
          <a:p>
            <a:r>
              <a:rPr lang="en-US" b="1" dirty="0">
                <a:solidFill>
                  <a:srgbClr val="FF0000"/>
                </a:solidFill>
              </a:rPr>
              <a:t>Find </a:t>
            </a:r>
            <a:r>
              <a:rPr lang="en-US" b="1" dirty="0" smtClean="0">
                <a:solidFill>
                  <a:srgbClr val="FF0000"/>
                </a:solidFill>
              </a:rPr>
              <a:t>			Replace </a:t>
            </a:r>
            <a:r>
              <a:rPr lang="en-US" b="1" dirty="0">
                <a:solidFill>
                  <a:srgbClr val="FF0000"/>
                </a:solidFill>
              </a:rPr>
              <a:t>with</a:t>
            </a:r>
          </a:p>
          <a:p>
            <a:r>
              <a:rPr lang="en-US" dirty="0"/>
              <a:t>(=245 .)0(\$</a:t>
            </a:r>
            <a:r>
              <a:rPr lang="en-US" dirty="0" err="1"/>
              <a:t>aA</a:t>
            </a:r>
            <a:r>
              <a:rPr lang="en-US" dirty="0"/>
              <a:t> ) </a:t>
            </a:r>
            <a:r>
              <a:rPr lang="en-US" dirty="0" smtClean="0"/>
              <a:t>	${</a:t>
            </a:r>
            <a:r>
              <a:rPr lang="en-US" dirty="0"/>
              <a:t>1}2$2</a:t>
            </a:r>
          </a:p>
          <a:p>
            <a:r>
              <a:rPr lang="en-US" dirty="0"/>
              <a:t>(=245 .)0(\$</a:t>
            </a:r>
            <a:r>
              <a:rPr lang="en-US" dirty="0" err="1"/>
              <a:t>aAn</a:t>
            </a:r>
            <a:r>
              <a:rPr lang="en-US" dirty="0"/>
              <a:t> ) </a:t>
            </a:r>
            <a:r>
              <a:rPr lang="en-US" dirty="0" smtClean="0"/>
              <a:t>	${</a:t>
            </a:r>
            <a:r>
              <a:rPr lang="en-US" dirty="0"/>
              <a:t>1}3$2</a:t>
            </a:r>
          </a:p>
        </p:txBody>
      </p:sp>
    </p:spTree>
    <p:extLst>
      <p:ext uri="{BB962C8B-B14F-4D97-AF65-F5344CB8AC3E}">
        <p14:creationId xmlns:p14="http://schemas.microsoft.com/office/powerpoint/2010/main" val="18938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207</TotalTime>
  <Words>344</Words>
  <Application>Microsoft Office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Tw Cen MT</vt:lpstr>
      <vt:lpstr>Tw Cen MT Condensed</vt:lpstr>
      <vt:lpstr>Wingdings 3</vt:lpstr>
      <vt:lpstr>Integral</vt:lpstr>
      <vt:lpstr>MARCEdit   </vt:lpstr>
      <vt:lpstr>Topics</vt:lpstr>
      <vt:lpstr>MARCEdit – What it is</vt:lpstr>
      <vt:lpstr>Features</vt:lpstr>
      <vt:lpstr>Features cont.</vt:lpstr>
      <vt:lpstr>Editing marc</vt:lpstr>
      <vt:lpstr>RDA helper</vt:lpstr>
      <vt:lpstr>Regular expressions (REGEX)</vt:lpstr>
      <vt:lpstr>Regex examples</vt:lpstr>
      <vt:lpstr>REGEX examples - find/replace</vt:lpstr>
      <vt:lpstr>More regex examples</vt:lpstr>
      <vt:lpstr>Task manager</vt:lpstr>
      <vt:lpstr>Task manager</vt:lpstr>
      <vt:lpstr>Task manager</vt:lpstr>
      <vt:lpstr>Resources and more information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MARCEdit</dc:title>
  <dc:creator>Linda M. Turney</dc:creator>
  <cp:lastModifiedBy>Linda M. Turney</cp:lastModifiedBy>
  <cp:revision>24</cp:revision>
  <dcterms:created xsi:type="dcterms:W3CDTF">2016-10-10T14:10:02Z</dcterms:created>
  <dcterms:modified xsi:type="dcterms:W3CDTF">2016-10-11T13:56:21Z</dcterms:modified>
</cp:coreProperties>
</file>