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6.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7.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8.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9.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10.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1.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2.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3.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4.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8" r:id="rId2"/>
    <p:sldMasterId id="2147483670" r:id="rId3"/>
    <p:sldMasterId id="2147483682" r:id="rId4"/>
    <p:sldMasterId id="2147483694" r:id="rId5"/>
    <p:sldMasterId id="2147483706" r:id="rId6"/>
    <p:sldMasterId id="2147483718" r:id="rId7"/>
    <p:sldMasterId id="2147483730" r:id="rId8"/>
    <p:sldMasterId id="2147483742" r:id="rId9"/>
    <p:sldMasterId id="2147483754" r:id="rId10"/>
    <p:sldMasterId id="2147483766" r:id="rId11"/>
    <p:sldMasterId id="2147483778" r:id="rId12"/>
    <p:sldMasterId id="2147483790" r:id="rId13"/>
    <p:sldMasterId id="2147483802" r:id="rId14"/>
    <p:sldMasterId id="2147483814" r:id="rId15"/>
  </p:sldMasterIdLst>
  <p:notesMasterIdLst>
    <p:notesMasterId r:id="rId80"/>
  </p:notesMasterIdLst>
  <p:sldIdLst>
    <p:sldId id="256" r:id="rId16"/>
    <p:sldId id="258" r:id="rId17"/>
    <p:sldId id="259" r:id="rId18"/>
    <p:sldId id="260" r:id="rId19"/>
    <p:sldId id="264" r:id="rId20"/>
    <p:sldId id="265" r:id="rId21"/>
    <p:sldId id="266" r:id="rId22"/>
    <p:sldId id="267" r:id="rId23"/>
    <p:sldId id="268" r:id="rId24"/>
    <p:sldId id="269" r:id="rId25"/>
    <p:sldId id="326" r:id="rId26"/>
    <p:sldId id="271" r:id="rId27"/>
    <p:sldId id="272" r:id="rId28"/>
    <p:sldId id="273" r:id="rId29"/>
    <p:sldId id="274" r:id="rId30"/>
    <p:sldId id="275" r:id="rId31"/>
    <p:sldId id="276" r:id="rId32"/>
    <p:sldId id="277" r:id="rId33"/>
    <p:sldId id="278" r:id="rId34"/>
    <p:sldId id="279" r:id="rId35"/>
    <p:sldId id="280" r:id="rId36"/>
    <p:sldId id="281" r:id="rId37"/>
    <p:sldId id="282" r:id="rId38"/>
    <p:sldId id="283" r:id="rId39"/>
    <p:sldId id="284" r:id="rId40"/>
    <p:sldId id="285" r:id="rId41"/>
    <p:sldId id="286" r:id="rId42"/>
    <p:sldId id="287" r:id="rId43"/>
    <p:sldId id="288" r:id="rId44"/>
    <p:sldId id="289" r:id="rId45"/>
    <p:sldId id="290" r:id="rId46"/>
    <p:sldId id="291" r:id="rId47"/>
    <p:sldId id="292" r:id="rId48"/>
    <p:sldId id="293" r:id="rId49"/>
    <p:sldId id="294" r:id="rId50"/>
    <p:sldId id="295" r:id="rId51"/>
    <p:sldId id="296" r:id="rId52"/>
    <p:sldId id="297" r:id="rId53"/>
    <p:sldId id="298" r:id="rId54"/>
    <p:sldId id="299" r:id="rId55"/>
    <p:sldId id="300" r:id="rId56"/>
    <p:sldId id="301" r:id="rId57"/>
    <p:sldId id="302" r:id="rId58"/>
    <p:sldId id="303" r:id="rId59"/>
    <p:sldId id="304" r:id="rId60"/>
    <p:sldId id="305" r:id="rId61"/>
    <p:sldId id="306" r:id="rId62"/>
    <p:sldId id="328" r:id="rId63"/>
    <p:sldId id="310" r:id="rId64"/>
    <p:sldId id="311" r:id="rId65"/>
    <p:sldId id="312" r:id="rId66"/>
    <p:sldId id="313" r:id="rId67"/>
    <p:sldId id="314" r:id="rId68"/>
    <p:sldId id="315" r:id="rId69"/>
    <p:sldId id="316" r:id="rId70"/>
    <p:sldId id="317" r:id="rId71"/>
    <p:sldId id="318" r:id="rId72"/>
    <p:sldId id="319" r:id="rId73"/>
    <p:sldId id="320" r:id="rId74"/>
    <p:sldId id="321" r:id="rId75"/>
    <p:sldId id="322" r:id="rId76"/>
    <p:sldId id="323" r:id="rId77"/>
    <p:sldId id="324" r:id="rId78"/>
    <p:sldId id="325" r:id="rId7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A9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autoAdjust="0"/>
    <p:restoredTop sz="65562" autoAdjust="0"/>
  </p:normalViewPr>
  <p:slideViewPr>
    <p:cSldViewPr snapToGrid="0" snapToObjects="1">
      <p:cViewPr varScale="1">
        <p:scale>
          <a:sx n="71" d="100"/>
          <a:sy n="71" d="100"/>
        </p:scale>
        <p:origin x="244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1.xml"/><Relationship Id="rId21" Type="http://schemas.openxmlformats.org/officeDocument/2006/relationships/slide" Target="slides/slide6.xml"/><Relationship Id="rId42" Type="http://schemas.openxmlformats.org/officeDocument/2006/relationships/slide" Target="slides/slide27.xml"/><Relationship Id="rId47" Type="http://schemas.openxmlformats.org/officeDocument/2006/relationships/slide" Target="slides/slide32.xml"/><Relationship Id="rId63" Type="http://schemas.openxmlformats.org/officeDocument/2006/relationships/slide" Target="slides/slide48.xml"/><Relationship Id="rId68" Type="http://schemas.openxmlformats.org/officeDocument/2006/relationships/slide" Target="slides/slide53.xml"/><Relationship Id="rId84" Type="http://schemas.openxmlformats.org/officeDocument/2006/relationships/tableStyles" Target="tableStyles.xml"/><Relationship Id="rId16" Type="http://schemas.openxmlformats.org/officeDocument/2006/relationships/slide" Target="slides/slide1.xml"/><Relationship Id="rId11" Type="http://schemas.openxmlformats.org/officeDocument/2006/relationships/slideMaster" Target="slideMasters/slideMaster11.xml"/><Relationship Id="rId32" Type="http://schemas.openxmlformats.org/officeDocument/2006/relationships/slide" Target="slides/slide17.xml"/><Relationship Id="rId37" Type="http://schemas.openxmlformats.org/officeDocument/2006/relationships/slide" Target="slides/slide22.xml"/><Relationship Id="rId53" Type="http://schemas.openxmlformats.org/officeDocument/2006/relationships/slide" Target="slides/slide38.xml"/><Relationship Id="rId58" Type="http://schemas.openxmlformats.org/officeDocument/2006/relationships/slide" Target="slides/slide43.xml"/><Relationship Id="rId74" Type="http://schemas.openxmlformats.org/officeDocument/2006/relationships/slide" Target="slides/slide59.xml"/><Relationship Id="rId79" Type="http://schemas.openxmlformats.org/officeDocument/2006/relationships/slide" Target="slides/slide64.xml"/><Relationship Id="rId5" Type="http://schemas.openxmlformats.org/officeDocument/2006/relationships/slideMaster" Target="slideMasters/slideMaster5.xml"/><Relationship Id="rId61" Type="http://schemas.openxmlformats.org/officeDocument/2006/relationships/slide" Target="slides/slide46.xml"/><Relationship Id="rId82" Type="http://schemas.openxmlformats.org/officeDocument/2006/relationships/viewProps" Target="viewProps.xml"/><Relationship Id="rId19" Type="http://schemas.openxmlformats.org/officeDocument/2006/relationships/slide" Target="slides/slide4.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56" Type="http://schemas.openxmlformats.org/officeDocument/2006/relationships/slide" Target="slides/slide41.xml"/><Relationship Id="rId64" Type="http://schemas.openxmlformats.org/officeDocument/2006/relationships/slide" Target="slides/slide49.xml"/><Relationship Id="rId69" Type="http://schemas.openxmlformats.org/officeDocument/2006/relationships/slide" Target="slides/slide54.xml"/><Relationship Id="rId77" Type="http://schemas.openxmlformats.org/officeDocument/2006/relationships/slide" Target="slides/slide62.xml"/><Relationship Id="rId8" Type="http://schemas.openxmlformats.org/officeDocument/2006/relationships/slideMaster" Target="slideMasters/slideMaster8.xml"/><Relationship Id="rId51" Type="http://schemas.openxmlformats.org/officeDocument/2006/relationships/slide" Target="slides/slide36.xml"/><Relationship Id="rId72" Type="http://schemas.openxmlformats.org/officeDocument/2006/relationships/slide" Target="slides/slide57.xml"/><Relationship Id="rId80"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59" Type="http://schemas.openxmlformats.org/officeDocument/2006/relationships/slide" Target="slides/slide44.xml"/><Relationship Id="rId67" Type="http://schemas.openxmlformats.org/officeDocument/2006/relationships/slide" Target="slides/slide52.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slide" Target="slides/slide39.xml"/><Relationship Id="rId62" Type="http://schemas.openxmlformats.org/officeDocument/2006/relationships/slide" Target="slides/slide47.xml"/><Relationship Id="rId70" Type="http://schemas.openxmlformats.org/officeDocument/2006/relationships/slide" Target="slides/slide55.xml"/><Relationship Id="rId75" Type="http://schemas.openxmlformats.org/officeDocument/2006/relationships/slide" Target="slides/slide60.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 Id="rId57" Type="http://schemas.openxmlformats.org/officeDocument/2006/relationships/slide" Target="slides/slide42.xml"/><Relationship Id="rId10" Type="http://schemas.openxmlformats.org/officeDocument/2006/relationships/slideMaster" Target="slideMasters/slideMaster10.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slide" Target="slides/slide37.xml"/><Relationship Id="rId60" Type="http://schemas.openxmlformats.org/officeDocument/2006/relationships/slide" Target="slides/slide45.xml"/><Relationship Id="rId65" Type="http://schemas.openxmlformats.org/officeDocument/2006/relationships/slide" Target="slides/slide50.xml"/><Relationship Id="rId73" Type="http://schemas.openxmlformats.org/officeDocument/2006/relationships/slide" Target="slides/slide58.xml"/><Relationship Id="rId78" Type="http://schemas.openxmlformats.org/officeDocument/2006/relationships/slide" Target="slides/slide63.xml"/><Relationship Id="rId8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3.xml"/><Relationship Id="rId39" Type="http://schemas.openxmlformats.org/officeDocument/2006/relationships/slide" Target="slides/slide24.xml"/><Relationship Id="rId34" Type="http://schemas.openxmlformats.org/officeDocument/2006/relationships/slide" Target="slides/slide19.xml"/><Relationship Id="rId50" Type="http://schemas.openxmlformats.org/officeDocument/2006/relationships/slide" Target="slides/slide35.xml"/><Relationship Id="rId55" Type="http://schemas.openxmlformats.org/officeDocument/2006/relationships/slide" Target="slides/slide40.xml"/><Relationship Id="rId76" Type="http://schemas.openxmlformats.org/officeDocument/2006/relationships/slide" Target="slides/slide61.xml"/><Relationship Id="rId7" Type="http://schemas.openxmlformats.org/officeDocument/2006/relationships/slideMaster" Target="slideMasters/slideMaster7.xml"/><Relationship Id="rId71" Type="http://schemas.openxmlformats.org/officeDocument/2006/relationships/slide" Target="slides/slide56.xml"/><Relationship Id="rId2" Type="http://schemas.openxmlformats.org/officeDocument/2006/relationships/slideMaster" Target="slideMasters/slideMaster2.xml"/><Relationship Id="rId29" Type="http://schemas.openxmlformats.org/officeDocument/2006/relationships/slide" Target="slides/slide14.xml"/><Relationship Id="rId24" Type="http://schemas.openxmlformats.org/officeDocument/2006/relationships/slide" Target="slides/slide9.xml"/><Relationship Id="rId40" Type="http://schemas.openxmlformats.org/officeDocument/2006/relationships/slide" Target="slides/slide25.xml"/><Relationship Id="rId45" Type="http://schemas.openxmlformats.org/officeDocument/2006/relationships/slide" Target="slides/slide30.xml"/><Relationship Id="rId66"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0FB6F9-CC45-4501-B515-BB61DE74F54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817FA388-C4E4-4049-B209-F5B8A7570139}">
      <dgm:prSet phldrT="[Text]"/>
      <dgm:spPr>
        <a:solidFill>
          <a:schemeClr val="accent2">
            <a:lumMod val="75000"/>
          </a:schemeClr>
        </a:solidFill>
        <a:ln w="12700"/>
      </dgm:spPr>
      <dgm:t>
        <a:bodyPr/>
        <a:lstStyle/>
        <a:p>
          <a:r>
            <a:rPr lang="en-US" dirty="0" smtClean="0"/>
            <a:t>Bibliographic Record</a:t>
          </a:r>
          <a:endParaRPr lang="en-US" dirty="0"/>
        </a:p>
      </dgm:t>
    </dgm:pt>
    <dgm:pt modelId="{10561588-4A5F-4D02-B01D-3B2AAB084288}" type="parTrans" cxnId="{3904F7F1-355F-4328-8FF2-182C04FEA4D5}">
      <dgm:prSet/>
      <dgm:spPr/>
      <dgm:t>
        <a:bodyPr/>
        <a:lstStyle/>
        <a:p>
          <a:endParaRPr lang="en-US"/>
        </a:p>
      </dgm:t>
    </dgm:pt>
    <dgm:pt modelId="{851D6005-C9A6-43AD-B108-095C82814ED4}" type="sibTrans" cxnId="{3904F7F1-355F-4328-8FF2-182C04FEA4D5}">
      <dgm:prSet/>
      <dgm:spPr/>
      <dgm:t>
        <a:bodyPr/>
        <a:lstStyle/>
        <a:p>
          <a:endParaRPr lang="en-US"/>
        </a:p>
      </dgm:t>
    </dgm:pt>
    <dgm:pt modelId="{80DAE0FF-309C-4510-BDCC-C3D1D3E38938}">
      <dgm:prSet phldrT="[Text]"/>
      <dgm:spPr>
        <a:solidFill>
          <a:schemeClr val="accent5">
            <a:lumMod val="75000"/>
          </a:schemeClr>
        </a:solidFill>
        <a:ln w="12700"/>
      </dgm:spPr>
      <dgm:t>
        <a:bodyPr/>
        <a:lstStyle/>
        <a:p>
          <a:r>
            <a:rPr lang="en-US" dirty="0" smtClean="0"/>
            <a:t>Order Record(s)</a:t>
          </a:r>
          <a:endParaRPr lang="en-US" dirty="0"/>
        </a:p>
      </dgm:t>
    </dgm:pt>
    <dgm:pt modelId="{B0F6C0F8-E278-4F7C-AD75-072F2A972A44}" type="parTrans" cxnId="{18C40859-9749-4012-A886-C0F320BF7F30}">
      <dgm:prSet/>
      <dgm:spPr/>
      <dgm:t>
        <a:bodyPr/>
        <a:lstStyle/>
        <a:p>
          <a:endParaRPr lang="en-US"/>
        </a:p>
      </dgm:t>
    </dgm:pt>
    <dgm:pt modelId="{73BA83B3-AB7C-41FD-B66F-EA20EFDB52B2}" type="sibTrans" cxnId="{18C40859-9749-4012-A886-C0F320BF7F30}">
      <dgm:prSet/>
      <dgm:spPr/>
      <dgm:t>
        <a:bodyPr/>
        <a:lstStyle/>
        <a:p>
          <a:endParaRPr lang="en-US"/>
        </a:p>
      </dgm:t>
    </dgm:pt>
    <dgm:pt modelId="{89E6C48A-4F18-4934-ACB5-CA54FBA80E78}">
      <dgm:prSet phldrT="[Text]"/>
      <dgm:spPr>
        <a:solidFill>
          <a:schemeClr val="accent6">
            <a:lumMod val="75000"/>
          </a:schemeClr>
        </a:solidFill>
        <a:ln w="12700"/>
      </dgm:spPr>
      <dgm:t>
        <a:bodyPr/>
        <a:lstStyle/>
        <a:p>
          <a:r>
            <a:rPr lang="en-US" dirty="0" smtClean="0"/>
            <a:t>Item Record(s)</a:t>
          </a:r>
          <a:endParaRPr lang="en-US" dirty="0"/>
        </a:p>
      </dgm:t>
    </dgm:pt>
    <dgm:pt modelId="{3BFAA8A4-0A53-4F91-91BE-61BD7CBFD23A}" type="parTrans" cxnId="{A55E7D7B-9EC8-4888-AC83-4E8A1583C79A}">
      <dgm:prSet/>
      <dgm:spPr/>
      <dgm:t>
        <a:bodyPr/>
        <a:lstStyle/>
        <a:p>
          <a:endParaRPr lang="en-US"/>
        </a:p>
      </dgm:t>
    </dgm:pt>
    <dgm:pt modelId="{514534F2-A6E1-4920-996B-F4A90A15AD8E}" type="sibTrans" cxnId="{A55E7D7B-9EC8-4888-AC83-4E8A1583C79A}">
      <dgm:prSet/>
      <dgm:spPr/>
      <dgm:t>
        <a:bodyPr/>
        <a:lstStyle/>
        <a:p>
          <a:endParaRPr lang="en-US"/>
        </a:p>
      </dgm:t>
    </dgm:pt>
    <dgm:pt modelId="{104F07B0-C660-4835-BF1C-2047428D5DDD}" type="pres">
      <dgm:prSet presAssocID="{4F0FB6F9-CC45-4501-B515-BB61DE74F547}" presName="diagram" presStyleCnt="0">
        <dgm:presLayoutVars>
          <dgm:dir/>
          <dgm:resizeHandles val="exact"/>
        </dgm:presLayoutVars>
      </dgm:prSet>
      <dgm:spPr/>
      <dgm:t>
        <a:bodyPr/>
        <a:lstStyle/>
        <a:p>
          <a:endParaRPr lang="en-US"/>
        </a:p>
      </dgm:t>
    </dgm:pt>
    <dgm:pt modelId="{0FED2B0F-FA3D-4942-BC4A-BD85994D4717}" type="pres">
      <dgm:prSet presAssocID="{817FA388-C4E4-4049-B209-F5B8A7570139}" presName="node" presStyleLbl="node1" presStyleIdx="0" presStyleCnt="3" custScaleX="37872" custScaleY="23855" custLinFactNeighborX="17272" custLinFactNeighborY="872">
        <dgm:presLayoutVars>
          <dgm:bulletEnabled val="1"/>
        </dgm:presLayoutVars>
      </dgm:prSet>
      <dgm:spPr/>
      <dgm:t>
        <a:bodyPr/>
        <a:lstStyle/>
        <a:p>
          <a:endParaRPr lang="en-US"/>
        </a:p>
      </dgm:t>
    </dgm:pt>
    <dgm:pt modelId="{AE7C6BDC-380A-46B2-BF30-717C85CC6EF5}" type="pres">
      <dgm:prSet presAssocID="{851D6005-C9A6-43AD-B108-095C82814ED4}" presName="sibTrans" presStyleCnt="0"/>
      <dgm:spPr/>
    </dgm:pt>
    <dgm:pt modelId="{B0151618-CCA9-4698-97F8-F9175F9661F7}" type="pres">
      <dgm:prSet presAssocID="{80DAE0FF-309C-4510-BDCC-C3D1D3E38938}" presName="node" presStyleLbl="node1" presStyleIdx="1" presStyleCnt="3" custScaleX="26679" custScaleY="17062" custLinFactNeighborX="-51311" custLinFactNeighborY="34660">
        <dgm:presLayoutVars>
          <dgm:bulletEnabled val="1"/>
        </dgm:presLayoutVars>
      </dgm:prSet>
      <dgm:spPr/>
      <dgm:t>
        <a:bodyPr/>
        <a:lstStyle/>
        <a:p>
          <a:endParaRPr lang="en-US"/>
        </a:p>
      </dgm:t>
    </dgm:pt>
    <dgm:pt modelId="{8CB61A10-DED5-48A1-A6D6-BFE0BCA71CE8}" type="pres">
      <dgm:prSet presAssocID="{73BA83B3-AB7C-41FD-B66F-EA20EFDB52B2}" presName="sibTrans" presStyleCnt="0"/>
      <dgm:spPr/>
    </dgm:pt>
    <dgm:pt modelId="{D944FECC-94D4-47DA-8FD4-811A78F2C028}" type="pres">
      <dgm:prSet presAssocID="{89E6C48A-4F18-4934-ACB5-CA54FBA80E78}" presName="node" presStyleLbl="node1" presStyleIdx="2" presStyleCnt="3" custScaleX="27323" custScaleY="18447" custLinFactNeighborX="26705" custLinFactNeighborY="-2741">
        <dgm:presLayoutVars>
          <dgm:bulletEnabled val="1"/>
        </dgm:presLayoutVars>
      </dgm:prSet>
      <dgm:spPr/>
      <dgm:t>
        <a:bodyPr/>
        <a:lstStyle/>
        <a:p>
          <a:endParaRPr lang="en-US"/>
        </a:p>
      </dgm:t>
    </dgm:pt>
  </dgm:ptLst>
  <dgm:cxnLst>
    <dgm:cxn modelId="{4C82F05A-EAD3-4774-A8D9-C120B970FA14}" type="presOf" srcId="{817FA388-C4E4-4049-B209-F5B8A7570139}" destId="{0FED2B0F-FA3D-4942-BC4A-BD85994D4717}" srcOrd="0" destOrd="0" presId="urn:microsoft.com/office/officeart/2005/8/layout/default"/>
    <dgm:cxn modelId="{A6BDA507-B263-4030-8C4C-329622A005E0}" type="presOf" srcId="{89E6C48A-4F18-4934-ACB5-CA54FBA80E78}" destId="{D944FECC-94D4-47DA-8FD4-811A78F2C028}" srcOrd="0" destOrd="0" presId="urn:microsoft.com/office/officeart/2005/8/layout/default"/>
    <dgm:cxn modelId="{90D74FD9-202E-477E-8D0F-D5C13F358052}" type="presOf" srcId="{4F0FB6F9-CC45-4501-B515-BB61DE74F547}" destId="{104F07B0-C660-4835-BF1C-2047428D5DDD}" srcOrd="0" destOrd="0" presId="urn:microsoft.com/office/officeart/2005/8/layout/default"/>
    <dgm:cxn modelId="{A55E7D7B-9EC8-4888-AC83-4E8A1583C79A}" srcId="{4F0FB6F9-CC45-4501-B515-BB61DE74F547}" destId="{89E6C48A-4F18-4934-ACB5-CA54FBA80E78}" srcOrd="2" destOrd="0" parTransId="{3BFAA8A4-0A53-4F91-91BE-61BD7CBFD23A}" sibTransId="{514534F2-A6E1-4920-996B-F4A90A15AD8E}"/>
    <dgm:cxn modelId="{B25818B1-9FB6-46D6-951C-9C2D30AB6654}" type="presOf" srcId="{80DAE0FF-309C-4510-BDCC-C3D1D3E38938}" destId="{B0151618-CCA9-4698-97F8-F9175F9661F7}" srcOrd="0" destOrd="0" presId="urn:microsoft.com/office/officeart/2005/8/layout/default"/>
    <dgm:cxn modelId="{18C40859-9749-4012-A886-C0F320BF7F30}" srcId="{4F0FB6F9-CC45-4501-B515-BB61DE74F547}" destId="{80DAE0FF-309C-4510-BDCC-C3D1D3E38938}" srcOrd="1" destOrd="0" parTransId="{B0F6C0F8-E278-4F7C-AD75-072F2A972A44}" sibTransId="{73BA83B3-AB7C-41FD-B66F-EA20EFDB52B2}"/>
    <dgm:cxn modelId="{3904F7F1-355F-4328-8FF2-182C04FEA4D5}" srcId="{4F0FB6F9-CC45-4501-B515-BB61DE74F547}" destId="{817FA388-C4E4-4049-B209-F5B8A7570139}" srcOrd="0" destOrd="0" parTransId="{10561588-4A5F-4D02-B01D-3B2AAB084288}" sibTransId="{851D6005-C9A6-43AD-B108-095C82814ED4}"/>
    <dgm:cxn modelId="{34E75F03-A568-4A7C-896C-70134C6F7587}" type="presParOf" srcId="{104F07B0-C660-4835-BF1C-2047428D5DDD}" destId="{0FED2B0F-FA3D-4942-BC4A-BD85994D4717}" srcOrd="0" destOrd="0" presId="urn:microsoft.com/office/officeart/2005/8/layout/default"/>
    <dgm:cxn modelId="{5BD4EAD0-626E-4108-B4B2-D3CD636D8D58}" type="presParOf" srcId="{104F07B0-C660-4835-BF1C-2047428D5DDD}" destId="{AE7C6BDC-380A-46B2-BF30-717C85CC6EF5}" srcOrd="1" destOrd="0" presId="urn:microsoft.com/office/officeart/2005/8/layout/default"/>
    <dgm:cxn modelId="{DD413713-1FEB-4ED2-8FF9-2DB66661BF0C}" type="presParOf" srcId="{104F07B0-C660-4835-BF1C-2047428D5DDD}" destId="{B0151618-CCA9-4698-97F8-F9175F9661F7}" srcOrd="2" destOrd="0" presId="urn:microsoft.com/office/officeart/2005/8/layout/default"/>
    <dgm:cxn modelId="{38198854-5DEE-4C3F-8847-D98743C08CAD}" type="presParOf" srcId="{104F07B0-C660-4835-BF1C-2047428D5DDD}" destId="{8CB61A10-DED5-48A1-A6D6-BFE0BCA71CE8}" srcOrd="3" destOrd="0" presId="urn:microsoft.com/office/officeart/2005/8/layout/default"/>
    <dgm:cxn modelId="{23092ECC-B9DF-455D-9A18-854D8E21FE4F}" type="presParOf" srcId="{104F07B0-C660-4835-BF1C-2047428D5DDD}" destId="{D944FECC-94D4-47DA-8FD4-811A78F2C028}"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80A2DB-8809-48E0-953A-29104EAAFA38}"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5E69AFF1-33DA-4637-B64C-721A268ACEB0}">
      <dgm:prSet phldrT="[Text]"/>
      <dgm:spPr>
        <a:solidFill>
          <a:schemeClr val="accent5">
            <a:lumMod val="75000"/>
          </a:schemeClr>
        </a:solidFill>
        <a:ln>
          <a:solidFill>
            <a:schemeClr val="accent1"/>
          </a:solidFill>
        </a:ln>
      </dgm:spPr>
      <dgm:t>
        <a:bodyPr/>
        <a:lstStyle/>
        <a:p>
          <a:r>
            <a:rPr lang="en-US" dirty="0" smtClean="0"/>
            <a:t>Order record</a:t>
          </a:r>
          <a:endParaRPr lang="en-US" dirty="0"/>
        </a:p>
      </dgm:t>
    </dgm:pt>
    <dgm:pt modelId="{D5C46277-A15B-49D5-B38F-99F950C4AD90}" type="parTrans" cxnId="{E7391117-9624-4F57-A624-A73E0E172264}">
      <dgm:prSet/>
      <dgm:spPr/>
      <dgm:t>
        <a:bodyPr/>
        <a:lstStyle/>
        <a:p>
          <a:endParaRPr lang="en-US"/>
        </a:p>
      </dgm:t>
    </dgm:pt>
    <dgm:pt modelId="{EAE4008D-2163-4E59-B389-5DD544AA35AB}" type="sibTrans" cxnId="{E7391117-9624-4F57-A624-A73E0E172264}">
      <dgm:prSet/>
      <dgm:spPr/>
      <dgm:t>
        <a:bodyPr/>
        <a:lstStyle/>
        <a:p>
          <a:endParaRPr lang="en-US"/>
        </a:p>
      </dgm:t>
    </dgm:pt>
    <dgm:pt modelId="{A98FE1C5-0C7B-46C8-8F61-7008A5DAFA94}">
      <dgm:prSet phldrT="[Text]"/>
      <dgm:spPr>
        <a:solidFill>
          <a:schemeClr val="accent2"/>
        </a:solidFill>
      </dgm:spPr>
      <dgm:t>
        <a:bodyPr/>
        <a:lstStyle/>
        <a:p>
          <a:r>
            <a:rPr lang="en-US" dirty="0" smtClean="0"/>
            <a:t>Bibliographic </a:t>
          </a:r>
        </a:p>
        <a:p>
          <a:r>
            <a:rPr lang="en-US" dirty="0" smtClean="0"/>
            <a:t>record</a:t>
          </a:r>
          <a:endParaRPr lang="en-US" dirty="0"/>
        </a:p>
      </dgm:t>
    </dgm:pt>
    <dgm:pt modelId="{7BE84F6F-DBDF-4990-8B17-B5169B70FC11}" type="parTrans" cxnId="{90FD8A1F-C2FD-4EBF-9817-8758201AC77F}">
      <dgm:prSet/>
      <dgm:spPr/>
      <dgm:t>
        <a:bodyPr/>
        <a:lstStyle/>
        <a:p>
          <a:endParaRPr lang="en-US"/>
        </a:p>
      </dgm:t>
    </dgm:pt>
    <dgm:pt modelId="{871C830E-6A00-429B-9500-94BAB1233F3A}" type="sibTrans" cxnId="{90FD8A1F-C2FD-4EBF-9817-8758201AC77F}">
      <dgm:prSet/>
      <dgm:spPr/>
      <dgm:t>
        <a:bodyPr/>
        <a:lstStyle/>
        <a:p>
          <a:endParaRPr lang="en-US"/>
        </a:p>
      </dgm:t>
    </dgm:pt>
    <dgm:pt modelId="{5585373B-D5F0-4EA8-A601-2179FECFF6D3}">
      <dgm:prSet phldrT="[Text]"/>
      <dgm:spPr>
        <a:solidFill>
          <a:schemeClr val="accent6"/>
        </a:solidFill>
      </dgm:spPr>
      <dgm:t>
        <a:bodyPr/>
        <a:lstStyle/>
        <a:p>
          <a:r>
            <a:rPr lang="en-US" dirty="0" smtClean="0"/>
            <a:t>Item Record</a:t>
          </a:r>
          <a:endParaRPr lang="en-US" dirty="0"/>
        </a:p>
      </dgm:t>
    </dgm:pt>
    <dgm:pt modelId="{B59D811B-520B-4EC6-AF85-9869B32A6E08}" type="parTrans" cxnId="{C7FD0304-07D0-4226-AAD1-AC2758260086}">
      <dgm:prSet/>
      <dgm:spPr/>
      <dgm:t>
        <a:bodyPr/>
        <a:lstStyle/>
        <a:p>
          <a:endParaRPr lang="en-US"/>
        </a:p>
      </dgm:t>
    </dgm:pt>
    <dgm:pt modelId="{33A0E4C4-AB29-4B43-B2FE-F721680E8C19}" type="sibTrans" cxnId="{C7FD0304-07D0-4226-AAD1-AC2758260086}">
      <dgm:prSet/>
      <dgm:spPr/>
      <dgm:t>
        <a:bodyPr/>
        <a:lstStyle/>
        <a:p>
          <a:endParaRPr lang="en-US"/>
        </a:p>
      </dgm:t>
    </dgm:pt>
    <dgm:pt modelId="{73B4AB2D-83B5-43F1-A119-A4AACD70C9AB}">
      <dgm:prSet phldrT="[Text]"/>
      <dgm:spPr>
        <a:solidFill>
          <a:srgbClr val="7030A0"/>
        </a:solidFill>
      </dgm:spPr>
      <dgm:t>
        <a:bodyPr/>
        <a:lstStyle/>
        <a:p>
          <a:r>
            <a:rPr lang="en-US" dirty="0" smtClean="0"/>
            <a:t>Catalog</a:t>
          </a:r>
          <a:endParaRPr lang="en-US" dirty="0"/>
        </a:p>
      </dgm:t>
    </dgm:pt>
    <dgm:pt modelId="{CD2A4F86-8AD4-4E54-9107-C02B2AAB7268}" type="parTrans" cxnId="{50A81496-994E-4B75-80EA-3D512F0FB847}">
      <dgm:prSet/>
      <dgm:spPr/>
      <dgm:t>
        <a:bodyPr/>
        <a:lstStyle/>
        <a:p>
          <a:endParaRPr lang="en-US"/>
        </a:p>
      </dgm:t>
    </dgm:pt>
    <dgm:pt modelId="{9AB2C515-F7AC-415C-A973-99D3D1D04C85}" type="sibTrans" cxnId="{50A81496-994E-4B75-80EA-3D512F0FB847}">
      <dgm:prSet/>
      <dgm:spPr/>
      <dgm:t>
        <a:bodyPr/>
        <a:lstStyle/>
        <a:p>
          <a:endParaRPr lang="en-US"/>
        </a:p>
      </dgm:t>
    </dgm:pt>
    <dgm:pt modelId="{95CCBAEE-4B9D-4214-AAF4-99FDF6777C63}">
      <dgm:prSet phldrT="[Text]"/>
      <dgm:spPr>
        <a:solidFill>
          <a:schemeClr val="accent4">
            <a:lumMod val="60000"/>
            <a:lumOff val="40000"/>
          </a:schemeClr>
        </a:solidFill>
        <a:ln>
          <a:solidFill>
            <a:schemeClr val="accent4">
              <a:lumMod val="75000"/>
            </a:schemeClr>
          </a:solidFill>
        </a:ln>
      </dgm:spPr>
      <dgm:t>
        <a:bodyPr/>
        <a:lstStyle/>
        <a:p>
          <a:r>
            <a:rPr lang="en-US" dirty="0" smtClean="0"/>
            <a:t>Ledger</a:t>
          </a:r>
          <a:endParaRPr lang="en-US" dirty="0"/>
        </a:p>
      </dgm:t>
    </dgm:pt>
    <dgm:pt modelId="{AB5730EF-3D40-45FB-B36B-CEC6B571018F}" type="parTrans" cxnId="{DF51A380-9151-4B7C-9835-C77B4235C617}">
      <dgm:prSet/>
      <dgm:spPr/>
      <dgm:t>
        <a:bodyPr/>
        <a:lstStyle/>
        <a:p>
          <a:endParaRPr lang="en-US"/>
        </a:p>
      </dgm:t>
    </dgm:pt>
    <dgm:pt modelId="{F8105603-083A-459F-A2FF-BBABE2257FF5}" type="sibTrans" cxnId="{DF51A380-9151-4B7C-9835-C77B4235C617}">
      <dgm:prSet/>
      <dgm:spPr/>
      <dgm:t>
        <a:bodyPr/>
        <a:lstStyle/>
        <a:p>
          <a:endParaRPr lang="en-US"/>
        </a:p>
      </dgm:t>
    </dgm:pt>
    <dgm:pt modelId="{903806A1-47FD-4CC9-A091-6916114C5F97}">
      <dgm:prSet phldrT="[Text]"/>
      <dgm:spPr>
        <a:solidFill>
          <a:srgbClr val="0070C0"/>
        </a:solidFill>
        <a:ln>
          <a:solidFill>
            <a:schemeClr val="accent4">
              <a:lumMod val="75000"/>
            </a:schemeClr>
          </a:solidFill>
        </a:ln>
      </dgm:spPr>
      <dgm:t>
        <a:bodyPr/>
        <a:lstStyle/>
        <a:p>
          <a:r>
            <a:rPr lang="en-US" dirty="0" smtClean="0"/>
            <a:t>Patron [request] info</a:t>
          </a:r>
          <a:endParaRPr lang="en-US" dirty="0"/>
        </a:p>
      </dgm:t>
    </dgm:pt>
    <dgm:pt modelId="{BB8ACB02-F60B-40A9-8E08-A963220D97F8}" type="parTrans" cxnId="{77062A96-429A-44BE-A543-706217355376}">
      <dgm:prSet/>
      <dgm:spPr/>
      <dgm:t>
        <a:bodyPr/>
        <a:lstStyle/>
        <a:p>
          <a:endParaRPr lang="en-US"/>
        </a:p>
      </dgm:t>
    </dgm:pt>
    <dgm:pt modelId="{BE14D610-1D2F-454F-B166-1E89DE526671}" type="sibTrans" cxnId="{77062A96-429A-44BE-A543-706217355376}">
      <dgm:prSet/>
      <dgm:spPr/>
      <dgm:t>
        <a:bodyPr/>
        <a:lstStyle/>
        <a:p>
          <a:endParaRPr lang="en-US"/>
        </a:p>
      </dgm:t>
    </dgm:pt>
    <dgm:pt modelId="{E7A1FCF9-5436-4D03-8BCA-37B1C21759F7}" type="pres">
      <dgm:prSet presAssocID="{2A80A2DB-8809-48E0-953A-29104EAAFA38}" presName="Name0" presStyleCnt="0">
        <dgm:presLayoutVars>
          <dgm:chMax val="1"/>
          <dgm:dir/>
          <dgm:animLvl val="ctr"/>
          <dgm:resizeHandles val="exact"/>
        </dgm:presLayoutVars>
      </dgm:prSet>
      <dgm:spPr/>
      <dgm:t>
        <a:bodyPr/>
        <a:lstStyle/>
        <a:p>
          <a:endParaRPr lang="en-US"/>
        </a:p>
      </dgm:t>
    </dgm:pt>
    <dgm:pt modelId="{4371E767-DA04-4705-B2DA-AE2E2E2F3C83}" type="pres">
      <dgm:prSet presAssocID="{5E69AFF1-33DA-4637-B64C-721A268ACEB0}" presName="centerShape" presStyleLbl="node0" presStyleIdx="0" presStyleCnt="1" custScaleX="280134" custScaleY="242157" custLinFactNeighborX="-75955" custLinFactNeighborY="-11278"/>
      <dgm:spPr/>
      <dgm:t>
        <a:bodyPr/>
        <a:lstStyle/>
        <a:p>
          <a:endParaRPr lang="en-US"/>
        </a:p>
      </dgm:t>
    </dgm:pt>
    <dgm:pt modelId="{09EA30C0-00F9-4A7A-861F-32F477CEFE94}" type="pres">
      <dgm:prSet presAssocID="{7BE84F6F-DBDF-4990-8B17-B5169B70FC11}" presName="parTrans" presStyleLbl="sibTrans2D1" presStyleIdx="0" presStyleCnt="5" custAng="10984388" custScaleX="178134" custScaleY="85519"/>
      <dgm:spPr/>
      <dgm:t>
        <a:bodyPr/>
        <a:lstStyle/>
        <a:p>
          <a:endParaRPr lang="en-US"/>
        </a:p>
      </dgm:t>
    </dgm:pt>
    <dgm:pt modelId="{01C61256-8A05-4CC2-87C5-CA9BC103CF38}" type="pres">
      <dgm:prSet presAssocID="{7BE84F6F-DBDF-4990-8B17-B5169B70FC11}" presName="connectorText" presStyleLbl="sibTrans2D1" presStyleIdx="0" presStyleCnt="5"/>
      <dgm:spPr/>
      <dgm:t>
        <a:bodyPr/>
        <a:lstStyle/>
        <a:p>
          <a:endParaRPr lang="en-US"/>
        </a:p>
      </dgm:t>
    </dgm:pt>
    <dgm:pt modelId="{78089092-3F65-4C5C-9FC7-C000D96F921A}" type="pres">
      <dgm:prSet presAssocID="{A98FE1C5-0C7B-46C8-8F61-7008A5DAFA94}" presName="node" presStyleLbl="node1" presStyleIdx="0" presStyleCnt="5" custRadScaleRad="171989" custRadScaleInc="148863">
        <dgm:presLayoutVars>
          <dgm:bulletEnabled val="1"/>
        </dgm:presLayoutVars>
      </dgm:prSet>
      <dgm:spPr/>
      <dgm:t>
        <a:bodyPr/>
        <a:lstStyle/>
        <a:p>
          <a:endParaRPr lang="en-US"/>
        </a:p>
      </dgm:t>
    </dgm:pt>
    <dgm:pt modelId="{7CE99FB6-C6CD-4C84-B78D-1E2C4F8732AA}" type="pres">
      <dgm:prSet presAssocID="{B59D811B-520B-4EC6-AF85-9869B32A6E08}" presName="parTrans" presStyleLbl="sibTrans2D1" presStyleIdx="1" presStyleCnt="5" custScaleX="155291" custScaleY="9031" custLinFactNeighborX="2497" custLinFactNeighborY="12840"/>
      <dgm:spPr>
        <a:prstGeom prst="flowChartProcess">
          <a:avLst/>
        </a:prstGeom>
      </dgm:spPr>
      <dgm:t>
        <a:bodyPr/>
        <a:lstStyle/>
        <a:p>
          <a:endParaRPr lang="en-US"/>
        </a:p>
      </dgm:t>
    </dgm:pt>
    <dgm:pt modelId="{3AF61B4F-5F63-463E-95C7-3AF5CAC2296E}" type="pres">
      <dgm:prSet presAssocID="{B59D811B-520B-4EC6-AF85-9869B32A6E08}" presName="connectorText" presStyleLbl="sibTrans2D1" presStyleIdx="1" presStyleCnt="5"/>
      <dgm:spPr/>
      <dgm:t>
        <a:bodyPr/>
        <a:lstStyle/>
        <a:p>
          <a:endParaRPr lang="en-US"/>
        </a:p>
      </dgm:t>
    </dgm:pt>
    <dgm:pt modelId="{78F8E4F9-7769-41C8-83F0-D205260B24B6}" type="pres">
      <dgm:prSet presAssocID="{5585373B-D5F0-4EA8-A601-2179FECFF6D3}" presName="node" presStyleLbl="node1" presStyleIdx="1" presStyleCnt="5" custRadScaleRad="75319" custRadScaleInc="-54160">
        <dgm:presLayoutVars>
          <dgm:bulletEnabled val="1"/>
        </dgm:presLayoutVars>
      </dgm:prSet>
      <dgm:spPr/>
      <dgm:t>
        <a:bodyPr/>
        <a:lstStyle/>
        <a:p>
          <a:endParaRPr lang="en-US"/>
        </a:p>
      </dgm:t>
    </dgm:pt>
    <dgm:pt modelId="{C85B45F7-1323-4C35-BF9D-C221DA053AD8}" type="pres">
      <dgm:prSet presAssocID="{CD2A4F86-8AD4-4E54-9107-C02B2AAB7268}" presName="parTrans" presStyleLbl="sibTrans2D1" presStyleIdx="2" presStyleCnt="5" custScaleX="179762" custScaleY="48480" custLinFactNeighborX="-7961" custLinFactNeighborY="17059"/>
      <dgm:spPr/>
      <dgm:t>
        <a:bodyPr/>
        <a:lstStyle/>
        <a:p>
          <a:endParaRPr lang="en-US"/>
        </a:p>
      </dgm:t>
    </dgm:pt>
    <dgm:pt modelId="{B8CB054D-94A0-4F97-BFF4-40A4EB4FAC52}" type="pres">
      <dgm:prSet presAssocID="{CD2A4F86-8AD4-4E54-9107-C02B2AAB7268}" presName="connectorText" presStyleLbl="sibTrans2D1" presStyleIdx="2" presStyleCnt="5"/>
      <dgm:spPr/>
      <dgm:t>
        <a:bodyPr/>
        <a:lstStyle/>
        <a:p>
          <a:endParaRPr lang="en-US"/>
        </a:p>
      </dgm:t>
    </dgm:pt>
    <dgm:pt modelId="{9B163926-BB18-4288-A503-9061BAD919B4}" type="pres">
      <dgm:prSet presAssocID="{73B4AB2D-83B5-43F1-A119-A4AACD70C9AB}" presName="node" presStyleLbl="node1" presStyleIdx="2" presStyleCnt="5" custRadScaleRad="60150" custRadScaleInc="-52288">
        <dgm:presLayoutVars>
          <dgm:bulletEnabled val="1"/>
        </dgm:presLayoutVars>
      </dgm:prSet>
      <dgm:spPr/>
      <dgm:t>
        <a:bodyPr/>
        <a:lstStyle/>
        <a:p>
          <a:endParaRPr lang="en-US"/>
        </a:p>
      </dgm:t>
    </dgm:pt>
    <dgm:pt modelId="{D2A71081-B5B6-436E-B442-157BAAC0907D}" type="pres">
      <dgm:prSet presAssocID="{AB5730EF-3D40-45FB-B36B-CEC6B571018F}" presName="parTrans" presStyleLbl="sibTrans2D1" presStyleIdx="3" presStyleCnt="5" custScaleX="180124" custScaleY="9031" custLinFactNeighborX="1730" custLinFactNeighborY="8357"/>
      <dgm:spPr>
        <a:prstGeom prst="flowChartProcess">
          <a:avLst/>
        </a:prstGeom>
      </dgm:spPr>
      <dgm:t>
        <a:bodyPr/>
        <a:lstStyle/>
        <a:p>
          <a:endParaRPr lang="en-US"/>
        </a:p>
      </dgm:t>
    </dgm:pt>
    <dgm:pt modelId="{FACA0895-217E-4502-AD67-C46DD0A4059A}" type="pres">
      <dgm:prSet presAssocID="{AB5730EF-3D40-45FB-B36B-CEC6B571018F}" presName="connectorText" presStyleLbl="sibTrans2D1" presStyleIdx="3" presStyleCnt="5"/>
      <dgm:spPr/>
      <dgm:t>
        <a:bodyPr/>
        <a:lstStyle/>
        <a:p>
          <a:endParaRPr lang="en-US"/>
        </a:p>
      </dgm:t>
    </dgm:pt>
    <dgm:pt modelId="{719C342E-3C33-4630-A208-57783E5890D9}" type="pres">
      <dgm:prSet presAssocID="{95CCBAEE-4B9D-4214-AAF4-99FDF6777C63}" presName="node" presStyleLbl="node1" presStyleIdx="3" presStyleCnt="5" custRadScaleRad="176229" custRadScaleInc="-354310">
        <dgm:presLayoutVars>
          <dgm:bulletEnabled val="1"/>
        </dgm:presLayoutVars>
      </dgm:prSet>
      <dgm:spPr/>
      <dgm:t>
        <a:bodyPr/>
        <a:lstStyle/>
        <a:p>
          <a:endParaRPr lang="en-US"/>
        </a:p>
      </dgm:t>
    </dgm:pt>
    <dgm:pt modelId="{26D28B0C-9AD6-492C-9972-36A23ADDDE97}" type="pres">
      <dgm:prSet presAssocID="{BB8ACB02-F60B-40A9-8E08-A963220D97F8}" presName="parTrans" presStyleLbl="sibTrans2D1" presStyleIdx="4" presStyleCnt="5" custScaleX="171612" custScaleY="63115" custLinFactY="9163" custLinFactNeighborX="-19073" custLinFactNeighborY="100000"/>
      <dgm:spPr/>
      <dgm:t>
        <a:bodyPr/>
        <a:lstStyle/>
        <a:p>
          <a:endParaRPr lang="en-US"/>
        </a:p>
      </dgm:t>
    </dgm:pt>
    <dgm:pt modelId="{603252F3-7188-4EE1-B502-E9EA02F1190E}" type="pres">
      <dgm:prSet presAssocID="{BB8ACB02-F60B-40A9-8E08-A963220D97F8}" presName="connectorText" presStyleLbl="sibTrans2D1" presStyleIdx="4" presStyleCnt="5"/>
      <dgm:spPr/>
      <dgm:t>
        <a:bodyPr/>
        <a:lstStyle/>
        <a:p>
          <a:endParaRPr lang="en-US"/>
        </a:p>
      </dgm:t>
    </dgm:pt>
    <dgm:pt modelId="{30A84FFB-BF1B-4466-AF94-94299B7C97CB}" type="pres">
      <dgm:prSet presAssocID="{903806A1-47FD-4CC9-A091-6916114C5F97}" presName="node" presStyleLbl="node1" presStyleIdx="4" presStyleCnt="5" custRadScaleRad="158371" custRadScaleInc="-457348">
        <dgm:presLayoutVars>
          <dgm:bulletEnabled val="1"/>
        </dgm:presLayoutVars>
      </dgm:prSet>
      <dgm:spPr/>
      <dgm:t>
        <a:bodyPr/>
        <a:lstStyle/>
        <a:p>
          <a:endParaRPr lang="en-US"/>
        </a:p>
      </dgm:t>
    </dgm:pt>
  </dgm:ptLst>
  <dgm:cxnLst>
    <dgm:cxn modelId="{25E68925-4D4C-40B2-9063-10C113A8D312}" type="presOf" srcId="{BB8ACB02-F60B-40A9-8E08-A963220D97F8}" destId="{603252F3-7188-4EE1-B502-E9EA02F1190E}" srcOrd="1" destOrd="0" presId="urn:microsoft.com/office/officeart/2005/8/layout/radial5"/>
    <dgm:cxn modelId="{7C647A15-EB27-47FB-8F94-EADFFAE64D7B}" type="presOf" srcId="{95CCBAEE-4B9D-4214-AAF4-99FDF6777C63}" destId="{719C342E-3C33-4630-A208-57783E5890D9}" srcOrd="0" destOrd="0" presId="urn:microsoft.com/office/officeart/2005/8/layout/radial5"/>
    <dgm:cxn modelId="{90FD8A1F-C2FD-4EBF-9817-8758201AC77F}" srcId="{5E69AFF1-33DA-4637-B64C-721A268ACEB0}" destId="{A98FE1C5-0C7B-46C8-8F61-7008A5DAFA94}" srcOrd="0" destOrd="0" parTransId="{7BE84F6F-DBDF-4990-8B17-B5169B70FC11}" sibTransId="{871C830E-6A00-429B-9500-94BAB1233F3A}"/>
    <dgm:cxn modelId="{E7391117-9624-4F57-A624-A73E0E172264}" srcId="{2A80A2DB-8809-48E0-953A-29104EAAFA38}" destId="{5E69AFF1-33DA-4637-B64C-721A268ACEB0}" srcOrd="0" destOrd="0" parTransId="{D5C46277-A15B-49D5-B38F-99F950C4AD90}" sibTransId="{EAE4008D-2163-4E59-B389-5DD544AA35AB}"/>
    <dgm:cxn modelId="{183C3CA1-93D1-4871-A712-F48F68892C22}" type="presOf" srcId="{A98FE1C5-0C7B-46C8-8F61-7008A5DAFA94}" destId="{78089092-3F65-4C5C-9FC7-C000D96F921A}" srcOrd="0" destOrd="0" presId="urn:microsoft.com/office/officeart/2005/8/layout/radial5"/>
    <dgm:cxn modelId="{199079AB-C57F-4388-B682-99679507AB74}" type="presOf" srcId="{CD2A4F86-8AD4-4E54-9107-C02B2AAB7268}" destId="{C85B45F7-1323-4C35-BF9D-C221DA053AD8}" srcOrd="0" destOrd="0" presId="urn:microsoft.com/office/officeart/2005/8/layout/radial5"/>
    <dgm:cxn modelId="{97DEE0AB-6217-4C1C-8027-DD569D9A3F1F}" type="presOf" srcId="{B59D811B-520B-4EC6-AF85-9869B32A6E08}" destId="{3AF61B4F-5F63-463E-95C7-3AF5CAC2296E}" srcOrd="1" destOrd="0" presId="urn:microsoft.com/office/officeart/2005/8/layout/radial5"/>
    <dgm:cxn modelId="{71FF7B32-49E2-4824-9854-47A507E63CA1}" type="presOf" srcId="{B59D811B-520B-4EC6-AF85-9869B32A6E08}" destId="{7CE99FB6-C6CD-4C84-B78D-1E2C4F8732AA}" srcOrd="0" destOrd="0" presId="urn:microsoft.com/office/officeart/2005/8/layout/radial5"/>
    <dgm:cxn modelId="{5EBA6963-7A75-44B9-94B8-771EAD185C96}" type="presOf" srcId="{CD2A4F86-8AD4-4E54-9107-C02B2AAB7268}" destId="{B8CB054D-94A0-4F97-BFF4-40A4EB4FAC52}" srcOrd="1" destOrd="0" presId="urn:microsoft.com/office/officeart/2005/8/layout/radial5"/>
    <dgm:cxn modelId="{50A81496-994E-4B75-80EA-3D512F0FB847}" srcId="{5E69AFF1-33DA-4637-B64C-721A268ACEB0}" destId="{73B4AB2D-83B5-43F1-A119-A4AACD70C9AB}" srcOrd="2" destOrd="0" parTransId="{CD2A4F86-8AD4-4E54-9107-C02B2AAB7268}" sibTransId="{9AB2C515-F7AC-415C-A973-99D3D1D04C85}"/>
    <dgm:cxn modelId="{40850FC3-DC84-4860-93A3-7A9C7026C352}" type="presOf" srcId="{73B4AB2D-83B5-43F1-A119-A4AACD70C9AB}" destId="{9B163926-BB18-4288-A503-9061BAD919B4}" srcOrd="0" destOrd="0" presId="urn:microsoft.com/office/officeart/2005/8/layout/radial5"/>
    <dgm:cxn modelId="{8133B830-1DFF-4140-A621-9E063E3AE53D}" type="presOf" srcId="{7BE84F6F-DBDF-4990-8B17-B5169B70FC11}" destId="{01C61256-8A05-4CC2-87C5-CA9BC103CF38}" srcOrd="1" destOrd="0" presId="urn:microsoft.com/office/officeart/2005/8/layout/radial5"/>
    <dgm:cxn modelId="{95D11112-5037-4FB2-8921-DDCAEDC22B2F}" type="presOf" srcId="{5E69AFF1-33DA-4637-B64C-721A268ACEB0}" destId="{4371E767-DA04-4705-B2DA-AE2E2E2F3C83}" srcOrd="0" destOrd="0" presId="urn:microsoft.com/office/officeart/2005/8/layout/radial5"/>
    <dgm:cxn modelId="{DF51A380-9151-4B7C-9835-C77B4235C617}" srcId="{5E69AFF1-33DA-4637-B64C-721A268ACEB0}" destId="{95CCBAEE-4B9D-4214-AAF4-99FDF6777C63}" srcOrd="3" destOrd="0" parTransId="{AB5730EF-3D40-45FB-B36B-CEC6B571018F}" sibTransId="{F8105603-083A-459F-A2FF-BBABE2257FF5}"/>
    <dgm:cxn modelId="{C7FD0304-07D0-4226-AAD1-AC2758260086}" srcId="{5E69AFF1-33DA-4637-B64C-721A268ACEB0}" destId="{5585373B-D5F0-4EA8-A601-2179FECFF6D3}" srcOrd="1" destOrd="0" parTransId="{B59D811B-520B-4EC6-AF85-9869B32A6E08}" sibTransId="{33A0E4C4-AB29-4B43-B2FE-F721680E8C19}"/>
    <dgm:cxn modelId="{AC0A9AA0-3DA2-463A-85C5-85E0C30576FF}" type="presOf" srcId="{AB5730EF-3D40-45FB-B36B-CEC6B571018F}" destId="{D2A71081-B5B6-436E-B442-157BAAC0907D}" srcOrd="0" destOrd="0" presId="urn:microsoft.com/office/officeart/2005/8/layout/radial5"/>
    <dgm:cxn modelId="{D869249A-C35A-4589-921A-C8A0896EE7C9}" type="presOf" srcId="{BB8ACB02-F60B-40A9-8E08-A963220D97F8}" destId="{26D28B0C-9AD6-492C-9972-36A23ADDDE97}" srcOrd="0" destOrd="0" presId="urn:microsoft.com/office/officeart/2005/8/layout/radial5"/>
    <dgm:cxn modelId="{46B40632-7889-4903-887C-07DDEC16AE46}" type="presOf" srcId="{2A80A2DB-8809-48E0-953A-29104EAAFA38}" destId="{E7A1FCF9-5436-4D03-8BCA-37B1C21759F7}" srcOrd="0" destOrd="0" presId="urn:microsoft.com/office/officeart/2005/8/layout/radial5"/>
    <dgm:cxn modelId="{BC24C81F-357B-4B3C-AF47-3C09FA5EC257}" type="presOf" srcId="{5585373B-D5F0-4EA8-A601-2179FECFF6D3}" destId="{78F8E4F9-7769-41C8-83F0-D205260B24B6}" srcOrd="0" destOrd="0" presId="urn:microsoft.com/office/officeart/2005/8/layout/radial5"/>
    <dgm:cxn modelId="{899D2BCC-0517-4270-ADAC-935121C544D6}" type="presOf" srcId="{AB5730EF-3D40-45FB-B36B-CEC6B571018F}" destId="{FACA0895-217E-4502-AD67-C46DD0A4059A}" srcOrd="1" destOrd="0" presId="urn:microsoft.com/office/officeart/2005/8/layout/radial5"/>
    <dgm:cxn modelId="{000AB795-B4B8-4124-80B9-E0485F0696D1}" type="presOf" srcId="{903806A1-47FD-4CC9-A091-6916114C5F97}" destId="{30A84FFB-BF1B-4466-AF94-94299B7C97CB}" srcOrd="0" destOrd="0" presId="urn:microsoft.com/office/officeart/2005/8/layout/radial5"/>
    <dgm:cxn modelId="{54193299-BBE8-4142-B154-18C51BB6C7DC}" type="presOf" srcId="{7BE84F6F-DBDF-4990-8B17-B5169B70FC11}" destId="{09EA30C0-00F9-4A7A-861F-32F477CEFE94}" srcOrd="0" destOrd="0" presId="urn:microsoft.com/office/officeart/2005/8/layout/radial5"/>
    <dgm:cxn modelId="{77062A96-429A-44BE-A543-706217355376}" srcId="{5E69AFF1-33DA-4637-B64C-721A268ACEB0}" destId="{903806A1-47FD-4CC9-A091-6916114C5F97}" srcOrd="4" destOrd="0" parTransId="{BB8ACB02-F60B-40A9-8E08-A963220D97F8}" sibTransId="{BE14D610-1D2F-454F-B166-1E89DE526671}"/>
    <dgm:cxn modelId="{2FA7B675-BF2C-4286-A024-212CF2D7B75B}" type="presParOf" srcId="{E7A1FCF9-5436-4D03-8BCA-37B1C21759F7}" destId="{4371E767-DA04-4705-B2DA-AE2E2E2F3C83}" srcOrd="0" destOrd="0" presId="urn:microsoft.com/office/officeart/2005/8/layout/radial5"/>
    <dgm:cxn modelId="{D03A4D4D-9424-44CD-868F-5B87594819B5}" type="presParOf" srcId="{E7A1FCF9-5436-4D03-8BCA-37B1C21759F7}" destId="{09EA30C0-00F9-4A7A-861F-32F477CEFE94}" srcOrd="1" destOrd="0" presId="urn:microsoft.com/office/officeart/2005/8/layout/radial5"/>
    <dgm:cxn modelId="{94F5A34B-7B3C-42E4-BD9E-1A0957BDE00C}" type="presParOf" srcId="{09EA30C0-00F9-4A7A-861F-32F477CEFE94}" destId="{01C61256-8A05-4CC2-87C5-CA9BC103CF38}" srcOrd="0" destOrd="0" presId="urn:microsoft.com/office/officeart/2005/8/layout/radial5"/>
    <dgm:cxn modelId="{27C8D841-D54E-418E-8D05-22B69640BD8A}" type="presParOf" srcId="{E7A1FCF9-5436-4D03-8BCA-37B1C21759F7}" destId="{78089092-3F65-4C5C-9FC7-C000D96F921A}" srcOrd="2" destOrd="0" presId="urn:microsoft.com/office/officeart/2005/8/layout/radial5"/>
    <dgm:cxn modelId="{CCED3192-6773-43B3-860B-066DC2397B47}" type="presParOf" srcId="{E7A1FCF9-5436-4D03-8BCA-37B1C21759F7}" destId="{7CE99FB6-C6CD-4C84-B78D-1E2C4F8732AA}" srcOrd="3" destOrd="0" presId="urn:microsoft.com/office/officeart/2005/8/layout/radial5"/>
    <dgm:cxn modelId="{59ABD9B1-A0A6-42C8-A8CA-8219CE7BD87B}" type="presParOf" srcId="{7CE99FB6-C6CD-4C84-B78D-1E2C4F8732AA}" destId="{3AF61B4F-5F63-463E-95C7-3AF5CAC2296E}" srcOrd="0" destOrd="0" presId="urn:microsoft.com/office/officeart/2005/8/layout/radial5"/>
    <dgm:cxn modelId="{F74B48E7-097E-4141-AD28-5F1846D26323}" type="presParOf" srcId="{E7A1FCF9-5436-4D03-8BCA-37B1C21759F7}" destId="{78F8E4F9-7769-41C8-83F0-D205260B24B6}" srcOrd="4" destOrd="0" presId="urn:microsoft.com/office/officeart/2005/8/layout/radial5"/>
    <dgm:cxn modelId="{AE7583C7-F379-4245-8530-5D86E174607E}" type="presParOf" srcId="{E7A1FCF9-5436-4D03-8BCA-37B1C21759F7}" destId="{C85B45F7-1323-4C35-BF9D-C221DA053AD8}" srcOrd="5" destOrd="0" presId="urn:microsoft.com/office/officeart/2005/8/layout/radial5"/>
    <dgm:cxn modelId="{DF4A765D-1B91-42FC-9ECB-CDD5AD0FD56D}" type="presParOf" srcId="{C85B45F7-1323-4C35-BF9D-C221DA053AD8}" destId="{B8CB054D-94A0-4F97-BFF4-40A4EB4FAC52}" srcOrd="0" destOrd="0" presId="urn:microsoft.com/office/officeart/2005/8/layout/radial5"/>
    <dgm:cxn modelId="{8D8E287F-51C5-4925-A1A3-1DBCC11AE3AE}" type="presParOf" srcId="{E7A1FCF9-5436-4D03-8BCA-37B1C21759F7}" destId="{9B163926-BB18-4288-A503-9061BAD919B4}" srcOrd="6" destOrd="0" presId="urn:microsoft.com/office/officeart/2005/8/layout/radial5"/>
    <dgm:cxn modelId="{DEE0F4B9-56B8-4809-B543-350000708C6A}" type="presParOf" srcId="{E7A1FCF9-5436-4D03-8BCA-37B1C21759F7}" destId="{D2A71081-B5B6-436E-B442-157BAAC0907D}" srcOrd="7" destOrd="0" presId="urn:microsoft.com/office/officeart/2005/8/layout/radial5"/>
    <dgm:cxn modelId="{49B826A6-5EF1-49B7-AD1B-8D5266C372CC}" type="presParOf" srcId="{D2A71081-B5B6-436E-B442-157BAAC0907D}" destId="{FACA0895-217E-4502-AD67-C46DD0A4059A}" srcOrd="0" destOrd="0" presId="urn:microsoft.com/office/officeart/2005/8/layout/radial5"/>
    <dgm:cxn modelId="{F87DDD2B-39CB-40AF-A661-6AF4645B3620}" type="presParOf" srcId="{E7A1FCF9-5436-4D03-8BCA-37B1C21759F7}" destId="{719C342E-3C33-4630-A208-57783E5890D9}" srcOrd="8" destOrd="0" presId="urn:microsoft.com/office/officeart/2005/8/layout/radial5"/>
    <dgm:cxn modelId="{777099A4-D49E-40A7-A597-39DD4A44AC24}" type="presParOf" srcId="{E7A1FCF9-5436-4D03-8BCA-37B1C21759F7}" destId="{26D28B0C-9AD6-492C-9972-36A23ADDDE97}" srcOrd="9" destOrd="0" presId="urn:microsoft.com/office/officeart/2005/8/layout/radial5"/>
    <dgm:cxn modelId="{373E34D1-B1F2-4BB3-B8D6-A9E603A78F9B}" type="presParOf" srcId="{26D28B0C-9AD6-492C-9972-36A23ADDDE97}" destId="{603252F3-7188-4EE1-B502-E9EA02F1190E}" srcOrd="0" destOrd="0" presId="urn:microsoft.com/office/officeart/2005/8/layout/radial5"/>
    <dgm:cxn modelId="{42A604FF-E0F4-43E7-8640-7A6A470198E4}" type="presParOf" srcId="{E7A1FCF9-5436-4D03-8BCA-37B1C21759F7}" destId="{30A84FFB-BF1B-4466-AF94-94299B7C97CB}" srcOrd="1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2BF888-4557-4005-A908-A4266A9FACAA}" type="doc">
      <dgm:prSet loTypeId="urn:microsoft.com/office/officeart/2011/layout/HexagonRadial" loCatId="officeonline" qsTypeId="urn:microsoft.com/office/officeart/2005/8/quickstyle/simple1" qsCatId="simple" csTypeId="urn:microsoft.com/office/officeart/2005/8/colors/accent1_2" csCatId="accent1" phldr="1"/>
      <dgm:spPr/>
      <dgm:t>
        <a:bodyPr/>
        <a:lstStyle/>
        <a:p>
          <a:endParaRPr lang="en-US"/>
        </a:p>
      </dgm:t>
    </dgm:pt>
    <dgm:pt modelId="{C54FD1AD-48E6-4C52-B846-5339DF7E5C65}">
      <dgm:prSet phldrT="[Text]"/>
      <dgm:spPr>
        <a:solidFill>
          <a:schemeClr val="accent6"/>
        </a:solidFill>
        <a:ln w="19050">
          <a:solidFill>
            <a:schemeClr val="accent6">
              <a:lumMod val="50000"/>
            </a:schemeClr>
          </a:solidFill>
        </a:ln>
      </dgm:spPr>
      <dgm:t>
        <a:bodyPr/>
        <a:lstStyle/>
        <a:p>
          <a:r>
            <a:rPr lang="en-US" dirty="0" smtClean="0"/>
            <a:t>Item Record</a:t>
          </a:r>
          <a:endParaRPr lang="en-US" dirty="0"/>
        </a:p>
      </dgm:t>
    </dgm:pt>
    <dgm:pt modelId="{A4FB2932-940D-4D1E-8F4A-5A3B4D8FAE32}" type="parTrans" cxnId="{302A6F91-536D-41D9-8411-BA8E27F2BE89}">
      <dgm:prSet/>
      <dgm:spPr/>
      <dgm:t>
        <a:bodyPr/>
        <a:lstStyle/>
        <a:p>
          <a:endParaRPr lang="en-US"/>
        </a:p>
      </dgm:t>
    </dgm:pt>
    <dgm:pt modelId="{67DE896E-5DF5-45D7-ACA0-9D541BBFF105}" type="sibTrans" cxnId="{302A6F91-536D-41D9-8411-BA8E27F2BE89}">
      <dgm:prSet/>
      <dgm:spPr/>
      <dgm:t>
        <a:bodyPr/>
        <a:lstStyle/>
        <a:p>
          <a:endParaRPr lang="en-US"/>
        </a:p>
      </dgm:t>
    </dgm:pt>
    <dgm:pt modelId="{999BE312-DF9F-4D0E-9FD0-A408E14E9FB4}">
      <dgm:prSet phldrT="[Text]"/>
      <dgm:spPr>
        <a:solidFill>
          <a:schemeClr val="accent6">
            <a:lumMod val="50000"/>
          </a:schemeClr>
        </a:solidFill>
      </dgm:spPr>
      <dgm:t>
        <a:bodyPr/>
        <a:lstStyle/>
        <a:p>
          <a:r>
            <a:rPr lang="en-US" dirty="0" smtClean="0"/>
            <a:t>barcode</a:t>
          </a:r>
          <a:endParaRPr lang="en-US" dirty="0"/>
        </a:p>
      </dgm:t>
    </dgm:pt>
    <dgm:pt modelId="{5A4B41E8-5F28-4131-B210-5ED7D72E4450}" type="parTrans" cxnId="{0DF98D10-74E3-4559-A06E-B026A8E25C2C}">
      <dgm:prSet/>
      <dgm:spPr/>
      <dgm:t>
        <a:bodyPr/>
        <a:lstStyle/>
        <a:p>
          <a:endParaRPr lang="en-US"/>
        </a:p>
      </dgm:t>
    </dgm:pt>
    <dgm:pt modelId="{EF10430C-E74D-49E0-BA58-59C38ABC2679}" type="sibTrans" cxnId="{0DF98D10-74E3-4559-A06E-B026A8E25C2C}">
      <dgm:prSet/>
      <dgm:spPr/>
      <dgm:t>
        <a:bodyPr/>
        <a:lstStyle/>
        <a:p>
          <a:endParaRPr lang="en-US"/>
        </a:p>
      </dgm:t>
    </dgm:pt>
    <dgm:pt modelId="{994DDCA4-B938-45C1-9479-C4CBB4D8D9B1}">
      <dgm:prSet phldrT="[Text]"/>
      <dgm:spPr>
        <a:solidFill>
          <a:schemeClr val="accent6">
            <a:lumMod val="75000"/>
          </a:schemeClr>
        </a:solidFill>
      </dgm:spPr>
      <dgm:t>
        <a:bodyPr/>
        <a:lstStyle/>
        <a:p>
          <a:r>
            <a:rPr lang="en-US" dirty="0" smtClean="0"/>
            <a:t>location</a:t>
          </a:r>
          <a:endParaRPr lang="en-US" dirty="0"/>
        </a:p>
      </dgm:t>
    </dgm:pt>
    <dgm:pt modelId="{972E3E2A-33F7-4778-AF6B-06F0066ECEC7}" type="parTrans" cxnId="{4D745863-DDB5-4852-B968-912C318E9C72}">
      <dgm:prSet/>
      <dgm:spPr/>
      <dgm:t>
        <a:bodyPr/>
        <a:lstStyle/>
        <a:p>
          <a:endParaRPr lang="en-US"/>
        </a:p>
      </dgm:t>
    </dgm:pt>
    <dgm:pt modelId="{789EE4D3-0343-4A8A-BBBE-5F55E86B2DC0}" type="sibTrans" cxnId="{4D745863-DDB5-4852-B968-912C318E9C72}">
      <dgm:prSet/>
      <dgm:spPr/>
      <dgm:t>
        <a:bodyPr/>
        <a:lstStyle/>
        <a:p>
          <a:endParaRPr lang="en-US"/>
        </a:p>
      </dgm:t>
    </dgm:pt>
    <dgm:pt modelId="{DDAA5FCE-68EB-46FB-AFBD-E705B25336F1}">
      <dgm:prSet phldrT="[Text]"/>
      <dgm:spPr>
        <a:solidFill>
          <a:schemeClr val="accent6">
            <a:lumMod val="50000"/>
          </a:schemeClr>
        </a:solidFill>
      </dgm:spPr>
      <dgm:t>
        <a:bodyPr/>
        <a:lstStyle/>
        <a:p>
          <a:r>
            <a:rPr lang="en-US" dirty="0" smtClean="0"/>
            <a:t>Shelf status</a:t>
          </a:r>
          <a:endParaRPr lang="en-US" dirty="0"/>
        </a:p>
      </dgm:t>
    </dgm:pt>
    <dgm:pt modelId="{227AE7DD-5CC4-451C-B333-637C7BC53925}" type="parTrans" cxnId="{900C2890-4E52-49FD-B53B-1D80169A710B}">
      <dgm:prSet/>
      <dgm:spPr/>
      <dgm:t>
        <a:bodyPr/>
        <a:lstStyle/>
        <a:p>
          <a:endParaRPr lang="en-US"/>
        </a:p>
      </dgm:t>
    </dgm:pt>
    <dgm:pt modelId="{3728B78C-0FA3-47CF-9FD8-8717B2FD3008}" type="sibTrans" cxnId="{900C2890-4E52-49FD-B53B-1D80169A710B}">
      <dgm:prSet/>
      <dgm:spPr/>
      <dgm:t>
        <a:bodyPr/>
        <a:lstStyle/>
        <a:p>
          <a:endParaRPr lang="en-US"/>
        </a:p>
      </dgm:t>
    </dgm:pt>
    <dgm:pt modelId="{626FD23F-6E1A-4276-9700-7403118FCFEA}">
      <dgm:prSet phldrT="[Text]"/>
      <dgm:spPr>
        <a:solidFill>
          <a:schemeClr val="accent6">
            <a:lumMod val="50000"/>
          </a:schemeClr>
        </a:solidFill>
      </dgm:spPr>
      <dgm:t>
        <a:bodyPr/>
        <a:lstStyle/>
        <a:p>
          <a:r>
            <a:rPr lang="en-US" dirty="0" smtClean="0"/>
            <a:t>Circulation data</a:t>
          </a:r>
          <a:endParaRPr lang="en-US" dirty="0"/>
        </a:p>
      </dgm:t>
    </dgm:pt>
    <dgm:pt modelId="{2DCE1F62-D3B0-4412-9256-558A31C12481}" type="parTrans" cxnId="{95156861-8C8A-415A-8881-4FE127561EA8}">
      <dgm:prSet/>
      <dgm:spPr/>
      <dgm:t>
        <a:bodyPr/>
        <a:lstStyle/>
        <a:p>
          <a:endParaRPr lang="en-US"/>
        </a:p>
      </dgm:t>
    </dgm:pt>
    <dgm:pt modelId="{00B5B7D6-0102-4916-8E7C-588B9EF4FD80}" type="sibTrans" cxnId="{95156861-8C8A-415A-8881-4FE127561EA8}">
      <dgm:prSet/>
      <dgm:spPr/>
      <dgm:t>
        <a:bodyPr/>
        <a:lstStyle/>
        <a:p>
          <a:endParaRPr lang="en-US"/>
        </a:p>
      </dgm:t>
    </dgm:pt>
    <dgm:pt modelId="{D91F017A-6B85-4D3B-B779-320657C5E85A}">
      <dgm:prSet phldrT="[Text]"/>
      <dgm:spPr>
        <a:solidFill>
          <a:schemeClr val="accent6">
            <a:lumMod val="75000"/>
          </a:schemeClr>
        </a:solidFill>
      </dgm:spPr>
      <dgm:t>
        <a:bodyPr/>
        <a:lstStyle/>
        <a:p>
          <a:r>
            <a:rPr lang="en-US" dirty="0" smtClean="0"/>
            <a:t>Call number</a:t>
          </a:r>
          <a:endParaRPr lang="en-US" dirty="0"/>
        </a:p>
      </dgm:t>
    </dgm:pt>
    <dgm:pt modelId="{419283A3-F3AB-4492-BD8C-6B673C98382C}" type="parTrans" cxnId="{B2E2F163-3267-4A6D-AAFD-DF7F9DF585EB}">
      <dgm:prSet/>
      <dgm:spPr/>
      <dgm:t>
        <a:bodyPr/>
        <a:lstStyle/>
        <a:p>
          <a:endParaRPr lang="en-US"/>
        </a:p>
      </dgm:t>
    </dgm:pt>
    <dgm:pt modelId="{4449E7B3-5416-4F8F-A1A9-0C4159CFA085}" type="sibTrans" cxnId="{B2E2F163-3267-4A6D-AAFD-DF7F9DF585EB}">
      <dgm:prSet/>
      <dgm:spPr/>
      <dgm:t>
        <a:bodyPr/>
        <a:lstStyle/>
        <a:p>
          <a:endParaRPr lang="en-US"/>
        </a:p>
      </dgm:t>
    </dgm:pt>
    <dgm:pt modelId="{114E8CD6-2560-48B0-9EED-E15C52EECE4A}" type="pres">
      <dgm:prSet presAssocID="{2B2BF888-4557-4005-A908-A4266A9FACAA}" presName="Name0" presStyleCnt="0">
        <dgm:presLayoutVars>
          <dgm:chMax val="1"/>
          <dgm:chPref val="1"/>
          <dgm:dir/>
          <dgm:animOne val="branch"/>
          <dgm:animLvl val="lvl"/>
        </dgm:presLayoutVars>
      </dgm:prSet>
      <dgm:spPr/>
      <dgm:t>
        <a:bodyPr/>
        <a:lstStyle/>
        <a:p>
          <a:endParaRPr lang="en-US"/>
        </a:p>
      </dgm:t>
    </dgm:pt>
    <dgm:pt modelId="{7C79EC69-ACB9-4931-BA4E-222F50490B05}" type="pres">
      <dgm:prSet presAssocID="{C54FD1AD-48E6-4C52-B846-5339DF7E5C65}" presName="Parent" presStyleLbl="node0" presStyleIdx="0" presStyleCnt="1" custLinFactNeighborX="12" custLinFactNeighborY="18908">
        <dgm:presLayoutVars>
          <dgm:chMax val="6"/>
          <dgm:chPref val="6"/>
        </dgm:presLayoutVars>
      </dgm:prSet>
      <dgm:spPr/>
      <dgm:t>
        <a:bodyPr/>
        <a:lstStyle/>
        <a:p>
          <a:endParaRPr lang="en-US"/>
        </a:p>
      </dgm:t>
    </dgm:pt>
    <dgm:pt modelId="{0949C9B8-D2EA-40C9-989C-EFDAFA5F0387}" type="pres">
      <dgm:prSet presAssocID="{999BE312-DF9F-4D0E-9FD0-A408E14E9FB4}" presName="Accent1" presStyleCnt="0"/>
      <dgm:spPr/>
    </dgm:pt>
    <dgm:pt modelId="{4D4F31F7-7CE6-499C-999A-489BD6ABED9F}" type="pres">
      <dgm:prSet presAssocID="{999BE312-DF9F-4D0E-9FD0-A408E14E9FB4}" presName="Accent" presStyleLbl="bgShp" presStyleIdx="0" presStyleCnt="5"/>
      <dgm:spPr>
        <a:solidFill>
          <a:schemeClr val="bg1"/>
        </a:solidFill>
      </dgm:spPr>
    </dgm:pt>
    <dgm:pt modelId="{EB74F724-7B9C-4F6B-ADC3-613787D67B19}" type="pres">
      <dgm:prSet presAssocID="{999BE312-DF9F-4D0E-9FD0-A408E14E9FB4}" presName="Child1" presStyleLbl="node1" presStyleIdx="0" presStyleCnt="5" custLinFactNeighborX="-213" custLinFactNeighborY="13073">
        <dgm:presLayoutVars>
          <dgm:chMax val="0"/>
          <dgm:chPref val="0"/>
          <dgm:bulletEnabled val="1"/>
        </dgm:presLayoutVars>
      </dgm:prSet>
      <dgm:spPr/>
      <dgm:t>
        <a:bodyPr/>
        <a:lstStyle/>
        <a:p>
          <a:endParaRPr lang="en-US"/>
        </a:p>
      </dgm:t>
    </dgm:pt>
    <dgm:pt modelId="{9651DD92-0614-4281-BAD5-DE4F1DF10FDB}" type="pres">
      <dgm:prSet presAssocID="{994DDCA4-B938-45C1-9479-C4CBB4D8D9B1}" presName="Accent2" presStyleCnt="0"/>
      <dgm:spPr/>
    </dgm:pt>
    <dgm:pt modelId="{76216127-41ED-4427-9AA2-A7E42F32E9B1}" type="pres">
      <dgm:prSet presAssocID="{994DDCA4-B938-45C1-9479-C4CBB4D8D9B1}" presName="Accent" presStyleLbl="bgShp" presStyleIdx="1" presStyleCnt="5"/>
      <dgm:spPr>
        <a:solidFill>
          <a:schemeClr val="bg1"/>
        </a:solidFill>
      </dgm:spPr>
    </dgm:pt>
    <dgm:pt modelId="{E69FEA92-36DC-408A-B02B-D194E2E9E83E}" type="pres">
      <dgm:prSet presAssocID="{994DDCA4-B938-45C1-9479-C4CBB4D8D9B1}" presName="Child2" presStyleLbl="node1" presStyleIdx="1" presStyleCnt="5" custLinFactNeighborX="10645" custLinFactNeighborY="15381">
        <dgm:presLayoutVars>
          <dgm:chMax val="0"/>
          <dgm:chPref val="0"/>
          <dgm:bulletEnabled val="1"/>
        </dgm:presLayoutVars>
      </dgm:prSet>
      <dgm:spPr/>
      <dgm:t>
        <a:bodyPr/>
        <a:lstStyle/>
        <a:p>
          <a:endParaRPr lang="en-US"/>
        </a:p>
      </dgm:t>
    </dgm:pt>
    <dgm:pt modelId="{120FD0D2-3F9E-4E36-B7F3-13CEA74BA101}" type="pres">
      <dgm:prSet presAssocID="{DDAA5FCE-68EB-46FB-AFBD-E705B25336F1}" presName="Accent3" presStyleCnt="0"/>
      <dgm:spPr/>
    </dgm:pt>
    <dgm:pt modelId="{00898E6C-AB19-4FBF-8BFD-AB07C1BB60A4}" type="pres">
      <dgm:prSet presAssocID="{DDAA5FCE-68EB-46FB-AFBD-E705B25336F1}" presName="Accent" presStyleLbl="bgShp" presStyleIdx="2" presStyleCnt="5"/>
      <dgm:spPr>
        <a:solidFill>
          <a:schemeClr val="bg1"/>
        </a:solidFill>
      </dgm:spPr>
    </dgm:pt>
    <dgm:pt modelId="{3A47EDFC-0C24-4BF7-B983-14DBCDF609F4}" type="pres">
      <dgm:prSet presAssocID="{DDAA5FCE-68EB-46FB-AFBD-E705B25336F1}" presName="Child3" presStyleLbl="node1" presStyleIdx="2" presStyleCnt="5" custLinFactNeighborX="17299" custLinFactNeighborY="29224">
        <dgm:presLayoutVars>
          <dgm:chMax val="0"/>
          <dgm:chPref val="0"/>
          <dgm:bulletEnabled val="1"/>
        </dgm:presLayoutVars>
      </dgm:prSet>
      <dgm:spPr/>
      <dgm:t>
        <a:bodyPr/>
        <a:lstStyle/>
        <a:p>
          <a:endParaRPr lang="en-US"/>
        </a:p>
      </dgm:t>
    </dgm:pt>
    <dgm:pt modelId="{F935B318-84BE-44B2-A379-74A8FF0E42AE}" type="pres">
      <dgm:prSet presAssocID="{626FD23F-6E1A-4276-9700-7403118FCFEA}" presName="Accent4" presStyleCnt="0"/>
      <dgm:spPr/>
    </dgm:pt>
    <dgm:pt modelId="{0388C60B-57DB-4B73-8F16-3AF4CA2F7712}" type="pres">
      <dgm:prSet presAssocID="{626FD23F-6E1A-4276-9700-7403118FCFEA}" presName="Accent" presStyleLbl="bgShp" presStyleIdx="3" presStyleCnt="5"/>
      <dgm:spPr>
        <a:noFill/>
      </dgm:spPr>
    </dgm:pt>
    <dgm:pt modelId="{0681BB39-D85A-43FC-9ACE-2384C32FE844}" type="pres">
      <dgm:prSet presAssocID="{626FD23F-6E1A-4276-9700-7403118FCFEA}" presName="Child4" presStyleLbl="node1" presStyleIdx="3" presStyleCnt="5" custLinFactNeighborX="-99794" custLinFactNeighborY="-33838">
        <dgm:presLayoutVars>
          <dgm:chMax val="0"/>
          <dgm:chPref val="0"/>
          <dgm:bulletEnabled val="1"/>
        </dgm:presLayoutVars>
      </dgm:prSet>
      <dgm:spPr/>
      <dgm:t>
        <a:bodyPr/>
        <a:lstStyle/>
        <a:p>
          <a:endParaRPr lang="en-US"/>
        </a:p>
      </dgm:t>
    </dgm:pt>
    <dgm:pt modelId="{F14E62D1-73E9-4173-B593-0D982F76217F}" type="pres">
      <dgm:prSet presAssocID="{D91F017A-6B85-4D3B-B779-320657C5E85A}" presName="Accent5" presStyleCnt="0"/>
      <dgm:spPr/>
    </dgm:pt>
    <dgm:pt modelId="{06AD63F7-C025-4EC4-9FC5-CCEB9D4D335E}" type="pres">
      <dgm:prSet presAssocID="{D91F017A-6B85-4D3B-B779-320657C5E85A}" presName="Accent" presStyleLbl="bgShp" presStyleIdx="4" presStyleCnt="5"/>
      <dgm:spPr>
        <a:noFill/>
      </dgm:spPr>
    </dgm:pt>
    <dgm:pt modelId="{5518612E-4F6E-4F3B-89F0-68C70826D2ED}" type="pres">
      <dgm:prSet presAssocID="{D91F017A-6B85-4D3B-B779-320657C5E85A}" presName="Child5" presStyleLbl="node1" presStyleIdx="4" presStyleCnt="5" custLinFactY="-7664" custLinFactNeighborX="-11975" custLinFactNeighborY="-100000">
        <dgm:presLayoutVars>
          <dgm:chMax val="0"/>
          <dgm:chPref val="0"/>
          <dgm:bulletEnabled val="1"/>
        </dgm:presLayoutVars>
      </dgm:prSet>
      <dgm:spPr/>
      <dgm:t>
        <a:bodyPr/>
        <a:lstStyle/>
        <a:p>
          <a:endParaRPr lang="en-US"/>
        </a:p>
      </dgm:t>
    </dgm:pt>
  </dgm:ptLst>
  <dgm:cxnLst>
    <dgm:cxn modelId="{B2E2F163-3267-4A6D-AAFD-DF7F9DF585EB}" srcId="{C54FD1AD-48E6-4C52-B846-5339DF7E5C65}" destId="{D91F017A-6B85-4D3B-B779-320657C5E85A}" srcOrd="4" destOrd="0" parTransId="{419283A3-F3AB-4492-BD8C-6B673C98382C}" sibTransId="{4449E7B3-5416-4F8F-A1A9-0C4159CFA085}"/>
    <dgm:cxn modelId="{302A6F91-536D-41D9-8411-BA8E27F2BE89}" srcId="{2B2BF888-4557-4005-A908-A4266A9FACAA}" destId="{C54FD1AD-48E6-4C52-B846-5339DF7E5C65}" srcOrd="0" destOrd="0" parTransId="{A4FB2932-940D-4D1E-8F4A-5A3B4D8FAE32}" sibTransId="{67DE896E-5DF5-45D7-ACA0-9D541BBFF105}"/>
    <dgm:cxn modelId="{D249F706-7B5F-4434-8CD5-7F63AEFDE6BF}" type="presOf" srcId="{626FD23F-6E1A-4276-9700-7403118FCFEA}" destId="{0681BB39-D85A-43FC-9ACE-2384C32FE844}" srcOrd="0" destOrd="0" presId="urn:microsoft.com/office/officeart/2011/layout/HexagonRadial"/>
    <dgm:cxn modelId="{6DC0D8D1-8F3F-4843-AA93-C15C3B82CF04}" type="presOf" srcId="{C54FD1AD-48E6-4C52-B846-5339DF7E5C65}" destId="{7C79EC69-ACB9-4931-BA4E-222F50490B05}" srcOrd="0" destOrd="0" presId="urn:microsoft.com/office/officeart/2011/layout/HexagonRadial"/>
    <dgm:cxn modelId="{93B0B4D0-DD0A-4450-A41D-2FCD71E37E6D}" type="presOf" srcId="{D91F017A-6B85-4D3B-B779-320657C5E85A}" destId="{5518612E-4F6E-4F3B-89F0-68C70826D2ED}" srcOrd="0" destOrd="0" presId="urn:microsoft.com/office/officeart/2011/layout/HexagonRadial"/>
    <dgm:cxn modelId="{0DF98D10-74E3-4559-A06E-B026A8E25C2C}" srcId="{C54FD1AD-48E6-4C52-B846-5339DF7E5C65}" destId="{999BE312-DF9F-4D0E-9FD0-A408E14E9FB4}" srcOrd="0" destOrd="0" parTransId="{5A4B41E8-5F28-4131-B210-5ED7D72E4450}" sibTransId="{EF10430C-E74D-49E0-BA58-59C38ABC2679}"/>
    <dgm:cxn modelId="{95156861-8C8A-415A-8881-4FE127561EA8}" srcId="{C54FD1AD-48E6-4C52-B846-5339DF7E5C65}" destId="{626FD23F-6E1A-4276-9700-7403118FCFEA}" srcOrd="3" destOrd="0" parTransId="{2DCE1F62-D3B0-4412-9256-558A31C12481}" sibTransId="{00B5B7D6-0102-4916-8E7C-588B9EF4FD80}"/>
    <dgm:cxn modelId="{5A6B176D-74F3-4BD9-8DA4-9972AB3719AB}" type="presOf" srcId="{2B2BF888-4557-4005-A908-A4266A9FACAA}" destId="{114E8CD6-2560-48B0-9EED-E15C52EECE4A}" srcOrd="0" destOrd="0" presId="urn:microsoft.com/office/officeart/2011/layout/HexagonRadial"/>
    <dgm:cxn modelId="{4D745863-DDB5-4852-B968-912C318E9C72}" srcId="{C54FD1AD-48E6-4C52-B846-5339DF7E5C65}" destId="{994DDCA4-B938-45C1-9479-C4CBB4D8D9B1}" srcOrd="1" destOrd="0" parTransId="{972E3E2A-33F7-4778-AF6B-06F0066ECEC7}" sibTransId="{789EE4D3-0343-4A8A-BBBE-5F55E86B2DC0}"/>
    <dgm:cxn modelId="{C32A3D7D-3853-477D-98E8-0D10C4E11AA6}" type="presOf" srcId="{DDAA5FCE-68EB-46FB-AFBD-E705B25336F1}" destId="{3A47EDFC-0C24-4BF7-B983-14DBCDF609F4}" srcOrd="0" destOrd="0" presId="urn:microsoft.com/office/officeart/2011/layout/HexagonRadial"/>
    <dgm:cxn modelId="{DB6796A9-6E5F-4A35-BF89-E4B89597169C}" type="presOf" srcId="{994DDCA4-B938-45C1-9479-C4CBB4D8D9B1}" destId="{E69FEA92-36DC-408A-B02B-D194E2E9E83E}" srcOrd="0" destOrd="0" presId="urn:microsoft.com/office/officeart/2011/layout/HexagonRadial"/>
    <dgm:cxn modelId="{900C2890-4E52-49FD-B53B-1D80169A710B}" srcId="{C54FD1AD-48E6-4C52-B846-5339DF7E5C65}" destId="{DDAA5FCE-68EB-46FB-AFBD-E705B25336F1}" srcOrd="2" destOrd="0" parTransId="{227AE7DD-5CC4-451C-B333-637C7BC53925}" sibTransId="{3728B78C-0FA3-47CF-9FD8-8717B2FD3008}"/>
    <dgm:cxn modelId="{B448A99A-49EC-49B1-83B1-AF1A457687D5}" type="presOf" srcId="{999BE312-DF9F-4D0E-9FD0-A408E14E9FB4}" destId="{EB74F724-7B9C-4F6B-ADC3-613787D67B19}" srcOrd="0" destOrd="0" presId="urn:microsoft.com/office/officeart/2011/layout/HexagonRadial"/>
    <dgm:cxn modelId="{80823589-C468-4F72-9682-1B0CF74C193D}" type="presParOf" srcId="{114E8CD6-2560-48B0-9EED-E15C52EECE4A}" destId="{7C79EC69-ACB9-4931-BA4E-222F50490B05}" srcOrd="0" destOrd="0" presId="urn:microsoft.com/office/officeart/2011/layout/HexagonRadial"/>
    <dgm:cxn modelId="{94317FAF-B672-4F32-8CB5-8D67CEA0AB22}" type="presParOf" srcId="{114E8CD6-2560-48B0-9EED-E15C52EECE4A}" destId="{0949C9B8-D2EA-40C9-989C-EFDAFA5F0387}" srcOrd="1" destOrd="0" presId="urn:microsoft.com/office/officeart/2011/layout/HexagonRadial"/>
    <dgm:cxn modelId="{63486712-3BF9-42C2-B3FE-0A5F1103B14C}" type="presParOf" srcId="{0949C9B8-D2EA-40C9-989C-EFDAFA5F0387}" destId="{4D4F31F7-7CE6-499C-999A-489BD6ABED9F}" srcOrd="0" destOrd="0" presId="urn:microsoft.com/office/officeart/2011/layout/HexagonRadial"/>
    <dgm:cxn modelId="{B9F72775-E161-4335-BE92-BE4CC3DD315E}" type="presParOf" srcId="{114E8CD6-2560-48B0-9EED-E15C52EECE4A}" destId="{EB74F724-7B9C-4F6B-ADC3-613787D67B19}" srcOrd="2" destOrd="0" presId="urn:microsoft.com/office/officeart/2011/layout/HexagonRadial"/>
    <dgm:cxn modelId="{482E2BC6-54E7-4503-8441-00F1FC908775}" type="presParOf" srcId="{114E8CD6-2560-48B0-9EED-E15C52EECE4A}" destId="{9651DD92-0614-4281-BAD5-DE4F1DF10FDB}" srcOrd="3" destOrd="0" presId="urn:microsoft.com/office/officeart/2011/layout/HexagonRadial"/>
    <dgm:cxn modelId="{C7FACA31-11C9-477E-9597-A86A36DC96B6}" type="presParOf" srcId="{9651DD92-0614-4281-BAD5-DE4F1DF10FDB}" destId="{76216127-41ED-4427-9AA2-A7E42F32E9B1}" srcOrd="0" destOrd="0" presId="urn:microsoft.com/office/officeart/2011/layout/HexagonRadial"/>
    <dgm:cxn modelId="{9CCC9133-B234-4815-BCAD-FCD8DA0C585C}" type="presParOf" srcId="{114E8CD6-2560-48B0-9EED-E15C52EECE4A}" destId="{E69FEA92-36DC-408A-B02B-D194E2E9E83E}" srcOrd="4" destOrd="0" presId="urn:microsoft.com/office/officeart/2011/layout/HexagonRadial"/>
    <dgm:cxn modelId="{41A6ECD7-CD37-42C0-AA75-1C8CD7D2CFB8}" type="presParOf" srcId="{114E8CD6-2560-48B0-9EED-E15C52EECE4A}" destId="{120FD0D2-3F9E-4E36-B7F3-13CEA74BA101}" srcOrd="5" destOrd="0" presId="urn:microsoft.com/office/officeart/2011/layout/HexagonRadial"/>
    <dgm:cxn modelId="{B8AFB544-8844-44A0-8837-F11EB879660D}" type="presParOf" srcId="{120FD0D2-3F9E-4E36-B7F3-13CEA74BA101}" destId="{00898E6C-AB19-4FBF-8BFD-AB07C1BB60A4}" srcOrd="0" destOrd="0" presId="urn:microsoft.com/office/officeart/2011/layout/HexagonRadial"/>
    <dgm:cxn modelId="{7B373994-4E09-4771-A940-466791BD933A}" type="presParOf" srcId="{114E8CD6-2560-48B0-9EED-E15C52EECE4A}" destId="{3A47EDFC-0C24-4BF7-B983-14DBCDF609F4}" srcOrd="6" destOrd="0" presId="urn:microsoft.com/office/officeart/2011/layout/HexagonRadial"/>
    <dgm:cxn modelId="{84426837-85D6-45CF-98B4-EC5DE81C1D2C}" type="presParOf" srcId="{114E8CD6-2560-48B0-9EED-E15C52EECE4A}" destId="{F935B318-84BE-44B2-A379-74A8FF0E42AE}" srcOrd="7" destOrd="0" presId="urn:microsoft.com/office/officeart/2011/layout/HexagonRadial"/>
    <dgm:cxn modelId="{633CA663-FF49-48AE-A96E-2F3A8A2C0926}" type="presParOf" srcId="{F935B318-84BE-44B2-A379-74A8FF0E42AE}" destId="{0388C60B-57DB-4B73-8F16-3AF4CA2F7712}" srcOrd="0" destOrd="0" presId="urn:microsoft.com/office/officeart/2011/layout/HexagonRadial"/>
    <dgm:cxn modelId="{64C749AF-F920-4318-BB2A-1486BC38D00A}" type="presParOf" srcId="{114E8CD6-2560-48B0-9EED-E15C52EECE4A}" destId="{0681BB39-D85A-43FC-9ACE-2384C32FE844}" srcOrd="8" destOrd="0" presId="urn:microsoft.com/office/officeart/2011/layout/HexagonRadial"/>
    <dgm:cxn modelId="{BC79F781-CB14-48DF-9F66-E2D604622561}" type="presParOf" srcId="{114E8CD6-2560-48B0-9EED-E15C52EECE4A}" destId="{F14E62D1-73E9-4173-B593-0D982F76217F}" srcOrd="9" destOrd="0" presId="urn:microsoft.com/office/officeart/2011/layout/HexagonRadial"/>
    <dgm:cxn modelId="{78890514-4CD9-4C20-A46F-EFBA51CB9C43}" type="presParOf" srcId="{F14E62D1-73E9-4173-B593-0D982F76217F}" destId="{06AD63F7-C025-4EC4-9FC5-CCEB9D4D335E}" srcOrd="0" destOrd="0" presId="urn:microsoft.com/office/officeart/2011/layout/HexagonRadial"/>
    <dgm:cxn modelId="{63FC782D-6B6A-4C64-A2FF-51ED7B57239B}" type="presParOf" srcId="{114E8CD6-2560-48B0-9EED-E15C52EECE4A}" destId="{5518612E-4F6E-4F3B-89F0-68C70826D2ED}" srcOrd="10"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5722D6-8341-0942-B305-BAAABADBB8EC}" type="datetimeFigureOut">
              <a:rPr lang="en-US" smtClean="0"/>
              <a:t>10/11/2016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D26F53-4930-364F-B2D6-109668556580}" type="slidenum">
              <a:rPr lang="en-US" smtClean="0"/>
              <a:t>‹#›</a:t>
            </a:fld>
            <a:endParaRPr lang="en-US"/>
          </a:p>
        </p:txBody>
      </p:sp>
    </p:spTree>
    <p:extLst>
      <p:ext uri="{BB962C8B-B14F-4D97-AF65-F5344CB8AC3E}">
        <p14:creationId xmlns:p14="http://schemas.microsoft.com/office/powerpoint/2010/main" val="22298814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D26F53-4930-364F-B2D6-109668556580}" type="slidenum">
              <a:rPr lang="en-US" smtClean="0"/>
              <a:t>1</a:t>
            </a:fld>
            <a:endParaRPr lang="en-US"/>
          </a:p>
        </p:txBody>
      </p:sp>
    </p:spTree>
    <p:extLst>
      <p:ext uri="{BB962C8B-B14F-4D97-AF65-F5344CB8AC3E}">
        <p14:creationId xmlns:p14="http://schemas.microsoft.com/office/powerpoint/2010/main" val="77136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150126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859640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41378657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265672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7596310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4694496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4509553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1590076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8593803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4092581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t>5</a:t>
            </a:fld>
            <a:endParaRPr lang="en-US"/>
          </a:p>
        </p:txBody>
      </p:sp>
    </p:spTree>
    <p:extLst>
      <p:ext uri="{BB962C8B-B14F-4D97-AF65-F5344CB8AC3E}">
        <p14:creationId xmlns:p14="http://schemas.microsoft.com/office/powerpoint/2010/main" val="27560853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35726537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You can, with good directions and lots of pictures,</a:t>
            </a:r>
            <a:r>
              <a:rPr lang="en-US" baseline="0" dirty="0" smtClean="0"/>
              <a:t> get anyone through a create list report.  </a:t>
            </a:r>
            <a:r>
              <a:rPr lang="en-US" dirty="0" smtClean="0"/>
              <a:t>It is the fast food approach to create lists.  There’s nothing wrong with chicken finger and fries, but it’s not what we would want to make forever.</a:t>
            </a:r>
          </a:p>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t>24</a:t>
            </a:fld>
            <a:endParaRPr lang="en-US"/>
          </a:p>
        </p:txBody>
      </p:sp>
    </p:spTree>
    <p:extLst>
      <p:ext uri="{BB962C8B-B14F-4D97-AF65-F5344CB8AC3E}">
        <p14:creationId xmlns:p14="http://schemas.microsoft.com/office/powerpoint/2010/main" val="26714427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Throw them in the pool?</a:t>
            </a:r>
            <a:r>
              <a:rPr lang="en-US" baseline="0" dirty="0" smtClean="0"/>
              <a:t> That is what happens to most people.  But liaisons are already swimming in a different pool of responsibilities.  And new employees, particularly classified staff, are entitled to some orientation and training if they’re going to be successful at their jobs.  </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t>25</a:t>
            </a:fld>
            <a:endParaRPr lang="en-US"/>
          </a:p>
        </p:txBody>
      </p:sp>
    </p:spTree>
    <p:extLst>
      <p:ext uri="{BB962C8B-B14F-4D97-AF65-F5344CB8AC3E}">
        <p14:creationId xmlns:p14="http://schemas.microsoft.com/office/powerpoint/2010/main" val="1521416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a:t>
            </a:r>
            <a:r>
              <a:rPr lang="en-US" baseline="0" dirty="0" smtClean="0"/>
              <a:t> the understanding that we are NOT trying to create an expert.  We need experts.  I am supremely thankful to the </a:t>
            </a:r>
            <a:r>
              <a:rPr lang="en-US" baseline="0" dirty="0" err="1" smtClean="0"/>
              <a:t>Larrys</a:t>
            </a:r>
            <a:r>
              <a:rPr lang="en-US" baseline="0" dirty="0" smtClean="0"/>
              <a:t> and </a:t>
            </a:r>
            <a:r>
              <a:rPr lang="en-US" baseline="0" dirty="0" err="1" smtClean="0"/>
              <a:t>Annes</a:t>
            </a:r>
            <a:r>
              <a:rPr lang="en-US" baseline="0" dirty="0" smtClean="0"/>
              <a:t> of Sierra who can help me navigate data and data relationships.  But the training need I see and try to provide is not about that.</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t>26</a:t>
            </a:fld>
            <a:endParaRPr lang="en-US"/>
          </a:p>
        </p:txBody>
      </p:sp>
    </p:spTree>
    <p:extLst>
      <p:ext uri="{BB962C8B-B14F-4D97-AF65-F5344CB8AC3E}">
        <p14:creationId xmlns:p14="http://schemas.microsoft.com/office/powerpoint/2010/main" val="18039184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a:t>
            </a:r>
            <a:r>
              <a:rPr lang="en-US" baseline="0" dirty="0" smtClean="0"/>
              <a:t> goal is to create competent, confident builders of basic Lists.  I have tried (and I am still trying) to create training and documentation as a place for people in my organization to get started so that they can do for themselves.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t>27</a:t>
            </a:fld>
            <a:endParaRPr lang="en-US"/>
          </a:p>
        </p:txBody>
      </p:sp>
    </p:spTree>
    <p:extLst>
      <p:ext uri="{BB962C8B-B14F-4D97-AF65-F5344CB8AC3E}">
        <p14:creationId xmlns:p14="http://schemas.microsoft.com/office/powerpoint/2010/main" val="3697486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602">
              <a:defRPr/>
            </a:pPr>
            <a:r>
              <a:rPr lang="en-US" dirty="0" smtClean="0"/>
              <a:t>We can’t simply introduce Create Lists, we also have to introduce our data.</a:t>
            </a:r>
          </a:p>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t>28</a:t>
            </a:fld>
            <a:endParaRPr lang="en-US"/>
          </a:p>
        </p:txBody>
      </p:sp>
    </p:spTree>
    <p:extLst>
      <p:ext uri="{BB962C8B-B14F-4D97-AF65-F5344CB8AC3E}">
        <p14:creationId xmlns:p14="http://schemas.microsoft.com/office/powerpoint/2010/main" val="12093889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data structure</a:t>
            </a:r>
          </a:p>
          <a:p>
            <a:r>
              <a:rPr lang="en-US" dirty="0" smtClean="0"/>
              <a:t>--There</a:t>
            </a:r>
            <a:r>
              <a:rPr lang="en-US" baseline="0" dirty="0" smtClean="0"/>
              <a:t> are certainly particular constructs in create lists, but I think it’s important to first know the data structure of a particular workflow (in my case, </a:t>
            </a:r>
            <a:r>
              <a:rPr lang="en-US" baseline="0" dirty="0" err="1" smtClean="0"/>
              <a:t>acq</a:t>
            </a:r>
            <a:r>
              <a:rPr lang="en-US" baseline="0" dirty="0" smtClean="0"/>
              <a:t>.)  It’s like having a map to plot your course.  </a:t>
            </a:r>
            <a:endParaRPr lang="en-US" dirty="0" smtClean="0"/>
          </a:p>
          <a:p>
            <a:endParaRPr lang="en-US" dirty="0" smtClean="0"/>
          </a:p>
          <a:p>
            <a:r>
              <a:rPr lang="en-US" dirty="0" smtClean="0"/>
              <a:t>Record types</a:t>
            </a:r>
          </a:p>
          <a:p>
            <a:r>
              <a:rPr lang="en-US" dirty="0" smtClean="0"/>
              <a:t>--This</a:t>
            </a:r>
            <a:r>
              <a:rPr lang="en-US" baseline="0" dirty="0" smtClean="0"/>
              <a:t> includes record types and the purpose they serve, but also record views.  I think it’s important to orient people that you can see the representation of an item or bib record in many ways in Sierra, but they serve a particular purpose</a:t>
            </a:r>
            <a:endParaRPr lang="en-US" dirty="0" smtClean="0"/>
          </a:p>
          <a:p>
            <a:endParaRPr lang="en-US" dirty="0" smtClean="0"/>
          </a:p>
          <a:p>
            <a:r>
              <a:rPr lang="en-US" dirty="0" smtClean="0"/>
              <a:t>Fields stored in each record type</a:t>
            </a:r>
          </a:p>
          <a:p>
            <a:r>
              <a:rPr lang="en-US" dirty="0" smtClean="0"/>
              <a:t>--Record</a:t>
            </a:r>
            <a:r>
              <a:rPr lang="en-US" baseline="0" dirty="0" smtClean="0"/>
              <a:t> fields store the golden nuggets of information that we seek.  Once you start searching them and pulling them together in a list, you will have respect for their power and how they are created.</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t>29</a:t>
            </a:fld>
            <a:endParaRPr lang="en-US"/>
          </a:p>
        </p:txBody>
      </p:sp>
    </p:spTree>
    <p:extLst>
      <p:ext uri="{BB962C8B-B14F-4D97-AF65-F5344CB8AC3E}">
        <p14:creationId xmlns:p14="http://schemas.microsoft.com/office/powerpoint/2010/main" val="33596827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may see this as overly simplified, but I think it’s a good</a:t>
            </a:r>
            <a:r>
              <a:rPr lang="en-US" baseline="0" dirty="0" smtClean="0"/>
              <a:t> way to start.  From our perspective—our interaction with the system—this is our “world order”.  Everything begins with a bibliographic record.  We attach an order (or orders) to a bib.  Our most important contribution to the system is the order records.  We also usually create an item when we create an order (except in some circumstances.)  </a:t>
            </a:r>
          </a:p>
          <a:p>
            <a:endParaRPr lang="en-US" baseline="0" dirty="0" smtClean="0"/>
          </a:p>
          <a:p>
            <a:r>
              <a:rPr lang="en-US" baseline="0" dirty="0" smtClean="0"/>
              <a:t>We don’t have holding records for our stuff.  </a:t>
            </a:r>
          </a:p>
          <a:p>
            <a:endParaRPr lang="en-US" baseline="0" dirty="0" smtClean="0"/>
          </a:p>
          <a:p>
            <a:r>
              <a:rPr lang="en-US" baseline="0" dirty="0" smtClean="0"/>
              <a:t>We don’t use resource records.  It’s mostly about these three.</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7261402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also</a:t>
            </a:r>
            <a:r>
              <a:rPr lang="en-US" baseline="0" dirty="0" smtClean="0"/>
              <a:t> like to insert here that there is good documentation from CS Direct.  I use it.  But I have had to work—I’m sure many of us have—on finding relevance in the documentation.  You have to know where the system ends and LOCAL PRACTICES begin.  That still challenges me.   There are some interesting charts in the documentation that show how the records interact with each other. &gt;&gt;&gt;&gt;more on next slide</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8761947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previous two slides illustrate my basic view on record types:</a:t>
            </a:r>
          </a:p>
          <a:p>
            <a:endParaRPr lang="en-US" dirty="0" smtClean="0"/>
          </a:p>
          <a:p>
            <a:r>
              <a:rPr lang="en-US" dirty="0" smtClean="0"/>
              <a:t>They “draw a line” around</a:t>
            </a:r>
            <a:r>
              <a:rPr lang="en-US" baseline="0" dirty="0" smtClean="0"/>
              <a:t> certain facts.  I am going to dwell mostly on this one.  We record a vast amount of data about our collection that are of interest to my people (</a:t>
            </a:r>
            <a:r>
              <a:rPr lang="en-US" baseline="0" dirty="0" err="1" smtClean="0"/>
              <a:t>acq</a:t>
            </a:r>
            <a:r>
              <a:rPr lang="en-US" baseline="0" dirty="0" smtClean="0"/>
              <a:t>. and Liaisons).  A lot of reporting is about what lives where…and why.</a:t>
            </a:r>
          </a:p>
          <a:p>
            <a:endParaRPr lang="en-US" baseline="0" dirty="0" smtClean="0"/>
          </a:p>
          <a:p>
            <a:r>
              <a:rPr lang="en-US" baseline="0" dirty="0" smtClean="0"/>
              <a:t>How the records interact with the system is…advanced.  It matters.  But local practice matter more at the beginning.  In my experience, most of building a good create list is about knowing where to go for the best source of information.</a:t>
            </a:r>
          </a:p>
          <a:p>
            <a:endParaRPr lang="en-US" baseline="0" dirty="0" smtClean="0"/>
          </a:p>
          <a:p>
            <a:r>
              <a:rPr lang="en-US" baseline="0" dirty="0" smtClean="0"/>
              <a:t>Now let’s look at the individual record types &gt;&gt;&gt;&gt;&gt;</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t>32</a:t>
            </a:fld>
            <a:endParaRPr lang="en-US"/>
          </a:p>
        </p:txBody>
      </p:sp>
    </p:spTree>
    <p:extLst>
      <p:ext uri="{BB962C8B-B14F-4D97-AF65-F5344CB8AC3E}">
        <p14:creationId xmlns:p14="http://schemas.microsoft.com/office/powerpoint/2010/main" val="2062823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a:t>
            </a:r>
            <a:r>
              <a:rPr lang="en-US" baseline="0" dirty="0" smtClean="0"/>
              <a:t> want to quickly walk everyone through a simple search.  There are so </a:t>
            </a:r>
            <a:r>
              <a:rPr lang="en-US" baseline="0" dirty="0" err="1" smtClean="0"/>
              <a:t>so</a:t>
            </a:r>
            <a:r>
              <a:rPr lang="en-US" baseline="0" dirty="0" smtClean="0"/>
              <a:t> many ways to use Create Lists, but this is typical for us.</a:t>
            </a:r>
          </a:p>
          <a:p>
            <a:endParaRPr lang="en-US" baseline="0" dirty="0" smtClean="0"/>
          </a:p>
          <a:p>
            <a:r>
              <a:rPr lang="en-US" baseline="0" dirty="0" smtClean="0"/>
              <a:t>And then I will talk about how I organized my training material and why.  I promise that we aren’t going through step by step training.</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t>6</a:t>
            </a:fld>
            <a:endParaRPr lang="en-US"/>
          </a:p>
        </p:txBody>
      </p:sp>
    </p:spTree>
    <p:extLst>
      <p:ext uri="{BB962C8B-B14F-4D97-AF65-F5344CB8AC3E}">
        <p14:creationId xmlns:p14="http://schemas.microsoft.com/office/powerpoint/2010/main" val="41383641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our home plate.  The order record.  Of course, this is really a bib and an order record.  That’s why I like to refer to it as our home plate.  If you work in </a:t>
            </a:r>
            <a:r>
              <a:rPr lang="en-US" baseline="0" dirty="0" err="1" smtClean="0"/>
              <a:t>circ</a:t>
            </a:r>
            <a:r>
              <a:rPr lang="en-US" baseline="0" dirty="0" smtClean="0"/>
              <a:t>, it will be this view with an item record below the bib. </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35450354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5041190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21490058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20089963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37087995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electronic record</a:t>
            </a:r>
            <a:r>
              <a:rPr lang="en-US" baseline="0" dirty="0" smtClean="0"/>
              <a:t> of the actual item in the library’s collection.  It describes the item.  Tells us where it came from, who is responsible for creating it and much more.  </a:t>
            </a:r>
          </a:p>
          <a:p>
            <a:endParaRPr lang="en-US" baseline="0" dirty="0" smtClean="0"/>
          </a:p>
          <a:p>
            <a:r>
              <a:rPr lang="en-US" baseline="0" dirty="0" smtClean="0"/>
              <a:t>Since this is not my home plate, I do not pretend to know the depths of a bib record.  But the highlighted fields show some of the things that a liaisons, in particular, may be interested in knowing.</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25672859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I were doing</a:t>
            </a:r>
            <a:r>
              <a:rPr lang="en-US" baseline="0" dirty="0" smtClean="0"/>
              <a:t> this for a liaison, I may start with the bib record instead…they really need a light version of all three. </a:t>
            </a:r>
          </a:p>
          <a:p>
            <a:endParaRPr lang="en-US" baseline="0" dirty="0" smtClean="0"/>
          </a:p>
          <a:p>
            <a:r>
              <a:rPr lang="en-US" baseline="0" dirty="0" smtClean="0"/>
              <a:t> For acquisitions people, it is worth investing time here.  For many reasons.  But I think it helps to begin learning the nitty gritty of Create Lists HERE.  Break out the data.</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2105089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Time</a:t>
            </a:r>
            <a:r>
              <a:rPr lang="en-US" baseline="0" dirty="0" smtClean="0"/>
              <a:t> to break our the data….and start talking about fields.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7821867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14124174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1541763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create lists.  I actually think this screen is a terrible place to start training someone because there’s a lot going on.  It’s like being asked to parallel park your first day of driving school.</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7510406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22125341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exactly</a:t>
            </a:r>
            <a:r>
              <a:rPr lang="en-US" baseline="0" dirty="0" smtClean="0"/>
              <a:t> is on this page.  What data is collected? Why? What can add….what can’t we add.  This is where we dig in….</a:t>
            </a:r>
          </a:p>
          <a:p>
            <a:endParaRPr lang="en-US" baseline="0" dirty="0" smtClean="0"/>
          </a:p>
          <a:p>
            <a:r>
              <a:rPr lang="en-US" baseline="0" dirty="0" smtClean="0"/>
              <a:t>If you work in another area of Sierra, my answer would be the same….Find the record type that you work with…your home plate…You have to dig in to all of the fields, understand what all the possibilities are for those fields.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13961176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exactly</a:t>
            </a:r>
            <a:r>
              <a:rPr lang="en-US" baseline="0" dirty="0" smtClean="0"/>
              <a:t> is on this page.  What data is collected? Why? What can add….what can’t we add.  This is where we dig in….</a:t>
            </a:r>
          </a:p>
          <a:p>
            <a:endParaRPr lang="en-US" baseline="0" dirty="0" smtClean="0"/>
          </a:p>
          <a:p>
            <a:r>
              <a:rPr lang="en-US" baseline="0" dirty="0" smtClean="0"/>
              <a:t>If you work in another area of Sierra, my answer would be the same….Find the record type that you work with…your home plate…You have to dig in to all of the fields, understand what all the possibilities are for those fields.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8442712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there</a:t>
            </a:r>
            <a:r>
              <a:rPr lang="en-US" baseline="0" dirty="0" smtClean="0"/>
              <a:t> is excellent information in CS direct.  Why reinvent the wheel? This is a grid of all the fix fields….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17244126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again,</a:t>
            </a:r>
            <a:r>
              <a:rPr lang="en-US" baseline="0" dirty="0" smtClean="0"/>
              <a:t> it’s hard to start with the documentation.  This is my attempt to provide some context and introduce fields in a meaningful way.  </a:t>
            </a:r>
          </a:p>
          <a:p>
            <a:endParaRPr lang="en-US" baseline="0" dirty="0" smtClean="0"/>
          </a:p>
          <a:p>
            <a:r>
              <a:rPr lang="en-US" baseline="0" dirty="0" smtClean="0"/>
              <a:t>Before do Create List training, we’re going to go through this.  And of course this kind of documentation does more than prep for create lists…it clarifies the workflow.</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6512894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t>48</a:t>
            </a:fld>
            <a:endParaRPr lang="en-US"/>
          </a:p>
        </p:txBody>
      </p:sp>
    </p:spTree>
    <p:extLst>
      <p:ext uri="{BB962C8B-B14F-4D97-AF65-F5344CB8AC3E}">
        <p14:creationId xmlns:p14="http://schemas.microsoft.com/office/powerpoint/2010/main" val="128576745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your ready to face this.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911926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&gt;&gt;&gt;keep clicking</a:t>
            </a:r>
            <a:endParaRPr lang="en-US" dirty="0"/>
          </a:p>
        </p:txBody>
      </p:sp>
      <p:sp>
        <p:nvSpPr>
          <p:cNvPr id="4" name="Slide Number Placeholder 3"/>
          <p:cNvSpPr>
            <a:spLocks noGrp="1"/>
          </p:cNvSpPr>
          <p:nvPr>
            <p:ph type="sldNum" sz="quarter" idx="10"/>
          </p:nvPr>
        </p:nvSpPr>
        <p:spPr/>
        <p:txBody>
          <a:bodyPr/>
          <a:lstStyle/>
          <a:p>
            <a:fld id="{AFD26F53-4930-364F-B2D6-109668556580}" type="slidenum">
              <a:rPr lang="en-US" smtClean="0"/>
              <a:t>50</a:t>
            </a:fld>
            <a:endParaRPr lang="en-US"/>
          </a:p>
        </p:txBody>
      </p:sp>
    </p:spTree>
    <p:extLst>
      <p:ext uri="{BB962C8B-B14F-4D97-AF65-F5344CB8AC3E}">
        <p14:creationId xmlns:p14="http://schemas.microsoft.com/office/powerpoint/2010/main" val="21680702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D26F53-4930-364F-B2D6-109668556580}" type="slidenum">
              <a:rPr lang="en-US" smtClean="0"/>
              <a:t>52</a:t>
            </a:fld>
            <a:endParaRPr lang="en-US"/>
          </a:p>
        </p:txBody>
      </p:sp>
    </p:spTree>
    <p:extLst>
      <p:ext uri="{BB962C8B-B14F-4D97-AF65-F5344CB8AC3E}">
        <p14:creationId xmlns:p14="http://schemas.microsoft.com/office/powerpoint/2010/main" val="34023073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Exporting a</a:t>
            </a:r>
            <a:r>
              <a:rPr lang="en-US" baseline="0" dirty="0" smtClean="0"/>
              <a:t> list to Excel….I think this is more complicated that running a report at firs….until you realize how powerful Create Lists is.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1504784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5700744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a:t>
            </a:r>
            <a:r>
              <a:rPr lang="en-US" baseline="0" dirty="0" smtClean="0"/>
              <a:t> saved search features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32776735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a:t>
            </a:r>
            <a:r>
              <a:rPr lang="en-US" baseline="0" dirty="0" smtClean="0"/>
              <a:t> saved search features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15449028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t>56</a:t>
            </a:fld>
            <a:endParaRPr lang="en-US"/>
          </a:p>
        </p:txBody>
      </p:sp>
    </p:spTree>
    <p:extLst>
      <p:ext uri="{BB962C8B-B14F-4D97-AF65-F5344CB8AC3E}">
        <p14:creationId xmlns:p14="http://schemas.microsoft.com/office/powerpoint/2010/main" val="38792418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so important to verify your results.  I tried to include a juicy example, but</a:t>
            </a:r>
            <a:r>
              <a:rPr lang="en-US" baseline="0" dirty="0" smtClean="0"/>
              <a:t> it was too messy.  Bottom line: there’s a myriad of ways to mess up the data.  If you’re familiar with the work….for example, your own orders…it can be easier to tell if the data “looks right”.. It’s really important to step back and take a second look at your results.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7297865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the IUG website!  Any iii user can register.  You will need your Millennium number as part of the registration process, but your ILS administrator at your school can give you that.  </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90009423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dirty="0" smtClean="0"/>
              <a:t>One reason</a:t>
            </a:r>
            <a:r>
              <a:rPr lang="en-US" baseline="0" dirty="0" smtClean="0"/>
              <a:t> that I chose to emphasize our local data is that there are already a lot of good training presentations</a:t>
            </a:r>
            <a:r>
              <a:rPr lang="en-US" baseline="0" smtClean="0"/>
              <a:t>. </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84995220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34687643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124853337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one example of a particularly good one from Michele Arms</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112213854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clearest</a:t>
            </a:r>
            <a:r>
              <a:rPr lang="en-US" baseline="0" dirty="0" smtClean="0"/>
              <a:t> explanation of the record links in create lists that I have found.   There’s a lot of really good info throughout these presentations.  And even if they aren’t working on the exact same system or release as you, it is still applicable. </a:t>
            </a:r>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63</a:t>
            </a:fld>
            <a:endParaRPr lang="en-US">
              <a:solidFill>
                <a:prstClr val="black"/>
              </a:solidFill>
            </a:endParaRPr>
          </a:p>
        </p:txBody>
      </p:sp>
    </p:spTree>
    <p:extLst>
      <p:ext uri="{BB962C8B-B14F-4D97-AF65-F5344CB8AC3E}">
        <p14:creationId xmlns:p14="http://schemas.microsoft.com/office/powerpoint/2010/main" val="1627214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28905325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t>64</a:t>
            </a:fld>
            <a:endParaRPr lang="en-US"/>
          </a:p>
        </p:txBody>
      </p:sp>
    </p:spTree>
    <p:extLst>
      <p:ext uri="{BB962C8B-B14F-4D97-AF65-F5344CB8AC3E}">
        <p14:creationId xmlns:p14="http://schemas.microsoft.com/office/powerpoint/2010/main" val="4234922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820063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698760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C586A2-F580-4530-B768-977B236BDBC6}"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98051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sz="4100" b="1" i="0">
                <a:solidFill>
                  <a:srgbClr val="005A9B"/>
                </a:solidFill>
                <a:latin typeface="Arial"/>
                <a:cs typeface="Aria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600" b="1" i="0">
                <a:solidFill>
                  <a:srgbClr val="005A9B"/>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904034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764924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376190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206779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661309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19517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831314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0871717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255915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277173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482041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9432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569586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642641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438517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709013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071805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3325037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645428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758270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247157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3991120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41127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1512853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5047239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407634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847613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4385078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456963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0530034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094150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591620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971290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49098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683368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539935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2726467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466158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8298268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947839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1236592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6172814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646010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383258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402698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0946090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961306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854461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912612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30586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366326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739275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232278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246478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162310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49755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551660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823643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248199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399950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664935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821370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6195185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338124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129097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813252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70638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4785067"/>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2675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98774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061574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4806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0596"/>
            <a:ext cx="8229600" cy="1143000"/>
          </a:xfrm>
          <a:prstGeom prst="rect">
            <a:avLst/>
          </a:prstGeom>
        </p:spPr>
        <p:txBody>
          <a:bodyPr/>
          <a:lstStyle>
            <a:lvl1pPr>
              <a:defRPr sz="4100" b="1" i="0">
                <a:solidFill>
                  <a:schemeClr val="bg1"/>
                </a:solidFill>
                <a:latin typeface="Arial"/>
                <a:cs typeface="Aria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rgbClr val="005A9B"/>
                </a:solidFill>
                <a:latin typeface="Arial"/>
                <a:cs typeface="Arial"/>
              </a:defRPr>
            </a:lvl1pPr>
            <a:lvl2pPr>
              <a:defRPr>
                <a:solidFill>
                  <a:srgbClr val="005A9B"/>
                </a:solidFill>
                <a:latin typeface="Arial"/>
                <a:cs typeface="Arial"/>
              </a:defRPr>
            </a:lvl2pPr>
            <a:lvl3pPr>
              <a:defRPr>
                <a:solidFill>
                  <a:srgbClr val="005A9B"/>
                </a:solidFill>
                <a:latin typeface="Arial"/>
                <a:cs typeface="Arial"/>
              </a:defRPr>
            </a:lvl3pPr>
            <a:lvl4pPr>
              <a:defRPr>
                <a:solidFill>
                  <a:srgbClr val="005A9B"/>
                </a:solidFill>
                <a:latin typeface="Arial"/>
                <a:cs typeface="Arial"/>
              </a:defRPr>
            </a:lvl4pPr>
            <a:lvl5pPr>
              <a:defRPr>
                <a:solidFill>
                  <a:srgbClr val="005A9B"/>
                </a:solidFill>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495603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37432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48118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89729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78146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72686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83926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00051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39231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56313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5062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3200" b="1" i="0" cap="all">
                <a:solidFill>
                  <a:srgbClr val="005A9B"/>
                </a:solidFill>
                <a:latin typeface="Arial"/>
                <a:cs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700">
                <a:solidFill>
                  <a:srgbClr val="005A9B"/>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2927535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590260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18011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298869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96089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53359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39849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42132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862227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14593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988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0596"/>
            <a:ext cx="8229600" cy="1143000"/>
          </a:xfrm>
          <a:prstGeom prst="rect">
            <a:avLst/>
          </a:prstGeom>
        </p:spPr>
        <p:txBody>
          <a:bodyPr/>
          <a:lstStyle>
            <a:lvl1pPr>
              <a:defRPr sz="4100" b="1" i="0">
                <a:solidFill>
                  <a:schemeClr val="bg1"/>
                </a:solidFill>
                <a:latin typeface="Arial"/>
                <a:cs typeface="Aria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solidFill>
                  <a:srgbClr val="005A9B"/>
                </a:solidFill>
                <a:latin typeface="Arial"/>
                <a:cs typeface="Arial"/>
              </a:defRPr>
            </a:lvl1pPr>
            <a:lvl2pPr>
              <a:defRPr sz="2400">
                <a:solidFill>
                  <a:srgbClr val="005A9B"/>
                </a:solidFill>
                <a:latin typeface="Arial"/>
                <a:cs typeface="Arial"/>
              </a:defRPr>
            </a:lvl2pPr>
            <a:lvl3pPr>
              <a:defRPr sz="2000">
                <a:solidFill>
                  <a:srgbClr val="005A9B"/>
                </a:solidFill>
                <a:latin typeface="Arial"/>
                <a:cs typeface="Arial"/>
              </a:defRPr>
            </a:lvl3pPr>
            <a:lvl4pPr>
              <a:defRPr sz="1800">
                <a:solidFill>
                  <a:srgbClr val="005A9B"/>
                </a:solidFill>
                <a:latin typeface="Arial"/>
                <a:cs typeface="Arial"/>
              </a:defRPr>
            </a:lvl4pPr>
            <a:lvl5pPr>
              <a:defRPr sz="1800">
                <a:solidFill>
                  <a:srgbClr val="005A9B"/>
                </a:solidFill>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solidFill>
                  <a:srgbClr val="005A9B"/>
                </a:solidFill>
                <a:latin typeface="Arial"/>
                <a:cs typeface="Arial"/>
              </a:defRPr>
            </a:lvl1pPr>
            <a:lvl2pPr>
              <a:defRPr sz="2400">
                <a:solidFill>
                  <a:srgbClr val="005A9B"/>
                </a:solidFill>
                <a:latin typeface="Arial"/>
                <a:cs typeface="Arial"/>
              </a:defRPr>
            </a:lvl2pPr>
            <a:lvl3pPr>
              <a:defRPr sz="2000">
                <a:solidFill>
                  <a:srgbClr val="005A9B"/>
                </a:solidFill>
                <a:latin typeface="Arial"/>
                <a:cs typeface="Arial"/>
              </a:defRPr>
            </a:lvl3pPr>
            <a:lvl4pPr>
              <a:defRPr sz="1800">
                <a:solidFill>
                  <a:srgbClr val="005A9B"/>
                </a:solidFill>
                <a:latin typeface="Arial"/>
                <a:cs typeface="Arial"/>
              </a:defRPr>
            </a:lvl4pPr>
            <a:lvl5pPr>
              <a:defRPr sz="1800">
                <a:solidFill>
                  <a:srgbClr val="005A9B"/>
                </a:solidFill>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125745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42980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721624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34557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90720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91613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66278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55048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69478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553373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7192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9603"/>
            <a:ext cx="8229600" cy="1143000"/>
          </a:xfrm>
          <a:prstGeom prst="rect">
            <a:avLst/>
          </a:prstGeom>
        </p:spPr>
        <p:txBody>
          <a:bodyPr/>
          <a:lstStyle>
            <a:lvl1pPr>
              <a:defRPr sz="4100" b="1" i="0">
                <a:solidFill>
                  <a:schemeClr val="bg1"/>
                </a:solidFill>
                <a:latin typeface="Arial"/>
                <a:cs typeface="Aria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65987396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015797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01108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608337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32658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094099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380816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52056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1808986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886354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8795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i="0">
                <a:latin typeface="Arial"/>
                <a:cs typeface="Aria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11410721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148033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80846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393345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111423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7572137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259912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73778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6075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8494456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9838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393479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912598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089026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017471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10811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306732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791600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918879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10017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983710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99933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0010696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383282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17327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199785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68701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293362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736922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703909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860859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337838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0626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75187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707201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4002222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375324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347309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9903590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82213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579355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24386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799537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F821C-C047-4C89-A823-CE49FC4CFA3B}" type="datetimeFigureOut">
              <a:rPr lang="en-US" smtClean="0">
                <a:solidFill>
                  <a:prstClr val="black">
                    <a:tint val="75000"/>
                  </a:prstClr>
                </a:solidFill>
              </a:rPr>
              <a:pPr/>
              <a:t>10/11/2016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D8A1410-4886-45E9-9D63-092562923C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2035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2.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10.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3.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theme" Target="../theme/theme11.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theme" Target="../theme/theme12.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0" Type="http://schemas.openxmlformats.org/officeDocument/2006/relationships/slideLayout" Target="../slideLayouts/slideLayout126.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5.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theme" Target="../theme/theme13.xml"/><Relationship Id="rId2" Type="http://schemas.openxmlformats.org/officeDocument/2006/relationships/slideLayout" Target="../slideLayouts/slideLayout129.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46.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theme" Target="../theme/theme14.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57.xml"/><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theme" Target="../theme/theme15.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6.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7.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8.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1.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9.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
        <p:cNvGrpSpPr/>
        <p:nvPr/>
      </p:nvGrpSpPr>
      <p:grpSpPr>
        <a:xfrm>
          <a:off x="0" y="0"/>
          <a:ext cx="0" cy="0"/>
          <a:chOff x="0" y="0"/>
          <a:chExt cx="0" cy="0"/>
        </a:xfrm>
      </p:grpSpPr>
      <p:pic>
        <p:nvPicPr>
          <p:cNvPr id="7" name="Picture 6" descr="WordMark white rev.eps"/>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7503537" y="6031030"/>
            <a:ext cx="1123054" cy="596379"/>
          </a:xfrm>
          <a:prstGeom prst="rect">
            <a:avLst/>
          </a:prstGeom>
        </p:spPr>
      </p:pic>
      <p:sp>
        <p:nvSpPr>
          <p:cNvPr id="8" name="TextBox 7"/>
          <p:cNvSpPr txBox="1"/>
          <p:nvPr userDrawn="1"/>
        </p:nvSpPr>
        <p:spPr>
          <a:xfrm>
            <a:off x="216484" y="6286298"/>
            <a:ext cx="959440" cy="369332"/>
          </a:xfrm>
          <a:prstGeom prst="rect">
            <a:avLst/>
          </a:prstGeom>
          <a:noFill/>
        </p:spPr>
        <p:txBody>
          <a:bodyPr wrap="square" rtlCol="0">
            <a:spAutoFit/>
          </a:bodyPr>
          <a:lstStyle/>
          <a:p>
            <a:fld id="{0750C138-69D7-2340-A690-0DF82382470C}" type="slidenum">
              <a:rPr lang="en-US" smtClean="0">
                <a:solidFill>
                  <a:schemeClr val="bg1"/>
                </a:solidFill>
                <a:latin typeface="Arial"/>
                <a:cs typeface="Arial"/>
              </a:rPr>
              <a:t>‹#›</a:t>
            </a:fld>
            <a:endParaRPr lang="en-US" dirty="0">
              <a:solidFill>
                <a:schemeClr val="bg1"/>
              </a:solidFill>
              <a:latin typeface="Arial"/>
              <a:cs typeface="Arial"/>
            </a:endParaRPr>
          </a:p>
        </p:txBody>
      </p:sp>
    </p:spTree>
    <p:extLst>
      <p:ext uri="{BB962C8B-B14F-4D97-AF65-F5344CB8AC3E}">
        <p14:creationId xmlns:p14="http://schemas.microsoft.com/office/powerpoint/2010/main" val="2491708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7" r:id="rId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545888946"/>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19055109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3466392504"/>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4276057996"/>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241807174"/>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788824077"/>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531995655"/>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055116426"/>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78849256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642877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59787484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3347402564"/>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3295565526"/>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26FF821C-C047-4C89-A823-CE49FC4CFA3B}" type="datetimeFigureOut">
              <a:rPr lang="en-US" smtClean="0">
                <a:solidFill>
                  <a:prstClr val="black">
                    <a:tint val="75000"/>
                  </a:prstClr>
                </a:solidFill>
              </a:rPr>
              <a:pPr defTabSz="685800"/>
              <a:t>10/11/2016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ED8A1410-4886-45E9-9D63-092562923C56}"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145318932"/>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5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5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5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63.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6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7.xml"/><Relationship Id="rId1" Type="http://schemas.openxmlformats.org/officeDocument/2006/relationships/slideLayout" Target="../slideLayouts/slideLayout7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74.xm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85.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1.xml"/><Relationship Id="rId1" Type="http://schemas.openxmlformats.org/officeDocument/2006/relationships/slideLayout" Target="../slideLayouts/slideLayout8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85.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3.xml"/><Relationship Id="rId1" Type="http://schemas.openxmlformats.org/officeDocument/2006/relationships/slideLayout" Target="../slideLayouts/slideLayout8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85.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85.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9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96.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96.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96.xml"/></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96.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107.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107.xml"/><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107.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4.xml"/><Relationship Id="rId1" Type="http://schemas.openxmlformats.org/officeDocument/2006/relationships/slideLayout" Target="../slideLayouts/slideLayout10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6.xml"/><Relationship Id="rId1" Type="http://schemas.openxmlformats.org/officeDocument/2006/relationships/slideLayout" Target="../slideLayouts/slideLayout1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7.xml"/><Relationship Id="rId1" Type="http://schemas.openxmlformats.org/officeDocument/2006/relationships/slideLayout" Target="../slideLayouts/slideLayout129.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29.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8.xml"/><Relationship Id="rId1" Type="http://schemas.openxmlformats.org/officeDocument/2006/relationships/slideLayout" Target="../slideLayouts/slideLayout129.xml"/><Relationship Id="rId5" Type="http://schemas.openxmlformats.org/officeDocument/2006/relationships/image" Target="../media/image40.png"/><Relationship Id="rId4" Type="http://schemas.openxmlformats.org/officeDocument/2006/relationships/image" Target="../media/image39.png"/></Relationships>
</file>

<file path=ppt/slides/_rels/slide5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9.xml"/><Relationship Id="rId1" Type="http://schemas.openxmlformats.org/officeDocument/2006/relationships/slideLayout" Target="../slideLayouts/slideLayout140.xml"/></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0.xml"/><Relationship Id="rId1" Type="http://schemas.openxmlformats.org/officeDocument/2006/relationships/slideLayout" Target="../slideLayouts/slideLayout140.xml"/><Relationship Id="rId4" Type="http://schemas.openxmlformats.org/officeDocument/2006/relationships/image" Target="../media/image42.png"/></Relationships>
</file>

<file path=ppt/slides/_rels/slide5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1.xml"/><Relationship Id="rId1" Type="http://schemas.openxmlformats.org/officeDocument/2006/relationships/slideLayout" Target="../slideLayouts/slideLayout140.xml"/><Relationship Id="rId5" Type="http://schemas.openxmlformats.org/officeDocument/2006/relationships/image" Target="../media/image43.png"/><Relationship Id="rId4" Type="http://schemas.openxmlformats.org/officeDocument/2006/relationships/image" Target="../media/image42.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3.xml"/><Relationship Id="rId1" Type="http://schemas.openxmlformats.org/officeDocument/2006/relationships/slideLayout" Target="../slideLayouts/slideLayout151.xml"/><Relationship Id="rId5" Type="http://schemas.openxmlformats.org/officeDocument/2006/relationships/image" Target="../media/image46.jpeg"/><Relationship Id="rId4" Type="http://schemas.openxmlformats.org/officeDocument/2006/relationships/image" Target="../media/image45.jpeg"/></Relationships>
</file>

<file path=ppt/slides/_rels/slide5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4.xml"/><Relationship Id="rId1" Type="http://schemas.openxmlformats.org/officeDocument/2006/relationships/slideLayout" Target="../slideLayouts/slideLayout151.xml"/></Relationships>
</file>

<file path=ppt/slides/_rels/slide5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5.xml"/><Relationship Id="rId1" Type="http://schemas.openxmlformats.org/officeDocument/2006/relationships/slideLayout" Target="../slideLayouts/slideLayout15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6.xml"/><Relationship Id="rId1" Type="http://schemas.openxmlformats.org/officeDocument/2006/relationships/slideLayout" Target="../slideLayouts/slideLayout151.xml"/></Relationships>
</file>

<file path=ppt/slides/_rels/slide6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7.xml"/><Relationship Id="rId1" Type="http://schemas.openxmlformats.org/officeDocument/2006/relationships/slideLayout" Target="../slideLayouts/slideLayout151.xml"/></Relationships>
</file>

<file path=ppt/slides/_rels/slide6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8.xml"/><Relationship Id="rId1" Type="http://schemas.openxmlformats.org/officeDocument/2006/relationships/slideLayout" Target="../slideLayouts/slideLayout151.xml"/></Relationships>
</file>

<file path=ppt/slides/_rels/slide6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9.xml"/><Relationship Id="rId1" Type="http://schemas.openxmlformats.org/officeDocument/2006/relationships/slideLayout" Target="../slideLayouts/slideLayout151.xml"/><Relationship Id="rId4" Type="http://schemas.openxmlformats.org/officeDocument/2006/relationships/image" Target="../media/image52.png"/></Relationships>
</file>

<file path=ppt/slides/_rels/slide64.xml.rels><?xml version="1.0" encoding="UTF-8" standalone="yes"?>
<Relationships xmlns="http://schemas.openxmlformats.org/package/2006/relationships"><Relationship Id="rId8" Type="http://schemas.openxmlformats.org/officeDocument/2006/relationships/hyperlink" Target="http://innovativeusers.org/conferences/search-presentations.html" TargetMode="External"/><Relationship Id="rId3" Type="http://schemas.openxmlformats.org/officeDocument/2006/relationships/hyperlink" Target="http://library.artstor.org/library/secure/ViewImages?id=8CBRezQ6MDorQi85eT98RngtXHs%3D" TargetMode="External"/><Relationship Id="rId7" Type="http://schemas.openxmlformats.org/officeDocument/2006/relationships/hyperlink" Target="https://library2.mtsu.edu:63100/sierra/admin/help/Default.htm#sgil/sgil_guide.html%3FTocPath%3DSierra%2520Guide%7C_____0"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hyperlink" Target="http://quest.eb.com/search/132_1307785/1/132_1307785/cite" TargetMode="External"/><Relationship Id="rId5" Type="http://schemas.openxmlformats.org/officeDocument/2006/relationships/hyperlink" Target="http://quest.eb.com/search/156_2420874/1/156_2420874/cite" TargetMode="External"/><Relationship Id="rId4" Type="http://schemas.openxmlformats.org/officeDocument/2006/relationships/hyperlink" Target="http://quest.eb.com/search/142_2338431/1/142_2338431/cite"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ntro.ps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2421"/>
            <a:ext cx="9144000" cy="6858000"/>
          </a:xfrm>
          <a:prstGeom prst="rect">
            <a:avLst/>
          </a:prstGeom>
        </p:spPr>
      </p:pic>
      <p:sp>
        <p:nvSpPr>
          <p:cNvPr id="2" name="Title 1"/>
          <p:cNvSpPr>
            <a:spLocks noGrp="1"/>
          </p:cNvSpPr>
          <p:nvPr>
            <p:ph type="ctrTitle"/>
          </p:nvPr>
        </p:nvSpPr>
        <p:spPr>
          <a:xfrm>
            <a:off x="1463936" y="1511317"/>
            <a:ext cx="7772400" cy="1470025"/>
          </a:xfrm>
        </p:spPr>
        <p:txBody>
          <a:bodyPr>
            <a:normAutofit/>
          </a:bodyPr>
          <a:lstStyle/>
          <a:p>
            <a:pPr algn="l">
              <a:lnSpc>
                <a:spcPct val="90000"/>
              </a:lnSpc>
            </a:pPr>
            <a:r>
              <a:rPr lang="en-US" sz="4100" b="1" dirty="0" smtClean="0">
                <a:solidFill>
                  <a:schemeClr val="bg1"/>
                </a:solidFill>
                <a:latin typeface="Arial"/>
                <a:cs typeface="Arial"/>
              </a:rPr>
              <a:t/>
            </a:r>
            <a:br>
              <a:rPr lang="en-US" sz="4100" b="1" dirty="0" smtClean="0">
                <a:solidFill>
                  <a:schemeClr val="bg1"/>
                </a:solidFill>
                <a:latin typeface="Arial"/>
                <a:cs typeface="Arial"/>
              </a:rPr>
            </a:br>
            <a:r>
              <a:rPr lang="en-US" sz="4100" b="1" dirty="0" smtClean="0">
                <a:solidFill>
                  <a:schemeClr val="bg1"/>
                </a:solidFill>
                <a:latin typeface="Arial"/>
                <a:cs typeface="Arial"/>
              </a:rPr>
              <a:t>Create List for Beginners</a:t>
            </a:r>
            <a:endParaRPr lang="en-US" sz="4100" b="1" dirty="0">
              <a:solidFill>
                <a:schemeClr val="bg1"/>
              </a:solidFill>
              <a:latin typeface="Arial"/>
              <a:cs typeface="Arial"/>
            </a:endParaRPr>
          </a:p>
        </p:txBody>
      </p:sp>
      <p:sp>
        <p:nvSpPr>
          <p:cNvPr id="3" name="Subtitle 2"/>
          <p:cNvSpPr>
            <a:spLocks noGrp="1"/>
          </p:cNvSpPr>
          <p:nvPr>
            <p:ph type="subTitle" idx="1"/>
          </p:nvPr>
        </p:nvSpPr>
        <p:spPr>
          <a:xfrm>
            <a:off x="1773969" y="3277269"/>
            <a:ext cx="6400800" cy="1752600"/>
          </a:xfrm>
        </p:spPr>
        <p:txBody>
          <a:bodyPr>
            <a:normAutofit/>
          </a:bodyPr>
          <a:lstStyle/>
          <a:p>
            <a:pPr algn="l">
              <a:lnSpc>
                <a:spcPct val="80000"/>
              </a:lnSpc>
            </a:pPr>
            <a:r>
              <a:rPr lang="en-US" sz="2700" dirty="0" smtClean="0">
                <a:solidFill>
                  <a:srgbClr val="FFFFFF"/>
                </a:solidFill>
                <a:latin typeface="Arial"/>
                <a:cs typeface="Arial"/>
              </a:rPr>
              <a:t>Introducing New Employees &amp; Infrequent Users to Reporting Options</a:t>
            </a:r>
            <a:endParaRPr lang="en-US" sz="2700" dirty="0">
              <a:solidFill>
                <a:srgbClr val="FFFFFF"/>
              </a:solidFill>
              <a:latin typeface="Arial"/>
              <a:cs typeface="Arial"/>
            </a:endParaRPr>
          </a:p>
        </p:txBody>
      </p:sp>
      <p:pic>
        <p:nvPicPr>
          <p:cNvPr id="5" name="Picture 4" descr="WordMark white rev.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6361" y="5614684"/>
            <a:ext cx="1484703" cy="788428"/>
          </a:xfrm>
          <a:prstGeom prst="rect">
            <a:avLst/>
          </a:prstGeom>
        </p:spPr>
      </p:pic>
      <p:sp>
        <p:nvSpPr>
          <p:cNvPr id="4" name="TextBox 3"/>
          <p:cNvSpPr txBox="1"/>
          <p:nvPr/>
        </p:nvSpPr>
        <p:spPr>
          <a:xfrm>
            <a:off x="2100943" y="5138057"/>
            <a:ext cx="3706982" cy="646331"/>
          </a:xfrm>
          <a:prstGeom prst="rect">
            <a:avLst/>
          </a:prstGeom>
          <a:noFill/>
        </p:spPr>
        <p:txBody>
          <a:bodyPr wrap="square" rtlCol="0">
            <a:spAutoFit/>
          </a:bodyPr>
          <a:lstStyle/>
          <a:p>
            <a:r>
              <a:rPr lang="en-US" dirty="0" smtClean="0">
                <a:solidFill>
                  <a:schemeClr val="bg1"/>
                </a:solidFill>
              </a:rPr>
              <a:t>Suzanne Mangrum</a:t>
            </a:r>
          </a:p>
          <a:p>
            <a:r>
              <a:rPr lang="en-US" dirty="0" smtClean="0">
                <a:solidFill>
                  <a:schemeClr val="bg1"/>
                </a:solidFill>
              </a:rPr>
              <a:t>TNIUG 2016</a:t>
            </a:r>
            <a:endParaRPr lang="en-US" dirty="0">
              <a:solidFill>
                <a:schemeClr val="bg1"/>
              </a:solidFill>
            </a:endParaRPr>
          </a:p>
        </p:txBody>
      </p:sp>
    </p:spTree>
    <p:extLst>
      <p:ext uri="{BB962C8B-B14F-4D97-AF65-F5344CB8AC3E}">
        <p14:creationId xmlns:p14="http://schemas.microsoft.com/office/powerpoint/2010/main" val="31865290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3"/>
          <a:stretch>
            <a:fillRect/>
          </a:stretch>
        </p:blipFill>
        <p:spPr>
          <a:xfrm>
            <a:off x="2017986" y="1825625"/>
            <a:ext cx="5108028" cy="4458266"/>
          </a:xfrm>
          <a:prstGeom prst="rect">
            <a:avLst/>
          </a:prstGeom>
        </p:spPr>
      </p:pic>
    </p:spTree>
    <p:extLst>
      <p:ext uri="{BB962C8B-B14F-4D97-AF65-F5344CB8AC3E}">
        <p14:creationId xmlns:p14="http://schemas.microsoft.com/office/powerpoint/2010/main" val="13226844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pic>
        <p:nvPicPr>
          <p:cNvPr id="4" name="Content Placeholder 3"/>
          <p:cNvPicPr>
            <a:picLocks noGrp="1" noChangeAspect="1"/>
          </p:cNvPicPr>
          <p:nvPr>
            <p:ph idx="1"/>
          </p:nvPr>
        </p:nvPicPr>
        <p:blipFill>
          <a:blip r:embed="rId3"/>
          <a:stretch>
            <a:fillRect/>
          </a:stretch>
        </p:blipFill>
        <p:spPr>
          <a:xfrm>
            <a:off x="1985552" y="1690689"/>
            <a:ext cx="5172895" cy="4514883"/>
          </a:xfrm>
          <a:prstGeom prst="rect">
            <a:avLst/>
          </a:prstGeom>
        </p:spPr>
      </p:pic>
    </p:spTree>
    <p:extLst>
      <p:ext uri="{BB962C8B-B14F-4D97-AF65-F5344CB8AC3E}">
        <p14:creationId xmlns:p14="http://schemas.microsoft.com/office/powerpoint/2010/main" val="810221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2032061" y="1719045"/>
            <a:ext cx="5079877" cy="4431068"/>
          </a:xfrm>
          <a:prstGeom prst="rect">
            <a:avLst/>
          </a:prstGeom>
        </p:spPr>
      </p:pic>
    </p:spTree>
    <p:extLst>
      <p:ext uri="{BB962C8B-B14F-4D97-AF65-F5344CB8AC3E}">
        <p14:creationId xmlns:p14="http://schemas.microsoft.com/office/powerpoint/2010/main" val="941853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2015144" y="1690689"/>
            <a:ext cx="5113712" cy="4460582"/>
          </a:xfrm>
          <a:prstGeom prst="rect">
            <a:avLst/>
          </a:prstGeom>
        </p:spPr>
      </p:pic>
    </p:spTree>
    <p:extLst>
      <p:ext uri="{BB962C8B-B14F-4D97-AF65-F5344CB8AC3E}">
        <p14:creationId xmlns:p14="http://schemas.microsoft.com/office/powerpoint/2010/main" val="12354642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2081580" y="1690689"/>
            <a:ext cx="4980839" cy="4344680"/>
          </a:xfrm>
          <a:prstGeom prst="rect">
            <a:avLst/>
          </a:prstGeom>
        </p:spPr>
      </p:pic>
    </p:spTree>
    <p:extLst>
      <p:ext uri="{BB962C8B-B14F-4D97-AF65-F5344CB8AC3E}">
        <p14:creationId xmlns:p14="http://schemas.microsoft.com/office/powerpoint/2010/main" val="1536410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246163" y="1411941"/>
            <a:ext cx="8654421" cy="5084916"/>
          </a:xfrm>
          <a:prstGeom prst="rect">
            <a:avLst/>
          </a:prstGeom>
        </p:spPr>
      </p:pic>
    </p:spTree>
    <p:extLst>
      <p:ext uri="{BB962C8B-B14F-4D97-AF65-F5344CB8AC3E}">
        <p14:creationId xmlns:p14="http://schemas.microsoft.com/office/powerpoint/2010/main" val="19097589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628650" y="1131094"/>
            <a:ext cx="8045796" cy="4001064"/>
          </a:xfrm>
          <a:prstGeom prst="rect">
            <a:avLst/>
          </a:prstGeom>
        </p:spPr>
      </p:pic>
    </p:spTree>
    <p:extLst>
      <p:ext uri="{BB962C8B-B14F-4D97-AF65-F5344CB8AC3E}">
        <p14:creationId xmlns:p14="http://schemas.microsoft.com/office/powerpoint/2010/main" val="21054145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1124287"/>
            <a:ext cx="9144000" cy="5372569"/>
          </a:xfrm>
          <a:prstGeom prst="rect">
            <a:avLst/>
          </a:prstGeom>
        </p:spPr>
      </p:pic>
    </p:spTree>
    <p:extLst>
      <p:ext uri="{BB962C8B-B14F-4D97-AF65-F5344CB8AC3E}">
        <p14:creationId xmlns:p14="http://schemas.microsoft.com/office/powerpoint/2010/main" val="37520580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Portal to Excel</a:t>
            </a:r>
            <a:endParaRPr lang="en-US" dirty="0"/>
          </a:p>
        </p:txBody>
      </p:sp>
      <p:pic>
        <p:nvPicPr>
          <p:cNvPr id="4" name="Content Placeholder 3"/>
          <p:cNvPicPr>
            <a:picLocks noGrp="1" noChangeAspect="1"/>
          </p:cNvPicPr>
          <p:nvPr>
            <p:ph idx="1"/>
          </p:nvPr>
        </p:nvPicPr>
        <p:blipFill>
          <a:blip r:embed="rId3"/>
          <a:stretch>
            <a:fillRect/>
          </a:stretch>
        </p:blipFill>
        <p:spPr>
          <a:xfrm>
            <a:off x="3137935" y="1787316"/>
            <a:ext cx="2868130" cy="3263504"/>
          </a:xfrm>
          <a:prstGeom prst="rect">
            <a:avLst/>
          </a:prstGeom>
        </p:spPr>
      </p:pic>
    </p:spTree>
    <p:extLst>
      <p:ext uri="{BB962C8B-B14F-4D97-AF65-F5344CB8AC3E}">
        <p14:creationId xmlns:p14="http://schemas.microsoft.com/office/powerpoint/2010/main" val="30615592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3047000" y="1696857"/>
            <a:ext cx="3050000" cy="3464286"/>
          </a:xfrm>
          <a:prstGeom prst="rect">
            <a:avLst/>
          </a:prstGeom>
        </p:spPr>
      </p:pic>
    </p:spTree>
    <p:extLst>
      <p:ext uri="{BB962C8B-B14F-4D97-AF65-F5344CB8AC3E}">
        <p14:creationId xmlns:p14="http://schemas.microsoft.com/office/powerpoint/2010/main" val="24674770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 Purpose</a:t>
            </a:r>
            <a:endParaRPr lang="en-US" dirty="0"/>
          </a:p>
        </p:txBody>
      </p:sp>
      <p:sp>
        <p:nvSpPr>
          <p:cNvPr id="3" name="Content Placeholder 2"/>
          <p:cNvSpPr>
            <a:spLocks noGrp="1"/>
          </p:cNvSpPr>
          <p:nvPr>
            <p:ph idx="1"/>
          </p:nvPr>
        </p:nvSpPr>
        <p:spPr/>
        <p:txBody>
          <a:bodyPr/>
          <a:lstStyle/>
          <a:p>
            <a:r>
              <a:rPr lang="en-US" sz="2800" dirty="0"/>
              <a:t>Need for a training guide to orient new employees to Create Lists in a general </a:t>
            </a:r>
            <a:r>
              <a:rPr lang="en-US" sz="2800" dirty="0" smtClean="0"/>
              <a:t>way</a:t>
            </a:r>
          </a:p>
          <a:p>
            <a:endParaRPr lang="en-US" sz="2800" dirty="0"/>
          </a:p>
          <a:p>
            <a:r>
              <a:rPr lang="en-US" sz="2800" dirty="0"/>
              <a:t>Help library liaisons to run their own reports </a:t>
            </a:r>
            <a:endParaRPr lang="en-US" sz="2800" dirty="0" smtClean="0"/>
          </a:p>
          <a:p>
            <a:endParaRPr lang="en-US" sz="2800" dirty="0"/>
          </a:p>
          <a:p>
            <a:r>
              <a:rPr lang="en-US" sz="2800" dirty="0"/>
              <a:t>Introduce our data in a way that makes sense as well as how it can be manipulated in create lists</a:t>
            </a:r>
          </a:p>
        </p:txBody>
      </p:sp>
    </p:spTree>
    <p:extLst>
      <p:ext uri="{BB962C8B-B14F-4D97-AF65-F5344CB8AC3E}">
        <p14:creationId xmlns:p14="http://schemas.microsoft.com/office/powerpoint/2010/main" val="1038686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3047000" y="1700429"/>
            <a:ext cx="3050000" cy="3457143"/>
          </a:xfrm>
          <a:prstGeom prst="rect">
            <a:avLst/>
          </a:prstGeom>
        </p:spPr>
      </p:pic>
    </p:spTree>
    <p:extLst>
      <p:ext uri="{BB962C8B-B14F-4D97-AF65-F5344CB8AC3E}">
        <p14:creationId xmlns:p14="http://schemas.microsoft.com/office/powerpoint/2010/main" val="6588242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2585890" y="1131094"/>
            <a:ext cx="3972221" cy="4203853"/>
          </a:xfrm>
          <a:prstGeom prst="rect">
            <a:avLst/>
          </a:prstGeom>
        </p:spPr>
      </p:pic>
    </p:spTree>
    <p:extLst>
      <p:ext uri="{BB962C8B-B14F-4D97-AF65-F5344CB8AC3E}">
        <p14:creationId xmlns:p14="http://schemas.microsoft.com/office/powerpoint/2010/main" val="19531943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1688045" y="1131094"/>
            <a:ext cx="5767911" cy="4358879"/>
          </a:xfrm>
          <a:prstGeom prst="rect">
            <a:avLst/>
          </a:prstGeom>
        </p:spPr>
      </p:pic>
    </p:spTree>
    <p:extLst>
      <p:ext uri="{BB962C8B-B14F-4D97-AF65-F5344CB8AC3E}">
        <p14:creationId xmlns:p14="http://schemas.microsoft.com/office/powerpoint/2010/main" val="7845100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1672497" y="1131094"/>
            <a:ext cx="5799006" cy="4382378"/>
          </a:xfrm>
          <a:prstGeom prst="rect">
            <a:avLst/>
          </a:prstGeom>
        </p:spPr>
      </p:pic>
    </p:spTree>
    <p:extLst>
      <p:ext uri="{BB962C8B-B14F-4D97-AF65-F5344CB8AC3E}">
        <p14:creationId xmlns:p14="http://schemas.microsoft.com/office/powerpoint/2010/main" val="7610692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pause a moment</a:t>
            </a:r>
            <a:endParaRPr lang="en-US" dirty="0"/>
          </a:p>
        </p:txBody>
      </p:sp>
      <p:sp>
        <p:nvSpPr>
          <p:cNvPr id="3" name="Content Placeholder 2"/>
          <p:cNvSpPr>
            <a:spLocks noGrp="1"/>
          </p:cNvSpPr>
          <p:nvPr>
            <p:ph idx="1"/>
          </p:nvPr>
        </p:nvSpPr>
        <p:spPr/>
        <p:txBody>
          <a:bodyPr/>
          <a:lstStyle/>
          <a:p>
            <a:r>
              <a:rPr lang="en-US" dirty="0" smtClean="0"/>
              <a:t>This is a basic step-by-step approach to create a specific list and does not require much specific knowledge.</a:t>
            </a:r>
          </a:p>
          <a:p>
            <a:pPr marL="0" indent="0">
              <a:buNone/>
            </a:pPr>
            <a:endParaRPr lang="en-US" dirty="0"/>
          </a:p>
        </p:txBody>
      </p:sp>
      <p:pic>
        <p:nvPicPr>
          <p:cNvPr id="4" name="Picture 3"/>
          <p:cNvPicPr>
            <a:picLocks noChangeAspect="1"/>
          </p:cNvPicPr>
          <p:nvPr/>
        </p:nvPicPr>
        <p:blipFill>
          <a:blip r:embed="rId3"/>
          <a:stretch>
            <a:fillRect/>
          </a:stretch>
        </p:blipFill>
        <p:spPr>
          <a:xfrm>
            <a:off x="2743485" y="3589198"/>
            <a:ext cx="3091257" cy="2056782"/>
          </a:xfrm>
          <a:prstGeom prst="rect">
            <a:avLst/>
          </a:prstGeom>
        </p:spPr>
      </p:pic>
    </p:spTree>
    <p:extLst>
      <p:ext uri="{BB962C8B-B14F-4D97-AF65-F5344CB8AC3E}">
        <p14:creationId xmlns:p14="http://schemas.microsoft.com/office/powerpoint/2010/main" val="6233917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pPr marL="0" indent="0">
              <a:buNone/>
            </a:pPr>
            <a:r>
              <a:rPr lang="en-US" sz="2800" dirty="0" smtClean="0"/>
              <a:t>How do we get people from working step by step to actually creating reports for themselves?  To actually answering questions with data on the fly?</a:t>
            </a:r>
            <a:endParaRPr lang="en-US" sz="2800" dirty="0"/>
          </a:p>
        </p:txBody>
      </p:sp>
    </p:spTree>
    <p:extLst>
      <p:ext uri="{BB962C8B-B14F-4D97-AF65-F5344CB8AC3E}">
        <p14:creationId xmlns:p14="http://schemas.microsoft.com/office/powerpoint/2010/main" val="13650991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pPr marL="0" indent="0">
              <a:buNone/>
            </a:pPr>
            <a:r>
              <a:rPr lang="en-US" sz="2800" dirty="0" smtClean="0"/>
              <a:t>How do we get people from working step by step to actually creating reports for themselves?  To actually answering questions with data on the fly?</a:t>
            </a:r>
            <a:endParaRPr lang="en-US" sz="2800" dirty="0"/>
          </a:p>
        </p:txBody>
      </p:sp>
      <p:pic>
        <p:nvPicPr>
          <p:cNvPr id="4" name="Picture 2" descr="Inline imag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241" y="3293522"/>
            <a:ext cx="3466583" cy="236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59634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pPr marL="0" indent="0">
              <a:buNone/>
            </a:pPr>
            <a:r>
              <a:rPr lang="en-US" sz="2800" dirty="0" smtClean="0"/>
              <a:t>How do we get people from working step by step to actually creating reports for themselves?  To actually answering questions with data on the fly?</a:t>
            </a:r>
            <a:endParaRPr lang="en-US" sz="2800" dirty="0"/>
          </a:p>
        </p:txBody>
      </p:sp>
      <p:pic>
        <p:nvPicPr>
          <p:cNvPr id="4" name="Picture 2" descr="Inline imag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7708" y="3293522"/>
            <a:ext cx="3466583" cy="236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Inline imag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8959" y="3090758"/>
            <a:ext cx="1931915" cy="2904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257708" y="3293522"/>
            <a:ext cx="3466583" cy="2367050"/>
          </a:xfrm>
          <a:prstGeom prst="rect">
            <a:avLst/>
          </a:prstGeom>
          <a:solidFill>
            <a:schemeClr val="bg1">
              <a:alpha val="8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906796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a:t>
            </a:r>
            <a:endParaRPr lang="en-US" dirty="0"/>
          </a:p>
        </p:txBody>
      </p:sp>
      <p:sp>
        <p:nvSpPr>
          <p:cNvPr id="3" name="Content Placeholder 2"/>
          <p:cNvSpPr>
            <a:spLocks noGrp="1"/>
          </p:cNvSpPr>
          <p:nvPr>
            <p:ph idx="1"/>
          </p:nvPr>
        </p:nvSpPr>
        <p:spPr/>
        <p:txBody>
          <a:bodyPr/>
          <a:lstStyle/>
          <a:p>
            <a:pPr marL="0" indent="0">
              <a:buNone/>
            </a:pPr>
            <a:r>
              <a:rPr lang="en-US" dirty="0" smtClean="0"/>
              <a:t>We know that before creating a report, we have to know:</a:t>
            </a:r>
          </a:p>
          <a:p>
            <a:r>
              <a:rPr lang="en-US" dirty="0"/>
              <a:t>W</a:t>
            </a:r>
            <a:r>
              <a:rPr lang="en-US" dirty="0" smtClean="0"/>
              <a:t>hat question we want to answer</a:t>
            </a:r>
          </a:p>
          <a:p>
            <a:r>
              <a:rPr lang="en-US" dirty="0"/>
              <a:t>What data elements need to be included in the report</a:t>
            </a:r>
          </a:p>
          <a:p>
            <a:r>
              <a:rPr lang="en-US" i="1" dirty="0" smtClean="0">
                <a:solidFill>
                  <a:schemeClr val="tx1"/>
                </a:solidFill>
              </a:rPr>
              <a:t>Then</a:t>
            </a:r>
            <a:r>
              <a:rPr lang="en-US" dirty="0" smtClean="0">
                <a:solidFill>
                  <a:schemeClr val="tx1"/>
                </a:solidFill>
              </a:rPr>
              <a:t> </a:t>
            </a:r>
            <a:r>
              <a:rPr lang="en-US" dirty="0" smtClean="0"/>
              <a:t>we need to know how to put those elements together to form a query </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2612263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Time to break it down</a:t>
            </a:r>
            <a:endParaRPr lang="en-US" dirty="0"/>
          </a:p>
        </p:txBody>
      </p:sp>
      <p:sp>
        <p:nvSpPr>
          <p:cNvPr id="8" name="Content Placeholder 7"/>
          <p:cNvSpPr>
            <a:spLocks noGrp="1"/>
          </p:cNvSpPr>
          <p:nvPr>
            <p:ph idx="1"/>
          </p:nvPr>
        </p:nvSpPr>
        <p:spPr/>
        <p:txBody>
          <a:bodyPr/>
          <a:lstStyle/>
          <a:p>
            <a:pPr marL="0" indent="0">
              <a:buNone/>
            </a:pPr>
            <a:r>
              <a:rPr lang="en-US" dirty="0"/>
              <a:t>We need to focus on </a:t>
            </a:r>
            <a:r>
              <a:rPr lang="en-US" i="1" dirty="0">
                <a:solidFill>
                  <a:schemeClr val="tx1"/>
                </a:solidFill>
              </a:rPr>
              <a:t>data elements</a:t>
            </a:r>
            <a:r>
              <a:rPr lang="en-US" i="1" dirty="0">
                <a:solidFill>
                  <a:srgbClr val="0070C0"/>
                </a:solidFill>
              </a:rPr>
              <a:t> </a:t>
            </a:r>
            <a:r>
              <a:rPr lang="en-US" dirty="0"/>
              <a:t>before we focus on building a report</a:t>
            </a:r>
            <a:r>
              <a:rPr lang="en-US" dirty="0" smtClean="0"/>
              <a:t>. </a:t>
            </a:r>
            <a:endParaRPr lang="en-US" dirty="0"/>
          </a:p>
          <a:p>
            <a:pPr marL="0" indent="0">
              <a:buNone/>
            </a:pPr>
            <a:endParaRPr lang="en-US" sz="1200" dirty="0"/>
          </a:p>
          <a:p>
            <a:pPr marL="0" indent="0">
              <a:buNone/>
            </a:pPr>
            <a:r>
              <a:rPr lang="en-US" dirty="0" smtClean="0"/>
              <a:t>To accomplish this I focus on the following:</a:t>
            </a:r>
          </a:p>
          <a:p>
            <a:r>
              <a:rPr lang="en-US" dirty="0" smtClean="0"/>
              <a:t>Our data structure</a:t>
            </a:r>
          </a:p>
          <a:p>
            <a:r>
              <a:rPr lang="en-US" dirty="0" smtClean="0"/>
              <a:t>Record types</a:t>
            </a:r>
          </a:p>
          <a:p>
            <a:r>
              <a:rPr lang="en-US" dirty="0" smtClean="0"/>
              <a:t>Fields stored in each record type</a:t>
            </a:r>
          </a:p>
        </p:txBody>
      </p:sp>
    </p:spTree>
    <p:extLst>
      <p:ext uri="{BB962C8B-B14F-4D97-AF65-F5344CB8AC3E}">
        <p14:creationId xmlns:p14="http://schemas.microsoft.com/office/powerpoint/2010/main" val="258623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idx="1"/>
          </p:nvPr>
        </p:nvSpPr>
        <p:spPr/>
        <p:txBody>
          <a:bodyPr/>
          <a:lstStyle/>
          <a:p>
            <a:r>
              <a:rPr lang="en-US" sz="2800" dirty="0"/>
              <a:t>We use Sierra</a:t>
            </a:r>
          </a:p>
          <a:p>
            <a:r>
              <a:rPr lang="en-US" sz="2800" dirty="0"/>
              <a:t>Basic Create Lists </a:t>
            </a:r>
            <a:r>
              <a:rPr lang="en-US" sz="2800" dirty="0" smtClean="0"/>
              <a:t>capabilities;  </a:t>
            </a:r>
            <a:r>
              <a:rPr lang="en-US" sz="2800" dirty="0"/>
              <a:t>I am </a:t>
            </a:r>
            <a:r>
              <a:rPr lang="en-US" sz="2800" dirty="0" smtClean="0"/>
              <a:t>not an advanced user</a:t>
            </a:r>
            <a:endParaRPr lang="en-US" sz="2800" dirty="0"/>
          </a:p>
          <a:p>
            <a:r>
              <a:rPr lang="en-US" sz="2800" dirty="0" smtClean="0"/>
              <a:t>I am the acquisitions </a:t>
            </a:r>
            <a:r>
              <a:rPr lang="en-US" sz="2800" dirty="0" smtClean="0"/>
              <a:t>librarian </a:t>
            </a:r>
            <a:r>
              <a:rPr lang="en-US" sz="2800" dirty="0" smtClean="0"/>
              <a:t>for firm (one-time payment) materials </a:t>
            </a:r>
          </a:p>
          <a:p>
            <a:r>
              <a:rPr lang="en-US" sz="2800" dirty="0" smtClean="0"/>
              <a:t>I </a:t>
            </a:r>
            <a:r>
              <a:rPr lang="en-US" sz="2800" dirty="0"/>
              <a:t>work primarily with books (print and electronic), media (</a:t>
            </a:r>
            <a:r>
              <a:rPr lang="en-US" sz="2800" dirty="0" err="1"/>
              <a:t>dvds</a:t>
            </a:r>
            <a:r>
              <a:rPr lang="en-US" sz="2800" dirty="0"/>
              <a:t> and streaming), and Music (scores)</a:t>
            </a:r>
          </a:p>
          <a:p>
            <a:r>
              <a:rPr lang="en-US" sz="2800" dirty="0"/>
              <a:t>I assist liaisons with the approval plan for books</a:t>
            </a:r>
          </a:p>
          <a:p>
            <a:endParaRPr lang="en-US" sz="2800" dirty="0"/>
          </a:p>
        </p:txBody>
      </p:sp>
    </p:spTree>
    <p:extLst>
      <p:ext uri="{BB962C8B-B14F-4D97-AF65-F5344CB8AC3E}">
        <p14:creationId xmlns:p14="http://schemas.microsoft.com/office/powerpoint/2010/main" val="38918871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Data Structure</a:t>
            </a:r>
            <a:endParaRPr lang="en-US" dirty="0"/>
          </a:p>
        </p:txBody>
      </p:sp>
      <p:graphicFrame>
        <p:nvGraphicFramePr>
          <p:cNvPr id="4" name="Content Placeholder 3"/>
          <p:cNvGraphicFramePr>
            <a:graphicFrameLocks noGrp="1"/>
          </p:cNvGraphicFramePr>
          <p:nvPr>
            <p:ph idx="1"/>
            <p:extLst/>
          </p:nvPr>
        </p:nvGraphicFramePr>
        <p:xfrm>
          <a:off x="712871" y="1843840"/>
          <a:ext cx="7886700" cy="3544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8" name="Elbow Connector 7"/>
          <p:cNvCxnSpPr/>
          <p:nvPr/>
        </p:nvCxnSpPr>
        <p:spPr>
          <a:xfrm rot="5400000">
            <a:off x="3170322" y="3528261"/>
            <a:ext cx="378995" cy="378995"/>
          </a:xfrm>
          <a:prstGeom prst="bentConnector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Elbow Connector 9"/>
          <p:cNvCxnSpPr/>
          <p:nvPr/>
        </p:nvCxnSpPr>
        <p:spPr>
          <a:xfrm rot="16200000" flipH="1">
            <a:off x="5621755" y="3591426"/>
            <a:ext cx="378996" cy="252663"/>
          </a:xfrm>
          <a:prstGeom prst="bentConnector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9434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5"/>
            <a:ext cx="7886700" cy="309816"/>
          </a:xfrm>
        </p:spPr>
        <p:txBody>
          <a:bodyPr>
            <a:noAutofit/>
          </a:bodyPr>
          <a:lstStyle/>
          <a:p>
            <a:r>
              <a:rPr lang="en-US" dirty="0" smtClean="0"/>
              <a:t>From CS Direct</a:t>
            </a:r>
            <a:endParaRPr lang="en-US" dirty="0"/>
          </a:p>
        </p:txBody>
      </p:sp>
      <p:pic>
        <p:nvPicPr>
          <p:cNvPr id="4" name="Content Placeholder 3"/>
          <p:cNvPicPr>
            <a:picLocks noGrp="1" noChangeAspect="1"/>
          </p:cNvPicPr>
          <p:nvPr>
            <p:ph idx="1"/>
          </p:nvPr>
        </p:nvPicPr>
        <p:blipFill>
          <a:blip r:embed="rId3"/>
          <a:stretch>
            <a:fillRect/>
          </a:stretch>
        </p:blipFill>
        <p:spPr>
          <a:xfrm>
            <a:off x="1905853" y="1687813"/>
            <a:ext cx="5332295" cy="3999221"/>
          </a:xfrm>
          <a:prstGeom prst="rect">
            <a:avLst/>
          </a:prstGeom>
        </p:spPr>
      </p:pic>
      <p:pic>
        <p:nvPicPr>
          <p:cNvPr id="6" name="Picture 5"/>
          <p:cNvPicPr>
            <a:picLocks noChangeAspect="1"/>
          </p:cNvPicPr>
          <p:nvPr/>
        </p:nvPicPr>
        <p:blipFill>
          <a:blip r:embed="rId4"/>
          <a:stretch>
            <a:fillRect/>
          </a:stretch>
        </p:blipFill>
        <p:spPr>
          <a:xfrm>
            <a:off x="6915549" y="5687033"/>
            <a:ext cx="1514286" cy="207143"/>
          </a:xfrm>
          <a:prstGeom prst="rect">
            <a:avLst/>
          </a:prstGeom>
        </p:spPr>
      </p:pic>
    </p:spTree>
    <p:extLst>
      <p:ext uri="{BB962C8B-B14F-4D97-AF65-F5344CB8AC3E}">
        <p14:creationId xmlns:p14="http://schemas.microsoft.com/office/powerpoint/2010/main" val="31672310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 Types</a:t>
            </a:r>
            <a:endParaRPr lang="en-US" dirty="0"/>
          </a:p>
        </p:txBody>
      </p:sp>
      <p:sp>
        <p:nvSpPr>
          <p:cNvPr id="3" name="Content Placeholder 2"/>
          <p:cNvSpPr>
            <a:spLocks noGrp="1"/>
          </p:cNvSpPr>
          <p:nvPr>
            <p:ph idx="1"/>
          </p:nvPr>
        </p:nvSpPr>
        <p:spPr/>
        <p:txBody>
          <a:bodyPr/>
          <a:lstStyle/>
          <a:p>
            <a:r>
              <a:rPr lang="en-US" dirty="0" smtClean="0"/>
              <a:t>Records “draw a line” around certain facts</a:t>
            </a:r>
          </a:p>
          <a:p>
            <a:pPr marL="0" indent="0">
              <a:buNone/>
            </a:pPr>
            <a:endParaRPr lang="en-US" dirty="0" smtClean="0"/>
          </a:p>
          <a:p>
            <a:r>
              <a:rPr lang="en-US" dirty="0" smtClean="0"/>
              <a:t>Interact with different parts of the system </a:t>
            </a:r>
          </a:p>
          <a:p>
            <a:pPr marL="0" indent="0">
              <a:buNone/>
            </a:pPr>
            <a:endParaRPr lang="en-US" dirty="0"/>
          </a:p>
        </p:txBody>
      </p:sp>
    </p:spTree>
    <p:extLst>
      <p:ext uri="{BB962C8B-B14F-4D97-AF65-F5344CB8AC3E}">
        <p14:creationId xmlns:p14="http://schemas.microsoft.com/office/powerpoint/2010/main" val="38297379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Order Record – Our Home </a:t>
            </a:r>
            <a:r>
              <a:rPr lang="en-US" dirty="0"/>
              <a:t>P</a:t>
            </a:r>
            <a:r>
              <a:rPr lang="en-US" dirty="0" smtClean="0"/>
              <a:t>late</a:t>
            </a:r>
            <a:endParaRPr lang="en-US" dirty="0"/>
          </a:p>
        </p:txBody>
      </p:sp>
      <p:pic>
        <p:nvPicPr>
          <p:cNvPr id="4" name="Content Placeholder 3"/>
          <p:cNvPicPr>
            <a:picLocks noGrp="1" noChangeAspect="1"/>
          </p:cNvPicPr>
          <p:nvPr>
            <p:ph idx="1"/>
          </p:nvPr>
        </p:nvPicPr>
        <p:blipFill>
          <a:blip r:embed="rId3"/>
          <a:stretch>
            <a:fillRect/>
          </a:stretch>
        </p:blipFill>
        <p:spPr>
          <a:xfrm>
            <a:off x="1094362" y="1965832"/>
            <a:ext cx="6681794" cy="3908219"/>
          </a:xfrm>
          <a:prstGeom prst="rect">
            <a:avLst/>
          </a:prstGeom>
        </p:spPr>
      </p:pic>
    </p:spTree>
    <p:extLst>
      <p:ext uri="{BB962C8B-B14F-4D97-AF65-F5344CB8AC3E}">
        <p14:creationId xmlns:p14="http://schemas.microsoft.com/office/powerpoint/2010/main" val="32188801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local perspective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93163014"/>
              </p:ext>
            </p:extLst>
          </p:nvPr>
        </p:nvGraphicFramePr>
        <p:xfrm>
          <a:off x="628650" y="1951611"/>
          <a:ext cx="7886700" cy="39549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11159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Item Record</a:t>
            </a:r>
            <a:endParaRPr lang="en-US" dirty="0"/>
          </a:p>
        </p:txBody>
      </p:sp>
      <p:pic>
        <p:nvPicPr>
          <p:cNvPr id="4" name="Content Placeholder 3"/>
          <p:cNvPicPr>
            <a:picLocks noGrp="1" noChangeAspect="1"/>
          </p:cNvPicPr>
          <p:nvPr>
            <p:ph idx="1"/>
          </p:nvPr>
        </p:nvPicPr>
        <p:blipFill>
          <a:blip r:embed="rId3"/>
          <a:stretch>
            <a:fillRect/>
          </a:stretch>
        </p:blipFill>
        <p:spPr>
          <a:xfrm>
            <a:off x="1869808" y="2226469"/>
            <a:ext cx="5404385" cy="3263504"/>
          </a:xfrm>
          <a:prstGeom prst="rect">
            <a:avLst/>
          </a:prstGeom>
        </p:spPr>
      </p:pic>
    </p:spTree>
    <p:extLst>
      <p:ext uri="{BB962C8B-B14F-4D97-AF65-F5344CB8AC3E}">
        <p14:creationId xmlns:p14="http://schemas.microsoft.com/office/powerpoint/2010/main" val="17847805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home of data gems</a:t>
            </a:r>
            <a:endParaRPr lang="en-US" dirty="0"/>
          </a:p>
        </p:txBody>
      </p:sp>
      <p:graphicFrame>
        <p:nvGraphicFramePr>
          <p:cNvPr id="4" name="Content Placeholder 3"/>
          <p:cNvGraphicFramePr>
            <a:graphicFrameLocks noGrp="1"/>
          </p:cNvGraphicFramePr>
          <p:nvPr>
            <p:ph idx="1"/>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031355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Bibliographic Record</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1736388" y="1883158"/>
            <a:ext cx="5713202" cy="3979363"/>
          </a:xfrm>
          <a:prstGeom prst="rect">
            <a:avLst/>
          </a:prstGeom>
        </p:spPr>
      </p:pic>
    </p:spTree>
    <p:extLst>
      <p:ext uri="{BB962C8B-B14F-4D97-AF65-F5344CB8AC3E}">
        <p14:creationId xmlns:p14="http://schemas.microsoft.com/office/powerpoint/2010/main" val="5331785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treasure trove of information</a:t>
            </a:r>
            <a:endParaRPr lang="en-US" dirty="0"/>
          </a:p>
        </p:txBody>
      </p:sp>
      <p:pic>
        <p:nvPicPr>
          <p:cNvPr id="4" name="Content Placeholder 3"/>
          <p:cNvPicPr>
            <a:picLocks noGrp="1" noChangeAspect="1"/>
          </p:cNvPicPr>
          <p:nvPr>
            <p:ph idx="1"/>
          </p:nvPr>
        </p:nvPicPr>
        <p:blipFill>
          <a:blip r:embed="rId3"/>
          <a:stretch>
            <a:fillRect/>
          </a:stretch>
        </p:blipFill>
        <p:spPr>
          <a:xfrm>
            <a:off x="2229282" y="2226469"/>
            <a:ext cx="4685437" cy="3263504"/>
          </a:xfrm>
          <a:prstGeom prst="rect">
            <a:avLst/>
          </a:prstGeom>
        </p:spPr>
      </p:pic>
    </p:spTree>
    <p:extLst>
      <p:ext uri="{BB962C8B-B14F-4D97-AF65-F5344CB8AC3E}">
        <p14:creationId xmlns:p14="http://schemas.microsoft.com/office/powerpoint/2010/main" val="41030149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home plate</a:t>
            </a:r>
            <a:endParaRPr lang="en-US" dirty="0"/>
          </a:p>
        </p:txBody>
      </p:sp>
      <p:pic>
        <p:nvPicPr>
          <p:cNvPr id="4" name="Content Placeholder 3"/>
          <p:cNvPicPr>
            <a:picLocks noGrp="1" noChangeAspect="1"/>
          </p:cNvPicPr>
          <p:nvPr>
            <p:ph idx="1"/>
          </p:nvPr>
        </p:nvPicPr>
        <p:blipFill>
          <a:blip r:embed="rId3"/>
          <a:stretch>
            <a:fillRect/>
          </a:stretch>
        </p:blipFill>
        <p:spPr>
          <a:xfrm>
            <a:off x="1094362" y="1965832"/>
            <a:ext cx="6681794" cy="3908219"/>
          </a:xfrm>
          <a:prstGeom prst="rect">
            <a:avLst/>
          </a:prstGeom>
        </p:spPr>
      </p:pic>
    </p:spTree>
    <p:extLst>
      <p:ext uri="{BB962C8B-B14F-4D97-AF65-F5344CB8AC3E}">
        <p14:creationId xmlns:p14="http://schemas.microsoft.com/office/powerpoint/2010/main" val="34632279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&amp; Scope</a:t>
            </a:r>
            <a:endParaRPr lang="en-US" dirty="0"/>
          </a:p>
        </p:txBody>
      </p:sp>
      <p:sp>
        <p:nvSpPr>
          <p:cNvPr id="3" name="Content Placeholder 2"/>
          <p:cNvSpPr>
            <a:spLocks noGrp="1"/>
          </p:cNvSpPr>
          <p:nvPr>
            <p:ph idx="1"/>
          </p:nvPr>
        </p:nvSpPr>
        <p:spPr/>
        <p:txBody>
          <a:bodyPr/>
          <a:lstStyle/>
          <a:p>
            <a:r>
              <a:rPr lang="en-US" sz="2000" dirty="0"/>
              <a:t>Audience</a:t>
            </a:r>
          </a:p>
          <a:p>
            <a:pPr lvl="1"/>
            <a:r>
              <a:rPr lang="en-US" sz="2000" dirty="0"/>
              <a:t>Acquisitions staff and </a:t>
            </a:r>
            <a:r>
              <a:rPr lang="en-US" sz="2000" dirty="0" smtClean="0"/>
              <a:t>Liaisons</a:t>
            </a:r>
          </a:p>
          <a:p>
            <a:pPr marL="457200" lvl="1" indent="0">
              <a:buNone/>
            </a:pPr>
            <a:endParaRPr lang="en-US" sz="800" dirty="0"/>
          </a:p>
          <a:p>
            <a:r>
              <a:rPr lang="en-US" sz="2000" dirty="0"/>
              <a:t>Possible uses</a:t>
            </a:r>
          </a:p>
          <a:p>
            <a:pPr lvl="1"/>
            <a:r>
              <a:rPr lang="en-US" sz="2000" dirty="0"/>
              <a:t>View purchases and/or collection from a subject perspective</a:t>
            </a:r>
          </a:p>
          <a:p>
            <a:pPr lvl="1"/>
            <a:r>
              <a:rPr lang="en-US" sz="2000" dirty="0"/>
              <a:t>Keep track of purchases</a:t>
            </a:r>
          </a:p>
          <a:p>
            <a:pPr lvl="1"/>
            <a:r>
              <a:rPr lang="en-US" sz="2000" dirty="0"/>
              <a:t>Manipulate order </a:t>
            </a:r>
            <a:r>
              <a:rPr lang="en-US" sz="2000" dirty="0" smtClean="0"/>
              <a:t>data</a:t>
            </a:r>
          </a:p>
          <a:p>
            <a:pPr marL="457200" lvl="1" indent="0">
              <a:buNone/>
            </a:pPr>
            <a:endParaRPr lang="en-US" sz="800" dirty="0"/>
          </a:p>
          <a:p>
            <a:r>
              <a:rPr lang="en-US" sz="2000" dirty="0"/>
              <a:t>Records used</a:t>
            </a:r>
          </a:p>
          <a:p>
            <a:pPr lvl="1"/>
            <a:r>
              <a:rPr lang="en-US" sz="2000" dirty="0"/>
              <a:t>Order</a:t>
            </a:r>
          </a:p>
          <a:p>
            <a:pPr lvl="1"/>
            <a:r>
              <a:rPr lang="en-US" sz="2000" dirty="0"/>
              <a:t>Bibliographic</a:t>
            </a:r>
          </a:p>
          <a:p>
            <a:pPr lvl="1"/>
            <a:r>
              <a:rPr lang="en-US" sz="2000" dirty="0"/>
              <a:t>Item</a:t>
            </a:r>
          </a:p>
          <a:p>
            <a:endParaRPr lang="en-US" sz="2000" dirty="0"/>
          </a:p>
        </p:txBody>
      </p:sp>
    </p:spTree>
    <p:extLst>
      <p:ext uri="{BB962C8B-B14F-4D97-AF65-F5344CB8AC3E}">
        <p14:creationId xmlns:p14="http://schemas.microsoft.com/office/powerpoint/2010/main" val="16910137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536478" y="1065432"/>
            <a:ext cx="8179872" cy="4935318"/>
          </a:xfrm>
          <a:prstGeom prst="rect">
            <a:avLst/>
          </a:prstGeom>
        </p:spPr>
      </p:pic>
    </p:spTree>
    <p:extLst>
      <p:ext uri="{BB962C8B-B14F-4D97-AF65-F5344CB8AC3E}">
        <p14:creationId xmlns:p14="http://schemas.microsoft.com/office/powerpoint/2010/main" val="39067147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536478" y="1072728"/>
            <a:ext cx="8167781" cy="4928022"/>
          </a:xfrm>
          <a:prstGeom prst="rect">
            <a:avLst/>
          </a:prstGeom>
        </p:spPr>
      </p:pic>
    </p:spTree>
    <p:extLst>
      <p:ext uri="{BB962C8B-B14F-4D97-AF65-F5344CB8AC3E}">
        <p14:creationId xmlns:p14="http://schemas.microsoft.com/office/powerpoint/2010/main" val="14163995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3"/>
          <a:stretch>
            <a:fillRect/>
          </a:stretch>
        </p:blipFill>
        <p:spPr>
          <a:xfrm>
            <a:off x="533806" y="1062574"/>
            <a:ext cx="8184610" cy="4938176"/>
          </a:xfrm>
          <a:prstGeom prst="rect">
            <a:avLst/>
          </a:prstGeom>
        </p:spPr>
      </p:pic>
    </p:spTree>
    <p:extLst>
      <p:ext uri="{BB962C8B-B14F-4D97-AF65-F5344CB8AC3E}">
        <p14:creationId xmlns:p14="http://schemas.microsoft.com/office/powerpoint/2010/main" val="5252088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3"/>
          <a:stretch>
            <a:fillRect/>
          </a:stretch>
        </p:blipFill>
        <p:spPr>
          <a:xfrm>
            <a:off x="482904" y="1066446"/>
            <a:ext cx="8178193" cy="4934305"/>
          </a:xfrm>
          <a:prstGeom prst="rect">
            <a:avLst/>
          </a:prstGeom>
        </p:spPr>
      </p:pic>
    </p:spTree>
    <p:extLst>
      <p:ext uri="{BB962C8B-B14F-4D97-AF65-F5344CB8AC3E}">
        <p14:creationId xmlns:p14="http://schemas.microsoft.com/office/powerpoint/2010/main" val="33742270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3"/>
          <a:stretch>
            <a:fillRect/>
          </a:stretch>
        </p:blipFill>
        <p:spPr>
          <a:xfrm>
            <a:off x="492970" y="1078593"/>
            <a:ext cx="8158060" cy="4922157"/>
          </a:xfrm>
          <a:prstGeom prst="rect">
            <a:avLst/>
          </a:prstGeom>
        </p:spPr>
      </p:pic>
    </p:spTree>
    <p:extLst>
      <p:ext uri="{BB962C8B-B14F-4D97-AF65-F5344CB8AC3E}">
        <p14:creationId xmlns:p14="http://schemas.microsoft.com/office/powerpoint/2010/main" val="26550393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3"/>
          <a:stretch>
            <a:fillRect/>
          </a:stretch>
        </p:blipFill>
        <p:spPr>
          <a:xfrm>
            <a:off x="492970" y="1078593"/>
            <a:ext cx="8158060" cy="4922157"/>
          </a:xfrm>
          <a:prstGeom prst="rect">
            <a:avLst/>
          </a:prstGeom>
        </p:spPr>
      </p:pic>
      <p:pic>
        <p:nvPicPr>
          <p:cNvPr id="3" name="Picture 2"/>
          <p:cNvPicPr>
            <a:picLocks noChangeAspect="1"/>
          </p:cNvPicPr>
          <p:nvPr/>
        </p:nvPicPr>
        <p:blipFill>
          <a:blip r:embed="rId4"/>
          <a:stretch>
            <a:fillRect/>
          </a:stretch>
        </p:blipFill>
        <p:spPr>
          <a:xfrm>
            <a:off x="4642866" y="3222605"/>
            <a:ext cx="4008164" cy="2778145"/>
          </a:xfrm>
          <a:prstGeom prst="rect">
            <a:avLst/>
          </a:prstGeom>
        </p:spPr>
      </p:pic>
    </p:spTree>
    <p:extLst>
      <p:ext uri="{BB962C8B-B14F-4D97-AF65-F5344CB8AC3E}">
        <p14:creationId xmlns:p14="http://schemas.microsoft.com/office/powerpoint/2010/main" val="5627529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CS Direct</a:t>
            </a:r>
            <a:endParaRPr lang="en-US" dirty="0"/>
          </a:p>
        </p:txBody>
      </p:sp>
      <p:pic>
        <p:nvPicPr>
          <p:cNvPr id="4" name="Content Placeholder 3"/>
          <p:cNvPicPr>
            <a:picLocks noGrp="1" noChangeAspect="1"/>
          </p:cNvPicPr>
          <p:nvPr>
            <p:ph idx="1"/>
          </p:nvPr>
        </p:nvPicPr>
        <p:blipFill>
          <a:blip r:embed="rId3"/>
          <a:stretch>
            <a:fillRect/>
          </a:stretch>
        </p:blipFill>
        <p:spPr>
          <a:xfrm>
            <a:off x="628650" y="1690689"/>
            <a:ext cx="8070298" cy="3659787"/>
          </a:xfrm>
          <a:prstGeom prst="rect">
            <a:avLst/>
          </a:prstGeom>
        </p:spPr>
      </p:pic>
    </p:spTree>
    <p:extLst>
      <p:ext uri="{BB962C8B-B14F-4D97-AF65-F5344CB8AC3E}">
        <p14:creationId xmlns:p14="http://schemas.microsoft.com/office/powerpoint/2010/main" val="5515537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documentation</a:t>
            </a:r>
            <a:endParaRPr lang="en-US" dirty="0"/>
          </a:p>
        </p:txBody>
      </p:sp>
      <p:pic>
        <p:nvPicPr>
          <p:cNvPr id="7" name="Content Placeholder 6"/>
          <p:cNvPicPr>
            <a:picLocks noGrp="1" noChangeAspect="1"/>
          </p:cNvPicPr>
          <p:nvPr>
            <p:ph idx="1"/>
          </p:nvPr>
        </p:nvPicPr>
        <p:blipFill>
          <a:blip r:embed="rId3"/>
          <a:stretch>
            <a:fillRect/>
          </a:stretch>
        </p:blipFill>
        <p:spPr>
          <a:xfrm>
            <a:off x="628650" y="1690689"/>
            <a:ext cx="6624766" cy="4337119"/>
          </a:xfrm>
          <a:prstGeom prst="rect">
            <a:avLst/>
          </a:prstGeom>
        </p:spPr>
      </p:pic>
    </p:spTree>
    <p:extLst>
      <p:ext uri="{BB962C8B-B14F-4D97-AF65-F5344CB8AC3E}">
        <p14:creationId xmlns:p14="http://schemas.microsoft.com/office/powerpoint/2010/main" val="42155982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you’re ready</a:t>
            </a:r>
            <a:endParaRPr lang="en-US" dirty="0"/>
          </a:p>
        </p:txBody>
      </p:sp>
      <p:sp>
        <p:nvSpPr>
          <p:cNvPr id="3" name="Content Placeholder 2"/>
          <p:cNvSpPr>
            <a:spLocks noGrp="1"/>
          </p:cNvSpPr>
          <p:nvPr>
            <p:ph idx="1"/>
          </p:nvPr>
        </p:nvSpPr>
        <p:spPr/>
        <p:txBody>
          <a:bodyPr/>
          <a:lstStyle/>
          <a:p>
            <a:r>
              <a:rPr lang="en-US" dirty="0" smtClean="0"/>
              <a:t>If you can formulate questions</a:t>
            </a:r>
          </a:p>
          <a:p>
            <a:endParaRPr lang="en-US" dirty="0" smtClean="0"/>
          </a:p>
          <a:p>
            <a:r>
              <a:rPr lang="en-US" dirty="0" smtClean="0"/>
              <a:t>If you can organize a search</a:t>
            </a:r>
          </a:p>
          <a:p>
            <a:endParaRPr lang="en-US" dirty="0" smtClean="0"/>
          </a:p>
          <a:p>
            <a:r>
              <a:rPr lang="en-US" dirty="0" smtClean="0"/>
              <a:t>You already know the data, you just have to learn the ins and outs of Create Lists</a:t>
            </a:r>
            <a:endParaRPr lang="en-US" dirty="0"/>
          </a:p>
        </p:txBody>
      </p:sp>
    </p:spTree>
    <p:extLst>
      <p:ext uri="{BB962C8B-B14F-4D97-AF65-F5344CB8AC3E}">
        <p14:creationId xmlns:p14="http://schemas.microsoft.com/office/powerpoint/2010/main" val="15683943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0" y="1131094"/>
            <a:ext cx="9124037" cy="4541044"/>
          </a:xfrm>
          <a:prstGeom prst="rect">
            <a:avLst/>
          </a:prstGeom>
        </p:spPr>
      </p:pic>
    </p:spTree>
    <p:extLst>
      <p:ext uri="{BB962C8B-B14F-4D97-AF65-F5344CB8AC3E}">
        <p14:creationId xmlns:p14="http://schemas.microsoft.com/office/powerpoint/2010/main" val="3201261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p:txBody>
          <a:bodyPr/>
          <a:lstStyle/>
          <a:p>
            <a:r>
              <a:rPr lang="en-US" dirty="0" smtClean="0"/>
              <a:t>Create Lists is a function in Sierra that allows the user to bring together a group of records.  Records are gathered together by creating a query using Boolean searching (and, or)</a:t>
            </a:r>
          </a:p>
        </p:txBody>
      </p:sp>
    </p:spTree>
    <p:extLst>
      <p:ext uri="{BB962C8B-B14F-4D97-AF65-F5344CB8AC3E}">
        <p14:creationId xmlns:p14="http://schemas.microsoft.com/office/powerpoint/2010/main" val="205661704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628650" y="1131094"/>
            <a:ext cx="3677446" cy="1483882"/>
          </a:xfrm>
          <a:prstGeom prst="rect">
            <a:avLst/>
          </a:prstGeom>
          <a:ln w="6350">
            <a:solidFill>
              <a:schemeClr val="tx1"/>
            </a:solidFill>
          </a:ln>
        </p:spPr>
      </p:pic>
    </p:spTree>
    <p:extLst>
      <p:ext uri="{BB962C8B-B14F-4D97-AF65-F5344CB8AC3E}">
        <p14:creationId xmlns:p14="http://schemas.microsoft.com/office/powerpoint/2010/main" val="8996509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628650" y="1131094"/>
            <a:ext cx="3677446" cy="1483882"/>
          </a:xfrm>
          <a:prstGeom prst="rect">
            <a:avLst/>
          </a:prstGeom>
          <a:ln w="6350">
            <a:solidFill>
              <a:schemeClr val="tx1"/>
            </a:solidFill>
          </a:ln>
        </p:spPr>
      </p:pic>
      <p:pic>
        <p:nvPicPr>
          <p:cNvPr id="3" name="Picture 2"/>
          <p:cNvPicPr>
            <a:picLocks noChangeAspect="1"/>
          </p:cNvPicPr>
          <p:nvPr/>
        </p:nvPicPr>
        <p:blipFill>
          <a:blip r:embed="rId3"/>
          <a:stretch>
            <a:fillRect/>
          </a:stretch>
        </p:blipFill>
        <p:spPr>
          <a:xfrm>
            <a:off x="2509168" y="2080317"/>
            <a:ext cx="4125665" cy="2504868"/>
          </a:xfrm>
          <a:prstGeom prst="rect">
            <a:avLst/>
          </a:prstGeom>
          <a:ln w="6350">
            <a:solidFill>
              <a:schemeClr val="tx1"/>
            </a:solidFill>
          </a:ln>
        </p:spPr>
      </p:pic>
    </p:spTree>
    <p:extLst>
      <p:ext uri="{BB962C8B-B14F-4D97-AF65-F5344CB8AC3E}">
        <p14:creationId xmlns:p14="http://schemas.microsoft.com/office/powerpoint/2010/main" val="849349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628650" y="1131094"/>
            <a:ext cx="3677446" cy="1483882"/>
          </a:xfrm>
          <a:prstGeom prst="rect">
            <a:avLst/>
          </a:prstGeom>
          <a:ln w="6350">
            <a:solidFill>
              <a:schemeClr val="tx1"/>
            </a:solidFill>
          </a:ln>
        </p:spPr>
      </p:pic>
      <p:pic>
        <p:nvPicPr>
          <p:cNvPr id="3" name="Picture 2"/>
          <p:cNvPicPr>
            <a:picLocks noChangeAspect="1"/>
          </p:cNvPicPr>
          <p:nvPr/>
        </p:nvPicPr>
        <p:blipFill>
          <a:blip r:embed="rId4"/>
          <a:stretch>
            <a:fillRect/>
          </a:stretch>
        </p:blipFill>
        <p:spPr>
          <a:xfrm>
            <a:off x="2059018" y="1943459"/>
            <a:ext cx="4125665" cy="2504868"/>
          </a:xfrm>
          <a:prstGeom prst="rect">
            <a:avLst/>
          </a:prstGeom>
          <a:ln w="6350">
            <a:solidFill>
              <a:schemeClr val="tx1"/>
            </a:solidFill>
          </a:ln>
        </p:spPr>
      </p:pic>
      <p:pic>
        <p:nvPicPr>
          <p:cNvPr id="5" name="Picture 4"/>
          <p:cNvPicPr>
            <a:picLocks noChangeAspect="1"/>
          </p:cNvPicPr>
          <p:nvPr/>
        </p:nvPicPr>
        <p:blipFill>
          <a:blip r:embed="rId5"/>
          <a:stretch>
            <a:fillRect/>
          </a:stretch>
        </p:blipFill>
        <p:spPr>
          <a:xfrm>
            <a:off x="3490415" y="3074490"/>
            <a:ext cx="5185140" cy="2511161"/>
          </a:xfrm>
          <a:prstGeom prst="rect">
            <a:avLst/>
          </a:prstGeom>
          <a:ln w="6350">
            <a:solidFill>
              <a:schemeClr val="tx1"/>
            </a:solidFill>
          </a:ln>
        </p:spPr>
      </p:pic>
    </p:spTree>
    <p:extLst>
      <p:ext uri="{BB962C8B-B14F-4D97-AF65-F5344CB8AC3E}">
        <p14:creationId xmlns:p14="http://schemas.microsoft.com/office/powerpoint/2010/main" val="8783867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389652" y="1131094"/>
            <a:ext cx="4584958" cy="2425056"/>
          </a:xfrm>
          <a:prstGeom prst="rect">
            <a:avLst/>
          </a:prstGeom>
          <a:ln w="6350">
            <a:solidFill>
              <a:schemeClr val="tx1"/>
            </a:solidFill>
          </a:ln>
        </p:spPr>
      </p:pic>
    </p:spTree>
    <p:extLst>
      <p:ext uri="{BB962C8B-B14F-4D97-AF65-F5344CB8AC3E}">
        <p14:creationId xmlns:p14="http://schemas.microsoft.com/office/powerpoint/2010/main" val="352578659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389652" y="1131094"/>
            <a:ext cx="4584958" cy="2425056"/>
          </a:xfrm>
          <a:prstGeom prst="rect">
            <a:avLst/>
          </a:prstGeom>
          <a:ln w="6350">
            <a:solidFill>
              <a:schemeClr val="tx1"/>
            </a:solidFill>
          </a:ln>
        </p:spPr>
      </p:pic>
      <p:pic>
        <p:nvPicPr>
          <p:cNvPr id="3" name="Picture 2"/>
          <p:cNvPicPr>
            <a:picLocks noChangeAspect="1"/>
          </p:cNvPicPr>
          <p:nvPr/>
        </p:nvPicPr>
        <p:blipFill>
          <a:blip r:embed="rId4"/>
          <a:stretch>
            <a:fillRect/>
          </a:stretch>
        </p:blipFill>
        <p:spPr>
          <a:xfrm>
            <a:off x="2872934" y="1516129"/>
            <a:ext cx="3398132" cy="3392450"/>
          </a:xfrm>
          <a:prstGeom prst="rect">
            <a:avLst/>
          </a:prstGeom>
        </p:spPr>
      </p:pic>
    </p:spTree>
    <p:extLst>
      <p:ext uri="{BB962C8B-B14F-4D97-AF65-F5344CB8AC3E}">
        <p14:creationId xmlns:p14="http://schemas.microsoft.com/office/powerpoint/2010/main" val="39914077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389652" y="1131094"/>
            <a:ext cx="4584958" cy="2425056"/>
          </a:xfrm>
          <a:prstGeom prst="rect">
            <a:avLst/>
          </a:prstGeom>
          <a:ln w="6350">
            <a:solidFill>
              <a:schemeClr val="tx1"/>
            </a:solidFill>
          </a:ln>
        </p:spPr>
      </p:pic>
      <p:pic>
        <p:nvPicPr>
          <p:cNvPr id="3" name="Picture 2"/>
          <p:cNvPicPr>
            <a:picLocks noChangeAspect="1"/>
          </p:cNvPicPr>
          <p:nvPr/>
        </p:nvPicPr>
        <p:blipFill>
          <a:blip r:embed="rId4"/>
          <a:stretch>
            <a:fillRect/>
          </a:stretch>
        </p:blipFill>
        <p:spPr>
          <a:xfrm>
            <a:off x="2872934" y="1516129"/>
            <a:ext cx="3398132" cy="3392450"/>
          </a:xfrm>
          <a:prstGeom prst="rect">
            <a:avLst/>
          </a:prstGeom>
        </p:spPr>
      </p:pic>
      <p:pic>
        <p:nvPicPr>
          <p:cNvPr id="5" name="Picture 4"/>
          <p:cNvPicPr>
            <a:picLocks noChangeAspect="1"/>
          </p:cNvPicPr>
          <p:nvPr/>
        </p:nvPicPr>
        <p:blipFill>
          <a:blip r:embed="rId5"/>
          <a:stretch>
            <a:fillRect/>
          </a:stretch>
        </p:blipFill>
        <p:spPr>
          <a:xfrm>
            <a:off x="5514854" y="2510302"/>
            <a:ext cx="3408077" cy="3270655"/>
          </a:xfrm>
          <a:prstGeom prst="rect">
            <a:avLst/>
          </a:prstGeom>
          <a:ln w="6350">
            <a:solidFill>
              <a:schemeClr val="tx1"/>
            </a:solidFill>
          </a:ln>
        </p:spPr>
      </p:pic>
    </p:spTree>
    <p:extLst>
      <p:ext uri="{BB962C8B-B14F-4D97-AF65-F5344CB8AC3E}">
        <p14:creationId xmlns:p14="http://schemas.microsoft.com/office/powerpoint/2010/main" val="9282054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Final Thoughts</a:t>
            </a:r>
            <a:endParaRPr lang="en-US" dirty="0"/>
          </a:p>
        </p:txBody>
      </p:sp>
      <p:sp>
        <p:nvSpPr>
          <p:cNvPr id="3" name="Content Placeholder 2"/>
          <p:cNvSpPr>
            <a:spLocks noGrp="1"/>
          </p:cNvSpPr>
          <p:nvPr>
            <p:ph idx="1"/>
          </p:nvPr>
        </p:nvSpPr>
        <p:spPr/>
        <p:txBody>
          <a:bodyPr/>
          <a:lstStyle/>
          <a:p>
            <a:r>
              <a:rPr lang="en-US" dirty="0" smtClean="0"/>
              <a:t>Check your data!</a:t>
            </a:r>
          </a:p>
          <a:p>
            <a:endParaRPr lang="en-US" dirty="0" smtClean="0"/>
          </a:p>
          <a:p>
            <a:r>
              <a:rPr lang="en-US" dirty="0"/>
              <a:t>Great Create List Resources</a:t>
            </a:r>
          </a:p>
          <a:p>
            <a:endParaRPr lang="en-US" dirty="0"/>
          </a:p>
        </p:txBody>
      </p:sp>
    </p:spTree>
    <p:extLst>
      <p:ext uri="{BB962C8B-B14F-4D97-AF65-F5344CB8AC3E}">
        <p14:creationId xmlns:p14="http://schemas.microsoft.com/office/powerpoint/2010/main" val="226820868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your data!</a:t>
            </a:r>
            <a:endParaRPr lang="en-US" dirty="0"/>
          </a:p>
        </p:txBody>
      </p:sp>
      <p:pic>
        <p:nvPicPr>
          <p:cNvPr id="6146" name="Picture 2" descr="Warning sign"/>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2778965"/>
            <a:ext cx="1828800" cy="153619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Warning sig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87009" y="2817329"/>
            <a:ext cx="1737455" cy="145946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Warning sig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57814" y="2791406"/>
            <a:ext cx="1799177" cy="1511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957981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IUG Website </a:t>
            </a:r>
            <a:endParaRPr lang="en-US" dirty="0"/>
          </a:p>
        </p:txBody>
      </p:sp>
      <p:pic>
        <p:nvPicPr>
          <p:cNvPr id="5" name="Content Placeholder 4"/>
          <p:cNvPicPr>
            <a:picLocks noGrp="1" noChangeAspect="1"/>
          </p:cNvPicPr>
          <p:nvPr>
            <p:ph idx="1"/>
          </p:nvPr>
        </p:nvPicPr>
        <p:blipFill>
          <a:blip r:embed="rId3"/>
          <a:stretch>
            <a:fillRect/>
          </a:stretch>
        </p:blipFill>
        <p:spPr>
          <a:xfrm>
            <a:off x="1235807" y="2226469"/>
            <a:ext cx="6672386" cy="3263504"/>
          </a:xfrm>
          <a:prstGeom prst="rect">
            <a:avLst/>
          </a:prstGeom>
        </p:spPr>
      </p:pic>
    </p:spTree>
    <p:extLst>
      <p:ext uri="{BB962C8B-B14F-4D97-AF65-F5344CB8AC3E}">
        <p14:creationId xmlns:p14="http://schemas.microsoft.com/office/powerpoint/2010/main" val="407517928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awesome PowerPoint Presentations</a:t>
            </a:r>
            <a:endParaRPr lang="en-US" dirty="0"/>
          </a:p>
        </p:txBody>
      </p:sp>
      <p:pic>
        <p:nvPicPr>
          <p:cNvPr id="4" name="Content Placeholder 3"/>
          <p:cNvPicPr>
            <a:picLocks noGrp="1" noChangeAspect="1"/>
          </p:cNvPicPr>
          <p:nvPr>
            <p:ph idx="1"/>
          </p:nvPr>
        </p:nvPicPr>
        <p:blipFill>
          <a:blip r:embed="rId3"/>
          <a:stretch>
            <a:fillRect/>
          </a:stretch>
        </p:blipFill>
        <p:spPr>
          <a:xfrm>
            <a:off x="1037878" y="2226469"/>
            <a:ext cx="7068245" cy="3263504"/>
          </a:xfrm>
          <a:prstGeom prst="rect">
            <a:avLst/>
          </a:prstGeom>
        </p:spPr>
      </p:pic>
    </p:spTree>
    <p:extLst>
      <p:ext uri="{BB962C8B-B14F-4D97-AF65-F5344CB8AC3E}">
        <p14:creationId xmlns:p14="http://schemas.microsoft.com/office/powerpoint/2010/main" val="2331210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brief glimpse of the goal</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Example: An open order report</a:t>
            </a:r>
          </a:p>
          <a:p>
            <a:pPr marL="0" indent="0">
              <a:buNone/>
            </a:pPr>
            <a:endParaRPr lang="en-US" dirty="0" smtClean="0"/>
          </a:p>
          <a:p>
            <a:pPr marL="0" indent="0">
              <a:buNone/>
            </a:pPr>
            <a:r>
              <a:rPr lang="en-US" dirty="0" smtClean="0"/>
              <a:t>Our orders in YBP should be cancelled after 90 days.  We get cancelation notices and can run open order reports in GOBI. Are there items that YBP has canceled that are still on order in Sierra? If so, they need to be canceled in Sierra and reordered from another vendor.</a:t>
            </a:r>
          </a:p>
          <a:p>
            <a:pPr marL="0" indent="0">
              <a:buNone/>
            </a:pPr>
            <a:endParaRPr lang="en-US" dirty="0"/>
          </a:p>
          <a:p>
            <a:pPr marL="0" indent="0">
              <a:buNone/>
            </a:pPr>
            <a:r>
              <a:rPr lang="en-US" dirty="0" smtClean="0"/>
              <a:t>.</a:t>
            </a:r>
            <a:endParaRPr lang="en-US" dirty="0"/>
          </a:p>
        </p:txBody>
      </p:sp>
    </p:spTree>
    <p:extLst>
      <p:ext uri="{BB962C8B-B14F-4D97-AF65-F5344CB8AC3E}">
        <p14:creationId xmlns:p14="http://schemas.microsoft.com/office/powerpoint/2010/main" val="149386361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1921736" y="2182416"/>
            <a:ext cx="5300528" cy="3263504"/>
          </a:xfrm>
          <a:prstGeom prst="rect">
            <a:avLst/>
          </a:prstGeom>
        </p:spPr>
      </p:pic>
    </p:spTree>
    <p:extLst>
      <p:ext uri="{BB962C8B-B14F-4D97-AF65-F5344CB8AC3E}">
        <p14:creationId xmlns:p14="http://schemas.microsoft.com/office/powerpoint/2010/main" val="31570573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1921736" y="2125266"/>
            <a:ext cx="5300528" cy="3263504"/>
          </a:xfrm>
          <a:prstGeom prst="rect">
            <a:avLst/>
          </a:prstGeom>
        </p:spPr>
      </p:pic>
    </p:spTree>
    <p:extLst>
      <p:ext uri="{BB962C8B-B14F-4D97-AF65-F5344CB8AC3E}">
        <p14:creationId xmlns:p14="http://schemas.microsoft.com/office/powerpoint/2010/main" val="13046610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628651" y="1131094"/>
            <a:ext cx="4336256" cy="3270246"/>
          </a:xfrm>
          <a:prstGeom prst="rect">
            <a:avLst/>
          </a:prstGeom>
        </p:spPr>
      </p:pic>
    </p:spTree>
    <p:extLst>
      <p:ext uri="{BB962C8B-B14F-4D97-AF65-F5344CB8AC3E}">
        <p14:creationId xmlns:p14="http://schemas.microsoft.com/office/powerpoint/2010/main" val="39469273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628651" y="1131094"/>
            <a:ext cx="4336256" cy="3270246"/>
          </a:xfrm>
          <a:prstGeom prst="rect">
            <a:avLst/>
          </a:prstGeom>
        </p:spPr>
      </p:pic>
      <p:pic>
        <p:nvPicPr>
          <p:cNvPr id="5" name="Picture 4"/>
          <p:cNvPicPr>
            <a:picLocks noChangeAspect="1"/>
          </p:cNvPicPr>
          <p:nvPr/>
        </p:nvPicPr>
        <p:blipFill>
          <a:blip r:embed="rId4"/>
          <a:stretch>
            <a:fillRect/>
          </a:stretch>
        </p:blipFill>
        <p:spPr>
          <a:xfrm>
            <a:off x="3109548" y="2036759"/>
            <a:ext cx="4877165" cy="3734991"/>
          </a:xfrm>
          <a:prstGeom prst="rect">
            <a:avLst/>
          </a:prstGeom>
          <a:ln w="15875">
            <a:solidFill>
              <a:schemeClr val="tx1"/>
            </a:solidFill>
          </a:ln>
        </p:spPr>
      </p:pic>
    </p:spTree>
    <p:extLst>
      <p:ext uri="{BB962C8B-B14F-4D97-AF65-F5344CB8AC3E}">
        <p14:creationId xmlns:p14="http://schemas.microsoft.com/office/powerpoint/2010/main" val="354266636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395416" y="1363596"/>
            <a:ext cx="8229600" cy="4525963"/>
          </a:xfrm>
        </p:spPr>
        <p:txBody>
          <a:bodyPr>
            <a:normAutofit/>
          </a:bodyPr>
          <a:lstStyle/>
          <a:p>
            <a:pPr marL="0" indent="0">
              <a:buNone/>
            </a:pPr>
            <a:r>
              <a:rPr lang="en-US" sz="1200" dirty="0"/>
              <a:t>Jacob Silberberg. 28 year old </a:t>
            </a:r>
            <a:r>
              <a:rPr lang="en-US" sz="1200" dirty="0" err="1"/>
              <a:t>Eghosa</a:t>
            </a:r>
            <a:r>
              <a:rPr lang="en-US" sz="1200" dirty="0"/>
              <a:t> Greg </a:t>
            </a:r>
            <a:r>
              <a:rPr lang="en-US" sz="1200" dirty="0" err="1"/>
              <a:t>Ibizugbe</a:t>
            </a:r>
            <a:r>
              <a:rPr lang="en-US" sz="1200" dirty="0"/>
              <a:t> stops at a fast food restaurant, Chicken Republic, to pick up some food for himself and his family on the way home from work. 2009. </a:t>
            </a:r>
            <a:r>
              <a:rPr lang="en-US" sz="1200" dirty="0" err="1"/>
              <a:t>ARTstor</a:t>
            </a:r>
            <a:r>
              <a:rPr lang="en-US" sz="1200" dirty="0"/>
              <a:t> : APANOSIG_10313576213. URL : </a:t>
            </a:r>
            <a:r>
              <a:rPr lang="en-US" sz="1200" dirty="0">
                <a:hlinkClick r:id="rId3"/>
              </a:rPr>
              <a:t>http://library.artstor.org/library/secure/ViewImages?id=8CBRezQ6MDorQi85eT98RngtXHs%3D</a:t>
            </a:r>
            <a:r>
              <a:rPr lang="en-US" sz="1200" dirty="0"/>
              <a:t> </a:t>
            </a:r>
            <a:endParaRPr lang="en-US" sz="1200" i="1" dirty="0"/>
          </a:p>
          <a:p>
            <a:pPr marL="0" indent="0">
              <a:buNone/>
            </a:pPr>
            <a:endParaRPr lang="en-US" sz="1200" i="1" dirty="0" smtClean="0"/>
          </a:p>
          <a:p>
            <a:pPr marL="0" indent="0">
              <a:buNone/>
            </a:pPr>
            <a:r>
              <a:rPr lang="en-US" sz="1200" i="1" dirty="0" smtClean="0"/>
              <a:t>The </a:t>
            </a:r>
            <a:r>
              <a:rPr lang="en-US" sz="1200" i="1" dirty="0"/>
              <a:t>Iron Chef, Sakai Hiroyuki, sits on a panel of judges at a competition between fellow Iron Chefs and DC's Jordan's restaurant on Woodrow Wilson Plaza, Wednesday afternoon.</a:t>
            </a:r>
            <a:r>
              <a:rPr lang="en-US" sz="1200" dirty="0"/>
              <a:t>. [Photography]. Retrieved from </a:t>
            </a:r>
            <a:r>
              <a:rPr lang="en-US" sz="1200" dirty="0" err="1"/>
              <a:t>Encyclopædia</a:t>
            </a:r>
            <a:r>
              <a:rPr lang="en-US" sz="1200" dirty="0"/>
              <a:t> Britannica </a:t>
            </a:r>
            <a:r>
              <a:rPr lang="en-US" sz="1200" dirty="0" err="1"/>
              <a:t>ImageQuest</a:t>
            </a:r>
            <a:r>
              <a:rPr lang="en-US" sz="1200" dirty="0"/>
              <a:t>. </a:t>
            </a:r>
            <a:br>
              <a:rPr lang="en-US" sz="1200" dirty="0"/>
            </a:br>
            <a:r>
              <a:rPr lang="en-US" sz="1200" dirty="0">
                <a:hlinkClick r:id="rId4"/>
              </a:rPr>
              <a:t>http://quest.eb.com/search/142_2338431/1/142_2338431/cite</a:t>
            </a:r>
            <a:endParaRPr lang="en-US" sz="1200" dirty="0"/>
          </a:p>
          <a:p>
            <a:pPr marL="0" indent="0">
              <a:buNone/>
            </a:pPr>
            <a:endParaRPr lang="en-US" sz="1200" i="1" dirty="0" smtClean="0"/>
          </a:p>
          <a:p>
            <a:pPr marL="0" indent="0">
              <a:buNone/>
            </a:pPr>
            <a:r>
              <a:rPr lang="en-US" sz="1200" i="1" dirty="0" smtClean="0"/>
              <a:t>Young </a:t>
            </a:r>
            <a:r>
              <a:rPr lang="en-US" sz="1200" i="1" dirty="0"/>
              <a:t>lady cooking</a:t>
            </a:r>
            <a:r>
              <a:rPr lang="en-US" sz="1200" dirty="0"/>
              <a:t>. [Photography]. Retrieved from </a:t>
            </a:r>
            <a:r>
              <a:rPr lang="en-US" sz="1200" dirty="0" err="1"/>
              <a:t>Encyclopædia</a:t>
            </a:r>
            <a:r>
              <a:rPr lang="en-US" sz="1200" dirty="0"/>
              <a:t> Britannica </a:t>
            </a:r>
            <a:r>
              <a:rPr lang="en-US" sz="1200" dirty="0" err="1"/>
              <a:t>ImageQuest</a:t>
            </a:r>
            <a:r>
              <a:rPr lang="en-US" sz="1200" dirty="0"/>
              <a:t>. </a:t>
            </a:r>
            <a:br>
              <a:rPr lang="en-US" sz="1200" dirty="0"/>
            </a:br>
            <a:r>
              <a:rPr lang="en-US" sz="1200" dirty="0">
                <a:hlinkClick r:id="rId5"/>
              </a:rPr>
              <a:t>http://quest.eb.com/search/156_2420874/1/156_2420874/cite</a:t>
            </a:r>
            <a:endParaRPr lang="en-US" sz="1200" dirty="0"/>
          </a:p>
          <a:p>
            <a:pPr marL="0" indent="0">
              <a:buNone/>
            </a:pPr>
            <a:endParaRPr lang="en-US" sz="1200" i="1" dirty="0" smtClean="0"/>
          </a:p>
          <a:p>
            <a:pPr marL="0" indent="0">
              <a:buNone/>
            </a:pPr>
            <a:r>
              <a:rPr lang="en-US" sz="1200" i="1" dirty="0" smtClean="0"/>
              <a:t>Warning </a:t>
            </a:r>
            <a:r>
              <a:rPr lang="en-US" sz="1200" i="1" dirty="0"/>
              <a:t>sign</a:t>
            </a:r>
            <a:r>
              <a:rPr lang="en-US" sz="1200" dirty="0"/>
              <a:t>. [Photography]. Retrieved from </a:t>
            </a:r>
            <a:r>
              <a:rPr lang="en-US" sz="1200" dirty="0" err="1"/>
              <a:t>Encyclopædia</a:t>
            </a:r>
            <a:r>
              <a:rPr lang="en-US" sz="1200" dirty="0"/>
              <a:t> Britannica </a:t>
            </a:r>
            <a:r>
              <a:rPr lang="en-US" sz="1200" dirty="0" err="1"/>
              <a:t>ImageQuest</a:t>
            </a:r>
            <a:r>
              <a:rPr lang="en-US" sz="1200" dirty="0"/>
              <a:t>. </a:t>
            </a:r>
            <a:br>
              <a:rPr lang="en-US" sz="1200" dirty="0"/>
            </a:br>
            <a:r>
              <a:rPr lang="en-US" sz="1200" dirty="0">
                <a:hlinkClick r:id="rId6"/>
              </a:rPr>
              <a:t>http://quest.eb.com/search/132_1307785/1/132_1307785/cite</a:t>
            </a:r>
            <a:endParaRPr lang="en-US" sz="1200" dirty="0"/>
          </a:p>
          <a:p>
            <a:pPr marL="0" indent="0">
              <a:buNone/>
            </a:pPr>
            <a:endParaRPr lang="en-US" sz="1200" dirty="0" smtClean="0"/>
          </a:p>
          <a:p>
            <a:pPr marL="0" indent="0">
              <a:buNone/>
            </a:pPr>
            <a:r>
              <a:rPr lang="en-US" sz="1200" dirty="0" smtClean="0"/>
              <a:t>CS </a:t>
            </a:r>
            <a:r>
              <a:rPr lang="en-US" sz="1200" dirty="0"/>
              <a:t>Direct, Sierra Guide.  Retrieved from </a:t>
            </a:r>
            <a:r>
              <a:rPr lang="en-US" sz="1200" dirty="0">
                <a:hlinkClick r:id="rId7"/>
              </a:rPr>
              <a:t>https://library2.mtsu.edu:63100/sierra/admin/help/Default.htm#sgil/sgil_guide.html%3FTocPath%3DSierra%2520Guide%7C_____0</a:t>
            </a:r>
            <a:r>
              <a:rPr lang="en-US" sz="1200" dirty="0"/>
              <a:t> </a:t>
            </a:r>
          </a:p>
          <a:p>
            <a:pPr marL="0" indent="0">
              <a:buNone/>
            </a:pPr>
            <a:endParaRPr lang="en-US" sz="1200" dirty="0" smtClean="0"/>
          </a:p>
          <a:p>
            <a:pPr marL="0" indent="0">
              <a:buNone/>
            </a:pPr>
            <a:r>
              <a:rPr lang="en-US" sz="1200" dirty="0" smtClean="0"/>
              <a:t>Arms</a:t>
            </a:r>
            <a:r>
              <a:rPr lang="en-US" sz="1200" dirty="0"/>
              <a:t>, Michelle. Create Lists for Beginners (aka, I've Never Even Looked at Lists But I Need to Learn!), IUG 2012.Retrieved from:  </a:t>
            </a:r>
            <a:r>
              <a:rPr lang="en-US" sz="1200" dirty="0">
                <a:hlinkClick r:id="rId8"/>
              </a:rPr>
              <a:t>http://innovativeusers.org/conferences/search-presentations.html</a:t>
            </a:r>
            <a:r>
              <a:rPr lang="en-US" sz="1200" dirty="0"/>
              <a:t> </a:t>
            </a:r>
          </a:p>
        </p:txBody>
      </p:sp>
    </p:spTree>
    <p:extLst>
      <p:ext uri="{BB962C8B-B14F-4D97-AF65-F5344CB8AC3E}">
        <p14:creationId xmlns:p14="http://schemas.microsoft.com/office/powerpoint/2010/main" val="3599243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325759" y="1131094"/>
            <a:ext cx="8492483" cy="4226719"/>
          </a:xfrm>
          <a:prstGeom prst="rect">
            <a:avLst/>
          </a:prstGeom>
        </p:spPr>
      </p:pic>
    </p:spTree>
    <p:extLst>
      <p:ext uri="{BB962C8B-B14F-4D97-AF65-F5344CB8AC3E}">
        <p14:creationId xmlns:p14="http://schemas.microsoft.com/office/powerpoint/2010/main" val="1064038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endParaRPr lang="en-US" dirty="0"/>
          </a:p>
        </p:txBody>
      </p:sp>
      <p:pic>
        <p:nvPicPr>
          <p:cNvPr id="6" name="Picture 5"/>
          <p:cNvPicPr>
            <a:picLocks noChangeAspect="1"/>
          </p:cNvPicPr>
          <p:nvPr/>
        </p:nvPicPr>
        <p:blipFill>
          <a:blip r:embed="rId3"/>
          <a:stretch>
            <a:fillRect/>
          </a:stretch>
        </p:blipFill>
        <p:spPr>
          <a:xfrm>
            <a:off x="2057400" y="1825625"/>
            <a:ext cx="5029200" cy="4389465"/>
          </a:xfrm>
          <a:prstGeom prst="rect">
            <a:avLst/>
          </a:prstGeom>
        </p:spPr>
      </p:pic>
    </p:spTree>
    <p:extLst>
      <p:ext uri="{BB962C8B-B14F-4D97-AF65-F5344CB8AC3E}">
        <p14:creationId xmlns:p14="http://schemas.microsoft.com/office/powerpoint/2010/main" val="8761476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2065282" y="1825625"/>
            <a:ext cx="5013435" cy="4375706"/>
          </a:xfrm>
          <a:prstGeom prst="rect">
            <a:avLst/>
          </a:prstGeom>
        </p:spPr>
      </p:pic>
    </p:spTree>
    <p:extLst>
      <p:ext uri="{BB962C8B-B14F-4D97-AF65-F5344CB8AC3E}">
        <p14:creationId xmlns:p14="http://schemas.microsoft.com/office/powerpoint/2010/main" val="38761014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9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0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319</TotalTime>
  <Words>2179</Words>
  <Application>Microsoft Office PowerPoint</Application>
  <PresentationFormat>On-screen Show (4:3)</PresentationFormat>
  <Paragraphs>236</Paragraphs>
  <Slides>64</Slides>
  <Notes>60</Notes>
  <HiddenSlides>0</HiddenSlides>
  <MMClips>0</MMClips>
  <ScaleCrop>false</ScaleCrop>
  <HeadingPairs>
    <vt:vector size="6" baseType="variant">
      <vt:variant>
        <vt:lpstr>Fonts Used</vt:lpstr>
      </vt:variant>
      <vt:variant>
        <vt:i4>3</vt:i4>
      </vt:variant>
      <vt:variant>
        <vt:lpstr>Theme</vt:lpstr>
      </vt:variant>
      <vt:variant>
        <vt:i4>15</vt:i4>
      </vt:variant>
      <vt:variant>
        <vt:lpstr>Slide Titles</vt:lpstr>
      </vt:variant>
      <vt:variant>
        <vt:i4>64</vt:i4>
      </vt:variant>
    </vt:vector>
  </HeadingPairs>
  <TitlesOfParts>
    <vt:vector size="82" baseType="lpstr">
      <vt:lpstr>Arial</vt:lpstr>
      <vt:lpstr>Calibri</vt:lpstr>
      <vt:lpstr>Calibri Light</vt: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 Create List for Beginners</vt:lpstr>
      <vt:lpstr>Original Purpose</vt:lpstr>
      <vt:lpstr>About me</vt:lpstr>
      <vt:lpstr>Audience &amp; Scope</vt:lpstr>
      <vt:lpstr>What is it?</vt:lpstr>
      <vt:lpstr>A brief glimpse of the goal</vt:lpstr>
      <vt:lpstr>PowerPoint Presentation</vt:lpstr>
      <vt:lpstr>Example</vt:lpstr>
      <vt:lpstr>Example</vt:lpstr>
      <vt:lpstr>Example</vt:lpstr>
      <vt:lpstr>Example</vt:lpstr>
      <vt:lpstr>PowerPoint Presentation</vt:lpstr>
      <vt:lpstr>PowerPoint Presentation</vt:lpstr>
      <vt:lpstr>PowerPoint Presentation</vt:lpstr>
      <vt:lpstr>PowerPoint Presentation</vt:lpstr>
      <vt:lpstr>PowerPoint Presentation</vt:lpstr>
      <vt:lpstr>PowerPoint Presentation</vt:lpstr>
      <vt:lpstr>Portal to Excel</vt:lpstr>
      <vt:lpstr>PowerPoint Presentation</vt:lpstr>
      <vt:lpstr>PowerPoint Presentation</vt:lpstr>
      <vt:lpstr>PowerPoint Presentation</vt:lpstr>
      <vt:lpstr>PowerPoint Presentation</vt:lpstr>
      <vt:lpstr>PowerPoint Presentation</vt:lpstr>
      <vt:lpstr>Let’s pause a moment</vt:lpstr>
      <vt:lpstr>Question</vt:lpstr>
      <vt:lpstr>Question</vt:lpstr>
      <vt:lpstr>Question</vt:lpstr>
      <vt:lpstr>Hypothesis </vt:lpstr>
      <vt:lpstr>Time to break it down</vt:lpstr>
      <vt:lpstr>Our Data Structure</vt:lpstr>
      <vt:lpstr>From CS Direct</vt:lpstr>
      <vt:lpstr>Record Types</vt:lpstr>
      <vt:lpstr>The Order Record – Our Home Plate</vt:lpstr>
      <vt:lpstr>A local perspective</vt:lpstr>
      <vt:lpstr>The Item Record</vt:lpstr>
      <vt:lpstr>The home of data gems</vt:lpstr>
      <vt:lpstr>The Bibliographic Record</vt:lpstr>
      <vt:lpstr>A treasure trove of information</vt:lpstr>
      <vt:lpstr>Back to home plate</vt:lpstr>
      <vt:lpstr>PowerPoint Presentation</vt:lpstr>
      <vt:lpstr>PowerPoint Presentation</vt:lpstr>
      <vt:lpstr>PowerPoint Presentation</vt:lpstr>
      <vt:lpstr>PowerPoint Presentation</vt:lpstr>
      <vt:lpstr>PowerPoint Presentation</vt:lpstr>
      <vt:lpstr>PowerPoint Presentation</vt:lpstr>
      <vt:lpstr>From CS Direct</vt:lpstr>
      <vt:lpstr>Our documentation</vt:lpstr>
      <vt:lpstr>Now you’re ready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Final Thoughts</vt:lpstr>
      <vt:lpstr>Check your data!</vt:lpstr>
      <vt:lpstr>IUG Website </vt:lpstr>
      <vt:lpstr>Search awesome PowerPoint Presentations</vt:lpstr>
      <vt:lpstr>PowerPoint Presentation</vt:lpstr>
      <vt:lpstr>PowerPoint Presentation</vt:lpstr>
      <vt:lpstr>PowerPoint Presentation</vt:lpstr>
      <vt:lpstr>PowerPoint Presentation</vt:lpstr>
      <vt:lpstr>References</vt:lpstr>
    </vt:vector>
  </TitlesOfParts>
  <Company>Middle Tennessee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Positioning the University for the Future</dc:title>
  <dc:creator>Sherry Wiser</dc:creator>
  <cp:lastModifiedBy>Suzanne Mangrum</cp:lastModifiedBy>
  <cp:revision>27</cp:revision>
  <dcterms:created xsi:type="dcterms:W3CDTF">2011-12-20T19:31:30Z</dcterms:created>
  <dcterms:modified xsi:type="dcterms:W3CDTF">2016-10-11T14:28:28Z</dcterms:modified>
</cp:coreProperties>
</file>