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4" d="100"/>
          <a:sy n="94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55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7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48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9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0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38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22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30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32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63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0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6D278-45A9-4B7F-A2B8-E4D43072D7FB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0BF1F-5411-4BA6-A598-3A03DBD44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219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30724"/>
          </a:xfrm>
        </p:spPr>
        <p:txBody>
          <a:bodyPr/>
          <a:lstStyle/>
          <a:p>
            <a:r>
              <a:rPr lang="en-US" dirty="0" smtClean="0"/>
              <a:t>Load profiles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80891"/>
            <a:ext cx="9144000" cy="2876909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en-US" dirty="0" smtClean="0"/>
              <a:t>#for loading bib/order/item/invoice data via a full approval plan</a:t>
            </a:r>
          </a:p>
          <a:p>
            <a:pPr algn="l"/>
            <a:r>
              <a:rPr lang="en-US" dirty="0" smtClean="0"/>
              <a:t>|||0|0| | |0|n|G|0|@main="b"</a:t>
            </a:r>
          </a:p>
          <a:p>
            <a:pPr algn="l"/>
            <a:r>
              <a:rPr lang="en-US" dirty="0" smtClean="0"/>
              <a:t>|||0|0| | |0|n|G|0|@marc="</a:t>
            </a:r>
            <a:r>
              <a:rPr lang="en-US" dirty="0" err="1" smtClean="0"/>
              <a:t>boi</a:t>
            </a:r>
            <a:r>
              <a:rPr lang="en-US" dirty="0" smtClean="0"/>
              <a:t>"</a:t>
            </a:r>
          </a:p>
          <a:p>
            <a:pPr algn="l"/>
            <a:r>
              <a:rPr lang="en-US" dirty="0" smtClean="0"/>
              <a:t>|||0|0| | |0|n|G|0|@</a:t>
            </a:r>
            <a:r>
              <a:rPr lang="en-US" dirty="0" err="1" smtClean="0"/>
              <a:t>atab</a:t>
            </a:r>
            <a:r>
              <a:rPr lang="en-US" dirty="0" smtClean="0"/>
              <a:t>="a"</a:t>
            </a:r>
          </a:p>
          <a:p>
            <a:pPr algn="l"/>
            <a:r>
              <a:rPr lang="en-US" dirty="0" smtClean="0"/>
              <a:t>|||0|0| | |0|n|G|0|@</a:t>
            </a:r>
            <a:r>
              <a:rPr lang="en-US" dirty="0" err="1" smtClean="0"/>
              <a:t>msg</a:t>
            </a:r>
            <a:r>
              <a:rPr lang="en-US" dirty="0" smtClean="0"/>
              <a:t>="Approval plan records will be created"</a:t>
            </a:r>
          </a:p>
          <a:p>
            <a:pPr algn="l"/>
            <a:r>
              <a:rPr lang="en-US" dirty="0" smtClean="0"/>
              <a:t>/^999||m|0|12| | |0|n|G|0|#com="</a:t>
            </a:r>
            <a:r>
              <a:rPr lang="en-US" dirty="0" err="1" smtClean="0"/>
              <a:t>ins"@password</a:t>
            </a:r>
            <a:r>
              <a:rPr lang="en-US" dirty="0" smtClean="0"/>
              <a:t>=""</a:t>
            </a:r>
          </a:p>
          <a:p>
            <a:pPr algn="l"/>
            <a:r>
              <a:rPr lang="en-US" dirty="0" smtClean="0"/>
              <a:t>/^999||y|0|1| | |0|n|G|0|#com="</a:t>
            </a:r>
            <a:r>
              <a:rPr lang="en-US" dirty="0" err="1" smtClean="0"/>
              <a:t>po</a:t>
            </a:r>
            <a:r>
              <a:rPr lang="en-US" dirty="0" smtClean="0"/>
              <a:t>"@</a:t>
            </a:r>
            <a:r>
              <a:rPr lang="en-US" dirty="0" err="1" smtClean="0"/>
              <a:t>poprint</a:t>
            </a:r>
            <a:r>
              <a:rPr lang="en-US" dirty="0" smtClean="0"/>
              <a:t>="n"</a:t>
            </a:r>
          </a:p>
          <a:p>
            <a:pPr algn="l"/>
            <a:r>
              <a:rPr lang="en-US" dirty="0" smtClean="0"/>
              <a:t>/^999||z|0|10| | |0|n|G|0|@recs="</a:t>
            </a:r>
            <a:r>
              <a:rPr lang="en-US" dirty="0" err="1" smtClean="0"/>
              <a:t>pcat</a:t>
            </a:r>
            <a:r>
              <a:rPr lang="en-US" dirty="0" smtClean="0"/>
              <a:t>"</a:t>
            </a:r>
          </a:p>
          <a:p>
            <a:pPr algn="l"/>
            <a:r>
              <a:rPr lang="en-US" dirty="0" smtClean="0"/>
              <a:t>/^999||x|0|1| | |0|n|G|0|#com="</a:t>
            </a:r>
            <a:r>
              <a:rPr lang="en-US" dirty="0" err="1" smtClean="0"/>
              <a:t>clsi</a:t>
            </a:r>
            <a:r>
              <a:rPr lang="en-US" dirty="0" smtClean="0"/>
              <a:t>"@</a:t>
            </a:r>
            <a:r>
              <a:rPr lang="en-US" dirty="0" err="1" smtClean="0"/>
              <a:t>clsi</a:t>
            </a:r>
            <a:r>
              <a:rPr lang="en-US" dirty="0" smtClean="0"/>
              <a:t>="n"</a:t>
            </a:r>
          </a:p>
          <a:p>
            <a:pPr algn="l"/>
            <a:r>
              <a:rPr lang="en-US" dirty="0" smtClean="0"/>
              <a:t>/^999||w|0|1| | |0|n|N|0|#com="</a:t>
            </a:r>
            <a:r>
              <a:rPr lang="en-US" dirty="0" err="1" smtClean="0"/>
              <a:t>test"@test</a:t>
            </a:r>
            <a:r>
              <a:rPr lang="en-US" dirty="0" smtClean="0"/>
              <a:t>="n"</a:t>
            </a:r>
          </a:p>
          <a:p>
            <a:pPr algn="l"/>
            <a:r>
              <a:rPr lang="en-US" dirty="0" smtClean="0"/>
              <a:t>/^999||v|0|1| | |0|n|N|0|#com="</a:t>
            </a:r>
            <a:r>
              <a:rPr lang="en-US" dirty="0" err="1" smtClean="0"/>
              <a:t>init</a:t>
            </a:r>
            <a:r>
              <a:rPr lang="en-US" dirty="0" smtClean="0"/>
              <a:t>"@</a:t>
            </a:r>
            <a:r>
              <a:rPr lang="en-US" dirty="0" err="1" smtClean="0"/>
              <a:t>init</a:t>
            </a:r>
            <a:r>
              <a:rPr lang="en-US" dirty="0" smtClean="0"/>
              <a:t>="n"</a:t>
            </a:r>
          </a:p>
          <a:p>
            <a:pPr algn="l"/>
            <a:r>
              <a:rPr lang="en-US" dirty="0" smtClean="0"/>
              <a:t>/^999||u|0|1| | |0|n|N|0|#com="</a:t>
            </a:r>
            <a:r>
              <a:rPr lang="en-US" dirty="0" err="1" smtClean="0"/>
              <a:t>disp</a:t>
            </a:r>
            <a:r>
              <a:rPr lang="en-US" dirty="0" smtClean="0"/>
              <a:t>"@</a:t>
            </a:r>
            <a:r>
              <a:rPr lang="en-US" dirty="0" err="1" smtClean="0"/>
              <a:t>disp</a:t>
            </a:r>
            <a:r>
              <a:rPr lang="en-US" dirty="0" smtClean="0"/>
              <a:t>="n"</a:t>
            </a:r>
          </a:p>
        </p:txBody>
      </p:sp>
    </p:spTree>
    <p:extLst>
      <p:ext uri="{BB962C8B-B14F-4D97-AF65-F5344CB8AC3E}">
        <p14:creationId xmlns:p14="http://schemas.microsoft.com/office/powerpoint/2010/main" val="3689499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templates depending on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61557"/>
            <a:ext cx="10515600" cy="21063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/^999||o|0|20| | |0|n|N|0|#com="</a:t>
            </a:r>
            <a:r>
              <a:rPr lang="en-US" sz="2400" dirty="0" err="1" smtClean="0"/>
              <a:t>dflt</a:t>
            </a:r>
            <a:r>
              <a:rPr lang="en-US" sz="2400" dirty="0" smtClean="0"/>
              <a:t>"@</a:t>
            </a:r>
            <a:r>
              <a:rPr lang="en-US" sz="2400" dirty="0" err="1" smtClean="0"/>
              <a:t>dflt</a:t>
            </a:r>
            <a:r>
              <a:rPr lang="en-US" sz="2400" dirty="0" smtClean="0"/>
              <a:t>="</a:t>
            </a:r>
            <a:r>
              <a:rPr lang="en-US" sz="2400" dirty="0" err="1" smtClean="0"/>
              <a:t>biblio</a:t>
            </a:r>
            <a:r>
              <a:rPr lang="en-US" sz="2400" dirty="0" smtClean="0"/>
              <a:t>,_</a:t>
            </a:r>
            <a:r>
              <a:rPr lang="en-US" sz="2400" dirty="0" err="1" smtClean="0"/>
              <a:t>i,acqdef</a:t>
            </a:r>
            <a:r>
              <a:rPr lang="en-US" sz="2400" dirty="0" smtClean="0"/>
              <a:t>“</a:t>
            </a:r>
          </a:p>
          <a:p>
            <a:pPr marL="0" indent="0">
              <a:buNone/>
            </a:pPr>
            <a:r>
              <a:rPr lang="en-US" sz="2400" dirty="0" smtClean="0"/>
              <a:t>/^999||o|0|20| | |0|n|N|0|#com="</a:t>
            </a:r>
            <a:r>
              <a:rPr lang="en-US" sz="2400" dirty="0" err="1" smtClean="0"/>
              <a:t>dflt</a:t>
            </a:r>
            <a:r>
              <a:rPr lang="en-US" sz="2400" dirty="0" smtClean="0"/>
              <a:t>"@</a:t>
            </a:r>
            <a:r>
              <a:rPr lang="en-US" sz="2400" dirty="0" err="1" smtClean="0"/>
              <a:t>dflt</a:t>
            </a:r>
            <a:r>
              <a:rPr lang="en-US" sz="2400" dirty="0" smtClean="0"/>
              <a:t>="</a:t>
            </a:r>
            <a:r>
              <a:rPr lang="en-US" sz="2400" dirty="0" err="1" smtClean="0"/>
              <a:t>bibelec</a:t>
            </a:r>
            <a:r>
              <a:rPr lang="en-US" sz="2400" dirty="0" smtClean="0"/>
              <a:t>,_</a:t>
            </a:r>
            <a:r>
              <a:rPr lang="en-US" sz="2400" dirty="0" err="1" smtClean="0"/>
              <a:t>i,acqfirme</a:t>
            </a:r>
            <a:r>
              <a:rPr lang="en-US" sz="2400" dirty="0" smtClean="0"/>
              <a:t>“</a:t>
            </a:r>
          </a:p>
          <a:p>
            <a:pPr marL="0" indent="0">
              <a:buNone/>
            </a:pPr>
            <a:r>
              <a:rPr lang="en-US" sz="2400" dirty="0" smtClean="0"/>
              <a:t>/^999||o|0|20| | |0|n|N|0|#com="</a:t>
            </a:r>
            <a:r>
              <a:rPr lang="en-US" sz="2400" dirty="0" err="1" smtClean="0"/>
              <a:t>dflt</a:t>
            </a:r>
            <a:r>
              <a:rPr lang="en-US" sz="2400" dirty="0" smtClean="0"/>
              <a:t>"@</a:t>
            </a:r>
            <a:r>
              <a:rPr lang="en-US" sz="2400" dirty="0" err="1" smtClean="0"/>
              <a:t>dflt</a:t>
            </a:r>
            <a:r>
              <a:rPr lang="en-US" sz="2400" dirty="0" smtClean="0"/>
              <a:t>="</a:t>
            </a:r>
            <a:r>
              <a:rPr lang="en-US" sz="2400" dirty="0" err="1" smtClean="0"/>
              <a:t>bibelec</a:t>
            </a:r>
            <a:r>
              <a:rPr lang="en-US" sz="2400" dirty="0" smtClean="0"/>
              <a:t>,_</a:t>
            </a:r>
            <a:r>
              <a:rPr lang="en-US" sz="2400" dirty="0" err="1" smtClean="0"/>
              <a:t>i,dda</a:t>
            </a:r>
            <a:r>
              <a:rPr lang="en-US" sz="2400" dirty="0" smtClean="0"/>
              <a:t>"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0248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table for fund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BHS|1</a:t>
            </a:r>
          </a:p>
          <a:p>
            <a:pPr marL="0" indent="0">
              <a:buNone/>
            </a:pPr>
            <a:r>
              <a:rPr lang="en-US" dirty="0" smtClean="0"/>
              <a:t>BUS|2</a:t>
            </a:r>
          </a:p>
          <a:p>
            <a:pPr marL="0" indent="0">
              <a:buNone/>
            </a:pPr>
            <a:r>
              <a:rPr lang="en-US" dirty="0" smtClean="0"/>
              <a:t>ED|3</a:t>
            </a:r>
          </a:p>
          <a:p>
            <a:pPr marL="0" indent="0">
              <a:buNone/>
            </a:pPr>
            <a:r>
              <a:rPr lang="en-US" dirty="0" smtClean="0"/>
              <a:t>LA|4</a:t>
            </a:r>
          </a:p>
          <a:p>
            <a:pPr marL="0" indent="0">
              <a:buNone/>
            </a:pPr>
            <a:r>
              <a:rPr lang="en-US" dirty="0" smtClean="0"/>
              <a:t>GEN|5</a:t>
            </a:r>
          </a:p>
          <a:p>
            <a:pPr marL="0" indent="0">
              <a:buNone/>
            </a:pPr>
            <a:r>
              <a:rPr lang="en-US" dirty="0" smtClean="0"/>
              <a:t>MCOMM|6</a:t>
            </a:r>
          </a:p>
          <a:p>
            <a:pPr marL="0" indent="0">
              <a:buNone/>
            </a:pPr>
            <a:r>
              <a:rPr lang="en-US" dirty="0" smtClean="0"/>
              <a:t>SCI|7</a:t>
            </a:r>
          </a:p>
          <a:p>
            <a:pPr marL="0" indent="0">
              <a:buNone/>
            </a:pPr>
            <a:r>
              <a:rPr lang="en-US" dirty="0" smtClean="0"/>
              <a:t>UTL|8</a:t>
            </a:r>
          </a:p>
          <a:p>
            <a:pPr marL="0" indent="0">
              <a:buNone/>
            </a:pPr>
            <a:r>
              <a:rPr lang="en-US" dirty="0" smtClean="0"/>
              <a:t>LIS|9</a:t>
            </a:r>
          </a:p>
          <a:p>
            <a:pPr marL="0" indent="0">
              <a:buNone/>
            </a:pPr>
            <a:r>
              <a:rPr lang="en-US" dirty="0" smtClean="0"/>
              <a:t>SCOLL|s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62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0676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/^999||o|0|20| | |0|n|G|0|#com="</a:t>
            </a:r>
            <a:r>
              <a:rPr lang="en-US" sz="2000" dirty="0" err="1" smtClean="0"/>
              <a:t>dflt</a:t>
            </a:r>
            <a:r>
              <a:rPr lang="en-US" sz="2000" dirty="0" smtClean="0"/>
              <a:t>"@</a:t>
            </a:r>
            <a:r>
              <a:rPr lang="en-US" sz="2000" dirty="0" err="1" smtClean="0"/>
              <a:t>dflt</a:t>
            </a:r>
            <a:r>
              <a:rPr lang="en-US" sz="2000" dirty="0" smtClean="0"/>
              <a:t>="</a:t>
            </a:r>
            <a:r>
              <a:rPr lang="en-US" sz="2000" dirty="0" err="1" smtClean="0"/>
              <a:t>wcatbrief,YBPApp,witem</a:t>
            </a:r>
            <a:r>
              <a:rPr lang="en-US" sz="2000" dirty="0" smtClean="0"/>
              <a:t>"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Sets default templates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770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34241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|||0|0| | |0|n|G|0|@</a:t>
            </a:r>
            <a:r>
              <a:rPr lang="en-US" sz="3200" b="1" dirty="0" err="1" smtClean="0"/>
              <a:t>ov_action</a:t>
            </a:r>
            <a:r>
              <a:rPr lang="en-US" sz="3200" b="1" dirty="0" smtClean="0"/>
              <a:t>="o"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0 Insert</a:t>
            </a:r>
          </a:p>
          <a:p>
            <a:pPr algn="l"/>
            <a:r>
              <a:rPr lang="en-US" dirty="0" smtClean="0"/>
              <a:t>1 Overlay</a:t>
            </a:r>
          </a:p>
          <a:p>
            <a:pPr algn="l"/>
            <a:r>
              <a:rPr lang="en-US" dirty="0" smtClean="0"/>
              <a:t>2 Insert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601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00758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|||0|0| | |0|n|G|0|@</a:t>
            </a:r>
            <a:r>
              <a:rPr lang="en-US" sz="1600" dirty="0" err="1" smtClean="0"/>
              <a:t>ov_protect</a:t>
            </a:r>
            <a:r>
              <a:rPr lang="en-US" sz="1600" dirty="0" smtClean="0"/>
              <a:t>="b=V023456789hy(856,962)k(970,971)n(972)c(092,099)n(541,590)d(690)y(905,910)"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Protects MARC tags.  Tags 856, 962, 970, </a:t>
            </a:r>
            <a:r>
              <a:rPr lang="en-US" dirty="0" err="1" smtClean="0"/>
              <a:t>etc</a:t>
            </a:r>
            <a:r>
              <a:rPr lang="en-US" dirty="0" smtClean="0"/>
              <a:t> will not be overwritten.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744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741872"/>
            <a:ext cx="10515600" cy="603849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Creates MARC record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725283"/>
            <a:ext cx="10515600" cy="436436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001||%|0|0|b|o|0|y|N|0|%001(start="1-9",char="!-~")</a:t>
            </a:r>
          </a:p>
          <a:p>
            <a:r>
              <a:rPr lang="en-US" dirty="0" smtClean="0"/>
              <a:t>002-009||%|0|0|b|y|0|y|N|0|%008="y"</a:t>
            </a:r>
          </a:p>
          <a:p>
            <a:r>
              <a:rPr lang="en-US" dirty="0" smtClean="0"/>
              <a:t>010||+|0|0|b|l|0|y|N|0|%</a:t>
            </a:r>
            <a:r>
              <a:rPr lang="en-US" dirty="0" err="1" smtClean="0"/>
              <a:t>strip_blanks</a:t>
            </a:r>
            <a:r>
              <a:rPr lang="en-US" dirty="0" smtClean="0"/>
              <a:t>="n"</a:t>
            </a:r>
          </a:p>
          <a:p>
            <a:r>
              <a:rPr lang="en-US" dirty="0" smtClean="0"/>
              <a:t>013-019||+|0|0|b|y|0|y|N|0|</a:t>
            </a:r>
          </a:p>
          <a:p>
            <a:r>
              <a:rPr lang="en-US" dirty="0" smtClean="0"/>
              <a:t>020-024||+|0|0|b|i|0|y|N|0|</a:t>
            </a:r>
          </a:p>
          <a:p>
            <a:r>
              <a:rPr lang="en-US" dirty="0" smtClean="0"/>
              <a:t>050-055||+|0|0|b|y|0|y|N|0|</a:t>
            </a:r>
          </a:p>
          <a:p>
            <a:r>
              <a:rPr lang="en-US" dirty="0" smtClean="0"/>
              <a:t>060-062||+|0|0|b|y|0|y|N|0|</a:t>
            </a:r>
          </a:p>
          <a:p>
            <a:r>
              <a:rPr lang="en-US" dirty="0" smtClean="0"/>
              <a:t>066-072||+|0|0|b|y|0|y|N|0|</a:t>
            </a:r>
          </a:p>
          <a:p>
            <a:r>
              <a:rPr lang="en-US" dirty="0" smtClean="0"/>
              <a:t>074||+|0|0|b|g|0|y|N|0|</a:t>
            </a:r>
          </a:p>
          <a:p>
            <a:r>
              <a:rPr lang="en-US" dirty="0" smtClean="0"/>
              <a:t>080-084||+|0|0|b|y|0|y|N|0|</a:t>
            </a:r>
          </a:p>
          <a:p>
            <a:r>
              <a:rPr lang="en-US" dirty="0" smtClean="0"/>
              <a:t>086||+|0|0|b|g|0|y|N|0|</a:t>
            </a:r>
          </a:p>
          <a:p>
            <a:r>
              <a:rPr lang="en-US" dirty="0" smtClean="0"/>
              <a:t>088||+|0|0|b|y|0|y|N|0|</a:t>
            </a:r>
          </a:p>
          <a:p>
            <a:r>
              <a:rPr lang="en-US" dirty="0" smtClean="0"/>
              <a:t>090-099||+|0|0|b|c|0|y|N|0|</a:t>
            </a:r>
          </a:p>
          <a:p>
            <a:r>
              <a:rPr lang="en-US" dirty="0" smtClean="0"/>
              <a:t>100-111||-w|0|0|b|a|0|y|N|0|</a:t>
            </a:r>
          </a:p>
          <a:p>
            <a:r>
              <a:rPr lang="en-US" dirty="0" smtClean="0"/>
              <a:t>241-243||+|0|0|b|u|0|y|N|0|</a:t>
            </a:r>
          </a:p>
          <a:p>
            <a:r>
              <a:rPr lang="en-US" dirty="0" smtClean="0"/>
              <a:t>245||+|0|0|b|t|0|y|N|0|%bracket="h"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465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895"/>
            <a:ext cx="10515600" cy="70736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Creates order record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820175"/>
            <a:ext cx="10515600" cy="4269476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##order record fixed-length fields##</a:t>
            </a:r>
          </a:p>
          <a:p>
            <a:r>
              <a:rPr lang="en-US" dirty="0" smtClean="0"/>
              <a:t>/^960||a|0|0|o| |1|n|N|1|acq type</a:t>
            </a:r>
          </a:p>
          <a:p>
            <a:r>
              <a:rPr lang="en-US" dirty="0" smtClean="0"/>
              <a:t>/^960||b|0|0|o| |4|n|N|1|claim</a:t>
            </a:r>
          </a:p>
          <a:p>
            <a:r>
              <a:rPr lang="en-US" dirty="0" smtClean="0"/>
              <a:t>/^960||c|0|0|o| |6|n|N|1|code1</a:t>
            </a:r>
          </a:p>
          <a:p>
            <a:r>
              <a:rPr lang="en-US" dirty="0" smtClean="0"/>
              <a:t>/^960||d|0|0|o| |7|n|N|1|code2</a:t>
            </a:r>
          </a:p>
          <a:p>
            <a:r>
              <a:rPr lang="en-US" dirty="0" smtClean="0"/>
              <a:t>/^960||e|0|0|o| |8|n|N|1|code3</a:t>
            </a:r>
          </a:p>
          <a:p>
            <a:r>
              <a:rPr lang="en-US" dirty="0" smtClean="0"/>
              <a:t>/^960||f|0|0|o| |9|n|N|1|code4</a:t>
            </a:r>
          </a:p>
          <a:p>
            <a:r>
              <a:rPr lang="en-US" dirty="0" smtClean="0"/>
              <a:t>/^960||g|0|0|o| |11|n|N|1|format</a:t>
            </a:r>
          </a:p>
          <a:p>
            <a:r>
              <a:rPr lang="en-US" dirty="0" smtClean="0"/>
              <a:t>/^960||h|0|0|o| |14|n|N|1|ord note</a:t>
            </a:r>
          </a:p>
          <a:p>
            <a:r>
              <a:rPr lang="en-US" dirty="0" smtClean="0"/>
              <a:t>/^960||i|0|0|o| |15|n|N|1|ord type</a:t>
            </a:r>
          </a:p>
          <a:p>
            <a:r>
              <a:rPr lang="en-US" dirty="0" smtClean="0"/>
              <a:t>/^960||j|0|0|o| |16|n|N|1|raction</a:t>
            </a:r>
          </a:p>
          <a:p>
            <a:r>
              <a:rPr lang="en-US" dirty="0" smtClean="0"/>
              <a:t>/^960||k|0|0|o| |18|n|N|1|rloc</a:t>
            </a:r>
          </a:p>
          <a:p>
            <a:r>
              <a:rPr lang="en-US" dirty="0" smtClean="0"/>
              <a:t>/^960||l|0|0|o| |19|n|N|1|bloc</a:t>
            </a:r>
          </a:p>
          <a:p>
            <a:r>
              <a:rPr lang="en-US" dirty="0" smtClean="0"/>
              <a:t>/^960||m|0|0|o| |20|n|N|1|status</a:t>
            </a:r>
          </a:p>
          <a:p>
            <a:r>
              <a:rPr lang="en-US" dirty="0" smtClean="0"/>
              <a:t>/^960||n|0|0|o| |21|n|N|1|tloc</a:t>
            </a:r>
          </a:p>
          <a:p>
            <a:r>
              <a:rPr lang="en-US" dirty="0" smtClean="0"/>
              <a:t>/^960||p|0|0|o| |3|n|N|1|cdate</a:t>
            </a:r>
          </a:p>
          <a:p>
            <a:r>
              <a:rPr lang="en-US" dirty="0" smtClean="0"/>
              <a:t>/^960||q|0|0|o| |13|n|N|1|odate</a:t>
            </a:r>
          </a:p>
          <a:p>
            <a:r>
              <a:rPr lang="en-US" dirty="0" smtClean="0"/>
              <a:t>/^960||r|0|0|o| |17|n|N|1|rdate</a:t>
            </a:r>
          </a:p>
          <a:p>
            <a:r>
              <a:rPr lang="en-US" dirty="0" smtClean="0"/>
              <a:t>#/^960||z|0|20|o| |0|n|N|1|%foreign</a:t>
            </a:r>
          </a:p>
          <a:p>
            <a:r>
              <a:rPr lang="en-US" dirty="0" smtClean="0"/>
              <a:t>/^960||s|0|0|o| |10|n|N|1|eprice</a:t>
            </a:r>
          </a:p>
          <a:p>
            <a:r>
              <a:rPr lang="en-US" dirty="0" smtClean="0"/>
              <a:t>/^960||t|0|0|o| |2|n|N|1|location</a:t>
            </a:r>
          </a:p>
        </p:txBody>
      </p:sp>
    </p:spTree>
    <p:extLst>
      <p:ext uri="{BB962C8B-B14F-4D97-AF65-F5344CB8AC3E}">
        <p14:creationId xmlns:p14="http://schemas.microsoft.com/office/powerpoint/2010/main" val="1250644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150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Creates item record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035833"/>
            <a:ext cx="9144000" cy="4252823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/>
              <a:t>/^945|092|ab|0|0|i|c|0|y|N|2|item call number</a:t>
            </a:r>
          </a:p>
          <a:p>
            <a:pPr algn="l"/>
            <a:r>
              <a:rPr lang="en-US" dirty="0" smtClean="0"/>
              <a:t>/^945||c|0|0|i|v|0|n|N|2|volume</a:t>
            </a:r>
          </a:p>
          <a:p>
            <a:pPr algn="l"/>
            <a:r>
              <a:rPr lang="en-US" dirty="0" smtClean="0"/>
              <a:t>/^945||g|0|3|i| |58|n|N|2|copy</a:t>
            </a:r>
          </a:p>
          <a:p>
            <a:pPr algn="l"/>
            <a:r>
              <a:rPr lang="en-US" dirty="0" smtClean="0"/>
              <a:t>/^945||i|0|0|i|b|0|n|N|2|barcode</a:t>
            </a:r>
          </a:p>
          <a:p>
            <a:pPr algn="l"/>
            <a:r>
              <a:rPr lang="en-US" dirty="0" smtClean="0"/>
              <a:t>/^945||a|0|5|i| |79|n|N|2|%map=("m2bmap.callloc")</a:t>
            </a:r>
          </a:p>
          <a:p>
            <a:pPr algn="l"/>
            <a:r>
              <a:rPr lang="en-US" dirty="0" smtClean="0"/>
              <a:t>/^945||m|0|0|i|m|0|n|N|2|message</a:t>
            </a:r>
          </a:p>
          <a:p>
            <a:pPr algn="l"/>
            <a:r>
              <a:rPr lang="en-US" dirty="0" smtClean="0"/>
              <a:t>/^945||n|0|0|i|x|0|n|N|2|note</a:t>
            </a:r>
          </a:p>
          <a:p>
            <a:pPr algn="l"/>
            <a:r>
              <a:rPr lang="en-US" dirty="0" smtClean="0"/>
              <a:t>/^945||o|0|1|i| |108|n|N|2|opac message</a:t>
            </a:r>
          </a:p>
          <a:p>
            <a:pPr algn="l"/>
            <a:r>
              <a:rPr lang="en-US" dirty="0" smtClean="0"/>
              <a:t>/^980||e|0|0|i| |62|n|N|2|price</a:t>
            </a:r>
          </a:p>
          <a:p>
            <a:pPr algn="l"/>
            <a:r>
              <a:rPr lang="en-US" dirty="0" smtClean="0"/>
              <a:t>/^945||q|0|5|i| |59|n|N|2|icode1</a:t>
            </a:r>
          </a:p>
          <a:p>
            <a:pPr algn="l"/>
            <a:r>
              <a:rPr lang="en-US" dirty="0" smtClean="0"/>
              <a:t>/^945||r|0|1|i| |60|n|N|2|icode2</a:t>
            </a:r>
          </a:p>
          <a:p>
            <a:pPr algn="l"/>
            <a:r>
              <a:rPr lang="en-US" dirty="0" smtClean="0"/>
              <a:t>/^945||s|0|1|i| |88|n|N|2|status</a:t>
            </a:r>
          </a:p>
          <a:p>
            <a:pPr algn="l"/>
            <a:r>
              <a:rPr lang="en-US" dirty="0" smtClean="0"/>
              <a:t>/^945||t|0|3|i| |61|n|N|2|itype</a:t>
            </a:r>
          </a:p>
          <a:p>
            <a:pPr algn="l"/>
            <a:r>
              <a:rPr lang="en-US" dirty="0" smtClean="0"/>
              <a:t>/^945||u|0|1|i| |97|n|N|2|imessage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9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Adds location depending on call number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@</a:t>
            </a:r>
            <a:r>
              <a:rPr lang="en-US" dirty="0" err="1" smtClean="0"/>
              <a:t>stop_on_map</a:t>
            </a:r>
            <a:r>
              <a:rPr lang="en-US" dirty="0" smtClean="0"/>
              <a:t>=true</a:t>
            </a:r>
          </a:p>
          <a:p>
            <a:pPr marL="0" indent="0">
              <a:buNone/>
            </a:pPr>
            <a:r>
              <a:rPr lang="en-US" dirty="0" smtClean="0"/>
              <a:t>^0|w2</a:t>
            </a:r>
          </a:p>
          <a:p>
            <a:pPr marL="0" indent="0">
              <a:buNone/>
            </a:pPr>
            <a:r>
              <a:rPr lang="en-US" dirty="0" smtClean="0"/>
              <a:t>^1|w2</a:t>
            </a:r>
          </a:p>
          <a:p>
            <a:pPr marL="0" indent="0">
              <a:buNone/>
            </a:pPr>
            <a:r>
              <a:rPr lang="en-US" dirty="0" smtClean="0"/>
              <a:t>^2|w2</a:t>
            </a:r>
          </a:p>
          <a:p>
            <a:pPr marL="0" indent="0">
              <a:buNone/>
            </a:pPr>
            <a:r>
              <a:rPr lang="en-US" dirty="0" smtClean="0"/>
              <a:t>^3|w2</a:t>
            </a:r>
          </a:p>
          <a:p>
            <a:pPr marL="0" indent="0">
              <a:buNone/>
            </a:pPr>
            <a:r>
              <a:rPr lang="en-US" dirty="0" smtClean="0"/>
              <a:t>^4|w3</a:t>
            </a:r>
          </a:p>
          <a:p>
            <a:pPr marL="0" indent="0">
              <a:buNone/>
            </a:pPr>
            <a:r>
              <a:rPr lang="en-US" dirty="0" smtClean="0"/>
              <a:t>^5|w3</a:t>
            </a:r>
          </a:p>
          <a:p>
            <a:pPr marL="0" indent="0">
              <a:buNone/>
            </a:pPr>
            <a:r>
              <a:rPr lang="en-US" dirty="0" smtClean="0"/>
              <a:t>^6|w3</a:t>
            </a:r>
          </a:p>
          <a:p>
            <a:pPr marL="0" indent="0">
              <a:buNone/>
            </a:pPr>
            <a:r>
              <a:rPr lang="en-US" dirty="0" smtClean="0"/>
              <a:t>^7|w3</a:t>
            </a:r>
          </a:p>
          <a:p>
            <a:pPr marL="0" indent="0">
              <a:buNone/>
            </a:pPr>
            <a:r>
              <a:rPr lang="en-US" dirty="0" smtClean="0"/>
              <a:t>^8|w4</a:t>
            </a:r>
          </a:p>
          <a:p>
            <a:pPr marL="0" indent="0">
              <a:buNone/>
            </a:pPr>
            <a:r>
              <a:rPr lang="en-US" dirty="0" smtClean="0"/>
              <a:t>^9|w4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234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using data exchange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5587" y="2005806"/>
            <a:ext cx="6600825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301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678</Words>
  <Application>Microsoft Office PowerPoint</Application>
  <PresentationFormat>Widescreen</PresentationFormat>
  <Paragraphs>103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Load profiles</vt:lpstr>
      <vt:lpstr>/^999||o|0|20| | |0|n|G|0|#com="dflt"@dflt="wcatbrief,YBPApp,witem"</vt:lpstr>
      <vt:lpstr>|||0|0| | |0|n|G|0|@ov_action="o"</vt:lpstr>
      <vt:lpstr>|||0|0| | |0|n|G|0|@ov_protect="b=V023456789hy(856,962)k(970,971)n(972)c(092,099)n(541,590)d(690)y(905,910)"</vt:lpstr>
      <vt:lpstr>Creates MARC record</vt:lpstr>
      <vt:lpstr>Creates order record</vt:lpstr>
      <vt:lpstr>Creates item record</vt:lpstr>
      <vt:lpstr>Adds location depending on call number</vt:lpstr>
      <vt:lpstr>Load using data exchange</vt:lpstr>
      <vt:lpstr>Different templates depending on type</vt:lpstr>
      <vt:lpstr>Translation table for fund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Load profiles</dc:title>
  <dc:creator>Larry Hansard</dc:creator>
  <cp:lastModifiedBy>Larry Hansard</cp:lastModifiedBy>
  <cp:revision>7</cp:revision>
  <cp:lastPrinted>2014-10-13T14:54:01Z</cp:lastPrinted>
  <dcterms:created xsi:type="dcterms:W3CDTF">2014-10-13T14:22:03Z</dcterms:created>
  <dcterms:modified xsi:type="dcterms:W3CDTF">2014-10-14T13:44:19Z</dcterms:modified>
</cp:coreProperties>
</file>