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9260800" cy="36576000"/>
  <p:notesSz cx="6858000" cy="9144000"/>
  <p:defaultTextStyle>
    <a:defPPr>
      <a:defRPr lang="en-US"/>
    </a:defPPr>
    <a:lvl1pPr marL="0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188095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0">
          <p15:clr>
            <a:srgbClr val="A4A3A4"/>
          </p15:clr>
        </p15:guide>
        <p15:guide id="2" pos="92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930" autoAdjust="0"/>
    <p:restoredTop sz="94647" autoAdjust="0"/>
  </p:normalViewPr>
  <p:slideViewPr>
    <p:cSldViewPr snapToGrid="0" snapToObjects="1">
      <p:cViewPr>
        <p:scale>
          <a:sx n="30" d="100"/>
          <a:sy n="30" d="100"/>
        </p:scale>
        <p:origin x="822" y="24"/>
      </p:cViewPr>
      <p:guideLst>
        <p:guide orient="horz" pos="11520"/>
        <p:guide pos="92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722D6-8341-0942-B305-BAAABADBB8EC}" type="datetimeFigureOut">
              <a:rPr lang="en-US" smtClean="0"/>
              <a:pPr/>
              <a:t>3/16/2015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685800"/>
            <a:ext cx="2743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26F53-4930-364F-B2D6-109668556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88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1880957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7400" y="685800"/>
            <a:ext cx="2743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26F53-4930-364F-B2D6-10966855658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36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4560" y="11362269"/>
            <a:ext cx="24871680" cy="7840133"/>
          </a:xfrm>
          <a:prstGeom prst="rect">
            <a:avLst/>
          </a:prstGeom>
        </p:spPr>
        <p:txBody>
          <a:bodyPr lIns="376191" tIns="188096" rIns="376191" bIns="188096"/>
          <a:lstStyle>
            <a:lvl1pPr>
              <a:defRPr sz="16900" b="1" i="0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89120" y="20726400"/>
            <a:ext cx="20482560" cy="9347200"/>
          </a:xfrm>
          <a:prstGeom prst="rect">
            <a:avLst/>
          </a:prstGeom>
        </p:spPr>
        <p:txBody>
          <a:bodyPr lIns="376191" tIns="188096" rIns="376191" bIns="188096"/>
          <a:lstStyle>
            <a:lvl1pPr marL="0" indent="0" algn="ctr">
              <a:buNone/>
              <a:defRPr sz="10700" b="1" i="0">
                <a:solidFill>
                  <a:srgbClr val="005A9B"/>
                </a:solidFill>
                <a:latin typeface="Arial"/>
                <a:cs typeface="Arial"/>
              </a:defRPr>
            </a:lvl1pPr>
            <a:lvl2pPr marL="1880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2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3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4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6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7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34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1176512"/>
            <a:ext cx="26334720" cy="6096000"/>
          </a:xfrm>
          <a:prstGeom prst="rect">
            <a:avLst/>
          </a:prstGeom>
        </p:spPr>
        <p:txBody>
          <a:bodyPr lIns="376191" tIns="188096" rIns="376191" bIns="188096"/>
          <a:lstStyle>
            <a:lvl1pPr>
              <a:defRPr sz="169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8534403"/>
            <a:ext cx="26334720" cy="24138469"/>
          </a:xfrm>
          <a:prstGeom prst="rect">
            <a:avLst/>
          </a:prstGeom>
        </p:spPr>
        <p:txBody>
          <a:bodyPr lIns="376191" tIns="188096" rIns="376191" bIns="188096"/>
          <a:lstStyle>
            <a:lvl1pPr>
              <a:defRPr>
                <a:solidFill>
                  <a:srgbClr val="005A9B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5A9B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5A9B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5A9B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5A9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56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402" y="23503469"/>
            <a:ext cx="24871680" cy="7264400"/>
          </a:xfrm>
          <a:prstGeom prst="rect">
            <a:avLst/>
          </a:prstGeom>
        </p:spPr>
        <p:txBody>
          <a:bodyPr lIns="376191" tIns="188096" rIns="376191" bIns="188096" anchor="t"/>
          <a:lstStyle>
            <a:lvl1pPr algn="l">
              <a:defRPr sz="13200" b="1" i="0" cap="all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1402" y="15502472"/>
            <a:ext cx="24871680" cy="8000998"/>
          </a:xfrm>
          <a:prstGeom prst="rect">
            <a:avLst/>
          </a:prstGeom>
        </p:spPr>
        <p:txBody>
          <a:bodyPr lIns="376191" tIns="188096" rIns="376191" bIns="188096" anchor="b"/>
          <a:lstStyle>
            <a:lvl1pPr marL="0" indent="0">
              <a:buNone/>
              <a:defRPr sz="7000">
                <a:solidFill>
                  <a:srgbClr val="005A9B"/>
                </a:solidFill>
                <a:latin typeface="Arial"/>
                <a:cs typeface="Arial"/>
              </a:defRPr>
            </a:lvl1pPr>
            <a:lvl2pPr marL="1880957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61915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42872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52383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404787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285744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3166702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5047659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75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1176512"/>
            <a:ext cx="26334720" cy="6096000"/>
          </a:xfrm>
          <a:prstGeom prst="rect">
            <a:avLst/>
          </a:prstGeom>
        </p:spPr>
        <p:txBody>
          <a:bodyPr lIns="376191" tIns="188096" rIns="376191" bIns="188096"/>
          <a:lstStyle>
            <a:lvl1pPr>
              <a:defRPr sz="169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3040" y="8534403"/>
            <a:ext cx="12923520" cy="24138469"/>
          </a:xfrm>
          <a:prstGeom prst="rect">
            <a:avLst/>
          </a:prstGeom>
        </p:spPr>
        <p:txBody>
          <a:bodyPr lIns="376191" tIns="188096" rIns="376191" bIns="188096"/>
          <a:lstStyle>
            <a:lvl1pPr>
              <a:defRPr sz="11500">
                <a:solidFill>
                  <a:srgbClr val="005A9B"/>
                </a:solidFill>
                <a:latin typeface="Arial"/>
                <a:cs typeface="Arial"/>
              </a:defRPr>
            </a:lvl1pPr>
            <a:lvl2pPr>
              <a:defRPr sz="9900">
                <a:solidFill>
                  <a:srgbClr val="005A9B"/>
                </a:solidFill>
                <a:latin typeface="Arial"/>
                <a:cs typeface="Arial"/>
              </a:defRPr>
            </a:lvl2pPr>
            <a:lvl3pPr>
              <a:defRPr sz="8200">
                <a:solidFill>
                  <a:srgbClr val="005A9B"/>
                </a:solidFill>
                <a:latin typeface="Arial"/>
                <a:cs typeface="Arial"/>
              </a:defRPr>
            </a:lvl3pPr>
            <a:lvl4pPr>
              <a:defRPr sz="7400">
                <a:solidFill>
                  <a:srgbClr val="005A9B"/>
                </a:solidFill>
                <a:latin typeface="Arial"/>
                <a:cs typeface="Arial"/>
              </a:defRPr>
            </a:lvl4pPr>
            <a:lvl5pPr>
              <a:defRPr sz="7400">
                <a:solidFill>
                  <a:srgbClr val="005A9B"/>
                </a:solidFill>
                <a:latin typeface="Arial"/>
                <a:cs typeface="Arial"/>
              </a:defRPr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4240" y="8534403"/>
            <a:ext cx="12923520" cy="24138469"/>
          </a:xfrm>
          <a:prstGeom prst="rect">
            <a:avLst/>
          </a:prstGeom>
        </p:spPr>
        <p:txBody>
          <a:bodyPr lIns="376191" tIns="188096" rIns="376191" bIns="188096"/>
          <a:lstStyle>
            <a:lvl1pPr>
              <a:defRPr sz="11500">
                <a:solidFill>
                  <a:srgbClr val="005A9B"/>
                </a:solidFill>
                <a:latin typeface="Arial"/>
                <a:cs typeface="Arial"/>
              </a:defRPr>
            </a:lvl1pPr>
            <a:lvl2pPr>
              <a:defRPr sz="9900">
                <a:solidFill>
                  <a:srgbClr val="005A9B"/>
                </a:solidFill>
                <a:latin typeface="Arial"/>
                <a:cs typeface="Arial"/>
              </a:defRPr>
            </a:lvl2pPr>
            <a:lvl3pPr>
              <a:defRPr sz="8200">
                <a:solidFill>
                  <a:srgbClr val="005A9B"/>
                </a:solidFill>
                <a:latin typeface="Arial"/>
                <a:cs typeface="Arial"/>
              </a:defRPr>
            </a:lvl3pPr>
            <a:lvl4pPr>
              <a:defRPr sz="7400">
                <a:solidFill>
                  <a:srgbClr val="005A9B"/>
                </a:solidFill>
                <a:latin typeface="Arial"/>
                <a:cs typeface="Arial"/>
              </a:defRPr>
            </a:lvl4pPr>
            <a:lvl5pPr>
              <a:defRPr sz="7400">
                <a:solidFill>
                  <a:srgbClr val="005A9B"/>
                </a:solidFill>
                <a:latin typeface="Arial"/>
                <a:cs typeface="Arial"/>
              </a:defRPr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57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1224549"/>
            <a:ext cx="26334720" cy="6096000"/>
          </a:xfrm>
          <a:prstGeom prst="rect">
            <a:avLst/>
          </a:prstGeom>
        </p:spPr>
        <p:txBody>
          <a:bodyPr lIns="376191" tIns="188096" rIns="376191" bIns="188096"/>
          <a:lstStyle>
            <a:lvl1pPr>
              <a:defRPr sz="169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87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5322" y="25603200"/>
            <a:ext cx="17556480" cy="3022603"/>
          </a:xfrm>
          <a:prstGeom prst="rect">
            <a:avLst/>
          </a:prstGeom>
        </p:spPr>
        <p:txBody>
          <a:bodyPr lIns="376191" tIns="188096" rIns="376191" bIns="188096" anchor="b"/>
          <a:lstStyle>
            <a:lvl1pPr algn="l">
              <a:defRPr sz="82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735322" y="3268133"/>
            <a:ext cx="17556480" cy="21945600"/>
          </a:xfrm>
          <a:prstGeom prst="rect">
            <a:avLst/>
          </a:prstGeom>
        </p:spPr>
        <p:txBody>
          <a:bodyPr lIns="376191" tIns="188096" rIns="376191" bIns="188096"/>
          <a:lstStyle>
            <a:lvl1pPr marL="0" indent="0">
              <a:buNone/>
              <a:defRPr sz="13200"/>
            </a:lvl1pPr>
            <a:lvl2pPr marL="1880957" indent="0">
              <a:buNone/>
              <a:defRPr sz="11500"/>
            </a:lvl2pPr>
            <a:lvl3pPr marL="3761915" indent="0">
              <a:buNone/>
              <a:defRPr sz="9900"/>
            </a:lvl3pPr>
            <a:lvl4pPr marL="5642872" indent="0">
              <a:buNone/>
              <a:defRPr sz="8200"/>
            </a:lvl4pPr>
            <a:lvl5pPr marL="7523830" indent="0">
              <a:buNone/>
              <a:defRPr sz="8200"/>
            </a:lvl5pPr>
            <a:lvl6pPr marL="9404787" indent="0">
              <a:buNone/>
              <a:defRPr sz="8200"/>
            </a:lvl6pPr>
            <a:lvl7pPr marL="11285744" indent="0">
              <a:buNone/>
              <a:defRPr sz="8200"/>
            </a:lvl7pPr>
            <a:lvl8pPr marL="13166702" indent="0">
              <a:buNone/>
              <a:defRPr sz="8200"/>
            </a:lvl8pPr>
            <a:lvl9pPr marL="15047659" indent="0">
              <a:buNone/>
              <a:defRPr sz="8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35322" y="28625803"/>
            <a:ext cx="17556480" cy="4292598"/>
          </a:xfrm>
          <a:prstGeom prst="rect">
            <a:avLst/>
          </a:prstGeom>
        </p:spPr>
        <p:txBody>
          <a:bodyPr lIns="376191" tIns="188096" rIns="376191" bIns="188096"/>
          <a:lstStyle>
            <a:lvl1pPr marL="0" indent="0">
              <a:buNone/>
              <a:defRPr sz="5700">
                <a:latin typeface="Arial"/>
                <a:cs typeface="Arial"/>
              </a:defRPr>
            </a:lvl1pPr>
            <a:lvl2pPr marL="1880957" indent="0">
              <a:buNone/>
              <a:defRPr sz="5000"/>
            </a:lvl2pPr>
            <a:lvl3pPr marL="3761915" indent="0">
              <a:buNone/>
              <a:defRPr sz="4100"/>
            </a:lvl3pPr>
            <a:lvl4pPr marL="5642872" indent="0">
              <a:buNone/>
              <a:defRPr sz="3700"/>
            </a:lvl4pPr>
            <a:lvl5pPr marL="7523830" indent="0">
              <a:buNone/>
              <a:defRPr sz="3700"/>
            </a:lvl5pPr>
            <a:lvl6pPr marL="9404787" indent="0">
              <a:buNone/>
              <a:defRPr sz="3700"/>
            </a:lvl6pPr>
            <a:lvl7pPr marL="11285744" indent="0">
              <a:buNone/>
              <a:defRPr sz="3700"/>
            </a:lvl7pPr>
            <a:lvl8pPr marL="13166702" indent="0">
              <a:buNone/>
              <a:defRPr sz="3700"/>
            </a:lvl8pPr>
            <a:lvl9pPr marL="15047659" indent="0">
              <a:buNone/>
              <a:defRPr sz="3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410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rdMark white rev.eps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1318" y="32165496"/>
            <a:ext cx="3593772" cy="318068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692748" y="33526923"/>
            <a:ext cx="3070208" cy="1518639"/>
          </a:xfrm>
          <a:prstGeom prst="rect">
            <a:avLst/>
          </a:prstGeom>
          <a:noFill/>
        </p:spPr>
        <p:txBody>
          <a:bodyPr wrap="square" lIns="376191" tIns="188096" rIns="376191" bIns="188096" rtlCol="0">
            <a:spAutoFit/>
          </a:bodyPr>
          <a:lstStyle/>
          <a:p>
            <a:fld id="{0750C138-69D7-2340-A690-0DF82382470C}" type="slidenum">
              <a:rPr lang="en-US" smtClean="0">
                <a:solidFill>
                  <a:schemeClr val="bg1"/>
                </a:solidFill>
                <a:latin typeface="Arial"/>
                <a:cs typeface="Arial"/>
              </a:rPr>
              <a:pPr/>
              <a:t>‹#›</a:t>
            </a:fld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170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7" r:id="rId6"/>
  </p:sldLayoutIdLst>
  <p:txStyles>
    <p:titleStyle>
      <a:lvl1pPr algn="ctr" defTabSz="1880957" rtl="0" eaLnBrk="1" latinLnBrk="0" hangingPunct="1">
        <a:spcBef>
          <a:spcPct val="0"/>
        </a:spcBef>
        <a:buNone/>
        <a:defRPr sz="18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0718" indent="-1410718" algn="l" defTabSz="1880957" rtl="0" eaLnBrk="1" latinLnBrk="0" hangingPunct="1">
        <a:spcBef>
          <a:spcPct val="20000"/>
        </a:spcBef>
        <a:buFont typeface="Arial"/>
        <a:buChar char="•"/>
        <a:defRPr sz="13200" kern="1200">
          <a:solidFill>
            <a:schemeClr val="tx1"/>
          </a:solidFill>
          <a:latin typeface="+mn-lt"/>
          <a:ea typeface="+mn-ea"/>
          <a:cs typeface="+mn-cs"/>
        </a:defRPr>
      </a:lvl1pPr>
      <a:lvl2pPr marL="3056556" indent="-1175598" algn="l" defTabSz="1880957" rtl="0" eaLnBrk="1" latinLnBrk="0" hangingPunct="1">
        <a:spcBef>
          <a:spcPct val="20000"/>
        </a:spcBef>
        <a:buFont typeface="Arial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393" indent="-940479" algn="l" defTabSz="1880957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indent="-940479" algn="l" defTabSz="1880957" rtl="0" eaLnBrk="1" latinLnBrk="0" hangingPunct="1">
        <a:spcBef>
          <a:spcPct val="20000"/>
        </a:spcBef>
        <a:buFont typeface="Arial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64308" indent="-940479" algn="l" defTabSz="1880957" rtl="0" eaLnBrk="1" latinLnBrk="0" hangingPunct="1">
        <a:spcBef>
          <a:spcPct val="20000"/>
        </a:spcBef>
        <a:buFont typeface="Arial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45266" indent="-940479" algn="l" defTabSz="1880957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223" indent="-940479" algn="l" defTabSz="1880957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7180" indent="-940479" algn="l" defTabSz="1880957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8138" indent="-940479" algn="l" defTabSz="1880957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0957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1915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2872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3830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4787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5744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6702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7659" algn="l" defTabSz="188095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2.emf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ro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0"/>
            <a:ext cx="29260800" cy="36576000"/>
          </a:xfrm>
          <a:prstGeom prst="rect">
            <a:avLst/>
          </a:prstGeom>
        </p:spPr>
      </p:pic>
      <p:pic>
        <p:nvPicPr>
          <p:cNvPr id="5" name="Picture 4" descr="WordMark white rev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5512" y="31295994"/>
            <a:ext cx="7651750" cy="4204949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0" y="0"/>
            <a:ext cx="29260800" cy="3657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418911" tIns="558548" rIns="418911" bIns="418911"/>
          <a:lstStyle/>
          <a:p>
            <a:pPr algn="ctr" defTabSz="708897"/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Experimental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Realization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of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Extraordinary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Acoustic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Transmission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using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Helmholtz</a:t>
            </a:r>
            <a:r>
              <a:rPr lang="en-US" altLang="en-US" sz="8200" b="1" dirty="0">
                <a:solidFill>
                  <a:srgbClr val="990033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altLang="en-US" sz="8200" b="1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Resonators</a:t>
            </a:r>
            <a:endParaRPr lang="en-US" altLang="en-US" sz="6900" b="1" dirty="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 algn="ctr" defTabSz="708897"/>
            <a:endParaRPr lang="en-AU" altLang="en-US" sz="8600" b="1" dirty="0">
              <a:solidFill>
                <a:srgbClr val="003399"/>
              </a:solidFill>
              <a:latin typeface="Arial" charset="0"/>
            </a:endParaRPr>
          </a:p>
        </p:txBody>
      </p:sp>
      <p:pic>
        <p:nvPicPr>
          <p:cNvPr id="10" name="Picture 105" descr="C:\My Documents\Old Files\My Documents\talks\bigLog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787" y="2082800"/>
            <a:ext cx="3007078" cy="137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5" descr="C:\My Documents\Old Files\My Documents\talks\bigLog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45722" y="2082800"/>
            <a:ext cx="300707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0" y="3657600"/>
            <a:ext cx="2926080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9274" tIns="279274" rIns="279274" bIns="279274"/>
          <a:lstStyle/>
          <a:p>
            <a:pPr algn="ctr" defTabSz="708897">
              <a:lnSpc>
                <a:spcPct val="75000"/>
              </a:lnSpc>
            </a:pPr>
            <a:r>
              <a:rPr lang="en-US" altLang="en-US" sz="5700" b="1" dirty="0">
                <a:solidFill>
                  <a:schemeClr val="bg2"/>
                </a:solidFill>
                <a:latin typeface="Arial" charset="0"/>
                <a:cs typeface="Times New Roman" pitchFamily="18" charset="0"/>
              </a:rPr>
              <a:t>Brian Crow, Jordan Cullen, William McKenzie, Vijay Koju, William M. Robertson Department of Physics &amp; Astronomy</a:t>
            </a:r>
            <a:endParaRPr lang="en-GB" altLang="en-US" sz="5700" b="1" dirty="0">
              <a:solidFill>
                <a:schemeClr val="bg2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555940" y="5554663"/>
            <a:ext cx="76454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9274" tIns="139637" rIns="279274" bIns="139637" anchor="ctr"/>
          <a:lstStyle/>
          <a:p>
            <a:pPr algn="ctr" defTabSz="708897">
              <a:spcBef>
                <a:spcPct val="50000"/>
              </a:spcBef>
            </a:pPr>
            <a:r>
              <a:rPr lang="en-GB" altLang="en-US" sz="3600" b="1" u="sng" dirty="0" smtClean="0">
                <a:solidFill>
                  <a:schemeClr val="bg1"/>
                </a:solidFill>
                <a:latin typeface="Arial" charset="0"/>
              </a:rPr>
              <a:t>Methods</a:t>
            </a:r>
            <a:endParaRPr lang="en-US" altLang="en-US" sz="3100" b="1" u="sng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4" name="Picture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1874" y="9669352"/>
            <a:ext cx="8191499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0139" y="16040972"/>
            <a:ext cx="8191499" cy="63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0139" y="22671504"/>
            <a:ext cx="81915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483753" y="6126163"/>
                <a:ext cx="8191497" cy="31214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Test signal reference versus signal in HR </a:t>
                </a:r>
                <a:r>
                  <a:rPr lang="en-US" sz="2800" dirty="0" smtClean="0">
                    <a:solidFill>
                      <a:schemeClr val="bg1"/>
                    </a:solidFill>
                  </a:rPr>
                  <a:t>chamber</a:t>
                </a:r>
                <a:endParaRPr lang="en-US" sz="2400" dirty="0" smtClean="0">
                  <a:solidFill>
                    <a:schemeClr val="bg1"/>
                  </a:solidFill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Coherent averaging of 100 tests per trial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</a:rPr>
                  <a:t>Helmholtz resonator frequency: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𝐻𝑅</m:t>
                        </m:r>
                      </m:sub>
                    </m:sSub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e>
                    </m:d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den>
                        </m:f>
                      </m:e>
                    </m:rad>
                  </m:oMath>
                </a14:m>
                <a:endParaRPr lang="en-US" sz="2400" dirty="0"/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  <a:latin typeface="Calibri"/>
                  </a:rPr>
                  <a:t>Short duration “click” for finding HR frequency experimentally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  <a:latin typeface="Calibri"/>
                  </a:rPr>
                  <a:t>Long duration wave packet “chirp” for testing phase shift of </a:t>
                </a:r>
                <a:r>
                  <a:rPr lang="en-US" sz="2400" dirty="0" smtClean="0">
                    <a:solidFill>
                      <a:schemeClr val="bg1"/>
                    </a:solidFill>
                    <a:latin typeface="Calibri"/>
                  </a:rPr>
                  <a:t>signal</a:t>
                </a:r>
                <a:endParaRPr lang="en-US" sz="2400" dirty="0" smtClean="0">
                  <a:solidFill>
                    <a:schemeClr val="bg1"/>
                  </a:solidFill>
                  <a:latin typeface="Calibri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753" y="6126163"/>
                <a:ext cx="8191497" cy="3121432"/>
              </a:xfrm>
              <a:prstGeom prst="rect">
                <a:avLst/>
              </a:prstGeom>
              <a:blipFill rotWithShape="0">
                <a:blip r:embed="rId9"/>
                <a:stretch>
                  <a:fillRect l="-967" t="-1953" b="-3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476280" y="14242713"/>
            <a:ext cx="81914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Linear array of 7 HR’s offset by 20 HZ and 10 cm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900 Hz for central HR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840 Hz at </a:t>
            </a:r>
            <a:r>
              <a:rPr lang="en-US" sz="2400" dirty="0" smtClean="0">
                <a:solidFill>
                  <a:schemeClr val="bg1"/>
                </a:solidFill>
              </a:rPr>
              <a:t>ends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 Box 50"/>
          <p:cNvSpPr txBox="1">
            <a:spLocks noChangeArrowheads="1"/>
          </p:cNvSpPr>
          <p:nvPr/>
        </p:nvSpPr>
        <p:spPr bwMode="auto">
          <a:xfrm>
            <a:off x="9838814" y="5440363"/>
            <a:ext cx="8601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600" b="1" u="sng" dirty="0" smtClean="0">
                <a:solidFill>
                  <a:schemeClr val="bg1"/>
                </a:solidFill>
                <a:latin typeface="Arial" charset="0"/>
              </a:rPr>
              <a:t>Data</a:t>
            </a:r>
            <a:endParaRPr lang="en-GB" altLang="en-US" sz="3600" b="1" u="sng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3" name="Picture 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338462" y="6346329"/>
            <a:ext cx="4608513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9275384" y="10005675"/>
            <a:ext cx="47965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Red depicts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signal through an open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pipe. 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Blue depicts signal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passed through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HR in pipe.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Signals offset in graph for clarity.</a:t>
            </a:r>
            <a:endParaRPr lang="en-US" altLang="en-US" sz="2800" i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8" name="TextBox 39"/>
          <p:cNvSpPr txBox="1">
            <a:spLocks noChangeArrowheads="1"/>
          </p:cNvSpPr>
          <p:nvPr/>
        </p:nvSpPr>
        <p:spPr bwMode="auto">
          <a:xfrm>
            <a:off x="14432532" y="10005675"/>
            <a:ext cx="47965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Red depicts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“chirp” centered at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910Hz passing through empty wave guide.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Blue depicts “chirp” passing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through HR tuned to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the same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frequency. </a:t>
            </a:r>
            <a:endParaRPr lang="en-US" altLang="en-US" sz="2800" i="1" dirty="0" smtClean="0">
              <a:solidFill>
                <a:schemeClr val="bg1"/>
              </a:solidFill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Note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time delay for the HR sound pulse.</a:t>
            </a:r>
          </a:p>
        </p:txBody>
      </p:sp>
      <p:pic>
        <p:nvPicPr>
          <p:cNvPr id="29" name="Picture 2"/>
          <p:cNvPicPr>
            <a:picLocks noChangeAspect="1"/>
          </p:cNvPicPr>
          <p:nvPr/>
        </p:nvPicPr>
        <p:blipFill>
          <a:blip r:embed="rId11"/>
          <a:srcRect l="4803" r="7574"/>
          <a:stretch>
            <a:fillRect/>
          </a:stretch>
        </p:blipFill>
        <p:spPr bwMode="auto">
          <a:xfrm>
            <a:off x="14495594" y="6346329"/>
            <a:ext cx="4608513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63"/>
          <p:cNvSpPr txBox="1">
            <a:spLocks noChangeArrowheads="1"/>
          </p:cNvSpPr>
          <p:nvPr/>
        </p:nvSpPr>
        <p:spPr bwMode="auto">
          <a:xfrm>
            <a:off x="9441173" y="13556913"/>
            <a:ext cx="940510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600" b="1" u="sng" dirty="0" smtClean="0">
                <a:solidFill>
                  <a:schemeClr val="bg1"/>
                </a:solidFill>
                <a:latin typeface="Arial" charset="0"/>
              </a:rPr>
              <a:t>Analysis</a:t>
            </a:r>
            <a:endParaRPr lang="en-US" altLang="en-US" sz="3600" b="1" u="sng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1" name="Text Box 63"/>
          <p:cNvSpPr txBox="1">
            <a:spLocks noChangeArrowheads="1"/>
          </p:cNvSpPr>
          <p:nvPr/>
        </p:nvSpPr>
        <p:spPr bwMode="auto">
          <a:xfrm>
            <a:off x="9879280" y="14242713"/>
            <a:ext cx="86153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200" b="1" dirty="0">
                <a:solidFill>
                  <a:schemeClr val="bg1"/>
                </a:solidFill>
              </a:rPr>
              <a:t>Acoustic Transmission </a:t>
            </a:r>
            <a:r>
              <a:rPr lang="en-GB" altLang="en-US" sz="3200" b="1" dirty="0" smtClean="0">
                <a:solidFill>
                  <a:schemeClr val="bg1"/>
                </a:solidFill>
              </a:rPr>
              <a:t>in </a:t>
            </a:r>
            <a:r>
              <a:rPr lang="en-GB" altLang="en-US" sz="3200" b="1" dirty="0">
                <a:solidFill>
                  <a:schemeClr val="bg1"/>
                </a:solidFill>
              </a:rPr>
              <a:t>One HR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pic>
        <p:nvPicPr>
          <p:cNvPr id="32" name="Picture 1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506163" y="14928513"/>
            <a:ext cx="4433887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539387" y="14929338"/>
            <a:ext cx="4477092" cy="318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42"/>
          <p:cNvSpPr txBox="1">
            <a:spLocks noChangeArrowheads="1"/>
          </p:cNvSpPr>
          <p:nvPr/>
        </p:nvSpPr>
        <p:spPr bwMode="auto">
          <a:xfrm>
            <a:off x="9462370" y="18163500"/>
            <a:ext cx="4433887" cy="353943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COMSOL simulation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of transmission (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left) 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Amplitude of transmitted sound through HR relative to reference signal in blue.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Phase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change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of signal in red. Negative slope indicates group velocity delay. </a:t>
            </a:r>
            <a:endParaRPr lang="en-US" altLang="en-US" sz="2800" i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5" name="TextBox 42"/>
          <p:cNvSpPr txBox="1">
            <a:spLocks noChangeArrowheads="1"/>
          </p:cNvSpPr>
          <p:nvPr/>
        </p:nvSpPr>
        <p:spPr bwMode="auto">
          <a:xfrm>
            <a:off x="14507856" y="18163500"/>
            <a:ext cx="4477092" cy="3108543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Spectral analysis of actual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measured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transmission.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97.5% transmission of 910Hz signal.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By comparison, there was 100% transmission in the simulation.</a:t>
            </a:r>
            <a:endParaRPr lang="en-US" altLang="en-US" sz="2800" i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6" name="Text Box 71"/>
          <p:cNvSpPr txBox="1">
            <a:spLocks noChangeArrowheads="1"/>
          </p:cNvSpPr>
          <p:nvPr/>
        </p:nvSpPr>
        <p:spPr bwMode="auto">
          <a:xfrm>
            <a:off x="9889600" y="22197298"/>
            <a:ext cx="8601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200" b="1" dirty="0">
                <a:solidFill>
                  <a:schemeClr val="bg1"/>
                </a:solidFill>
              </a:rPr>
              <a:t> Two Parallel HRs - Small Freq Gap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pic>
        <p:nvPicPr>
          <p:cNvPr id="37" name="Picture 5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516263" y="22883098"/>
            <a:ext cx="4434840" cy="314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4539387" y="22883098"/>
            <a:ext cx="4434840" cy="342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43"/>
          <p:cNvSpPr txBox="1">
            <a:spLocks noChangeArrowheads="1"/>
          </p:cNvSpPr>
          <p:nvPr/>
        </p:nvSpPr>
        <p:spPr bwMode="auto">
          <a:xfrm>
            <a:off x="9516263" y="26309031"/>
            <a:ext cx="4434840" cy="483209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COMSOL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simulation of transmission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through two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HRs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with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resonant frequencies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within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100Hz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in parallel.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As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above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, amplitude transmitted through parallel resonators relative to reference signal is in blue.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Phase of signal as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a function of frequency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is in red.</a:t>
            </a:r>
          </a:p>
        </p:txBody>
      </p:sp>
      <p:sp>
        <p:nvSpPr>
          <p:cNvPr id="41" name="TextBox 43"/>
          <p:cNvSpPr txBox="1">
            <a:spLocks noChangeArrowheads="1"/>
          </p:cNvSpPr>
          <p:nvPr/>
        </p:nvSpPr>
        <p:spPr bwMode="auto">
          <a:xfrm>
            <a:off x="14488587" y="26309031"/>
            <a:ext cx="4477092" cy="3970318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Spectral analysis of transmission through experimental configuration.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Transmission of signal in experimental setup is approximately 80%.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Positive phase shift between the resonance frequencies of the parallel resonators.</a:t>
            </a:r>
          </a:p>
        </p:txBody>
      </p:sp>
      <p:pic>
        <p:nvPicPr>
          <p:cNvPr id="42" name="Picture 1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9727360" y="6346329"/>
            <a:ext cx="8450262" cy="556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 Box 94"/>
          <p:cNvSpPr txBox="1">
            <a:spLocks noChangeArrowheads="1"/>
          </p:cNvSpPr>
          <p:nvPr/>
        </p:nvSpPr>
        <p:spPr bwMode="auto">
          <a:xfrm>
            <a:off x="19727360" y="5440363"/>
            <a:ext cx="86058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600" b="1" dirty="0">
                <a:solidFill>
                  <a:schemeClr val="bg1"/>
                </a:solidFill>
              </a:rPr>
              <a:t>Demonstration Of Acoustic </a:t>
            </a:r>
            <a:r>
              <a:rPr lang="en-GB" altLang="en-US" sz="3600" b="1" dirty="0" smtClean="0">
                <a:solidFill>
                  <a:schemeClr val="bg1"/>
                </a:solidFill>
              </a:rPr>
              <a:t>Lens</a:t>
            </a:r>
            <a:endParaRPr lang="en-US" altLang="en-US" sz="3600" b="1" dirty="0">
              <a:solidFill>
                <a:schemeClr val="bg1"/>
              </a:solidFill>
            </a:endParaRPr>
          </a:p>
        </p:txBody>
      </p:sp>
      <p:sp>
        <p:nvSpPr>
          <p:cNvPr id="44" name="TextBox 42"/>
          <p:cNvSpPr txBox="1">
            <a:spLocks noChangeArrowheads="1"/>
          </p:cNvSpPr>
          <p:nvPr/>
        </p:nvSpPr>
        <p:spPr bwMode="auto">
          <a:xfrm>
            <a:off x="19662272" y="12042110"/>
            <a:ext cx="8515350" cy="440120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A visualization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of the acoustic power measured experimentally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relative to reference signal through the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acoustic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lens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(see General Setup of Phase II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).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The focal point is approximately 30cm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behind the lens </a:t>
            </a: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depicted by the red peak.</a:t>
            </a:r>
          </a:p>
          <a:p>
            <a:pPr>
              <a:buFont typeface="Arial" pitchFamily="34" charset="0"/>
              <a:buChar char="•"/>
            </a:pPr>
            <a:r>
              <a:rPr lang="en-US" altLang="en-US" sz="2800" i="1" dirty="0" smtClean="0">
                <a:solidFill>
                  <a:schemeClr val="bg1"/>
                </a:solidFill>
                <a:cs typeface="Arial" charset="0"/>
              </a:rPr>
              <a:t>Due to time constraints, data was gathered for the positive x direction only. The magnification of the lens mapped in </a:t>
            </a:r>
            <a:r>
              <a:rPr lang="en-US" altLang="en-US" sz="2800" i="1" dirty="0">
                <a:solidFill>
                  <a:schemeClr val="bg1"/>
                </a:solidFill>
                <a:cs typeface="Arial" charset="0"/>
              </a:rPr>
              <a:t>figure above has been mirrored about the x=0 line under the assumption that a focusing apparatus works symmetrically.</a:t>
            </a:r>
          </a:p>
        </p:txBody>
      </p:sp>
      <p:sp>
        <p:nvSpPr>
          <p:cNvPr id="45" name="Text Box 66"/>
          <p:cNvSpPr txBox="1">
            <a:spLocks noChangeArrowheads="1"/>
          </p:cNvSpPr>
          <p:nvPr/>
        </p:nvSpPr>
        <p:spPr bwMode="auto">
          <a:xfrm>
            <a:off x="19662272" y="16443315"/>
            <a:ext cx="8601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600" b="1" u="sng" dirty="0" smtClean="0">
                <a:solidFill>
                  <a:schemeClr val="bg1"/>
                </a:solidFill>
              </a:rPr>
              <a:t>Summary and Conclusions</a:t>
            </a:r>
            <a:endParaRPr lang="en-US" altLang="en-US" sz="3600" b="1" u="sng" dirty="0">
              <a:solidFill>
                <a:schemeClr val="bg1"/>
              </a:solidFill>
            </a:endParaRPr>
          </a:p>
        </p:txBody>
      </p:sp>
      <p:sp>
        <p:nvSpPr>
          <p:cNvPr id="46" name="TextBox 4"/>
          <p:cNvSpPr txBox="1">
            <a:spLocks noChangeArrowheads="1"/>
          </p:cNvSpPr>
          <p:nvPr/>
        </p:nvSpPr>
        <p:spPr bwMode="auto">
          <a:xfrm>
            <a:off x="19582897" y="16980485"/>
            <a:ext cx="8594725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altLang="en-US" sz="2800" dirty="0">
                <a:solidFill>
                  <a:schemeClr val="bg1"/>
                </a:solidFill>
                <a:cs typeface="Arial" charset="0"/>
              </a:rPr>
              <a:t>Experimentally demonstrated the phenomenon of extraordinary acoustic transmission (EAT) predicted previously in COMSOL simulations.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altLang="en-US" sz="2800" dirty="0">
                <a:solidFill>
                  <a:schemeClr val="bg1"/>
                </a:solidFill>
                <a:cs typeface="Arial" charset="0"/>
              </a:rPr>
              <a:t>Used a Helmholtz Resonator (HR) to effect extraordinary transmission in a narrow frequency band.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altLang="en-US" sz="2800" dirty="0">
                <a:solidFill>
                  <a:schemeClr val="bg1"/>
                </a:solidFill>
                <a:cs typeface="Arial" charset="0"/>
              </a:rPr>
              <a:t>Realized 97.5% transmission of acoustic amplitude through an orifice comprising only 6.25% of the total barrier </a:t>
            </a:r>
            <a:r>
              <a:rPr lang="en-US" altLang="en-US" sz="2800" dirty="0" smtClean="0">
                <a:solidFill>
                  <a:schemeClr val="bg1"/>
                </a:solidFill>
                <a:cs typeface="Arial" charset="0"/>
              </a:rPr>
              <a:t>area - over </a:t>
            </a:r>
            <a:r>
              <a:rPr lang="en-US" altLang="en-US" sz="2800" dirty="0">
                <a:solidFill>
                  <a:schemeClr val="bg1"/>
                </a:solidFill>
                <a:cs typeface="Arial" charset="0"/>
              </a:rPr>
              <a:t>15 times what is expected on area alone</a:t>
            </a:r>
            <a:r>
              <a:rPr lang="en-US" altLang="en-US" sz="2800" dirty="0" smtClean="0">
                <a:solidFill>
                  <a:schemeClr val="bg1"/>
                </a:solidFill>
                <a:cs typeface="Arial" charset="0"/>
              </a:rPr>
              <a:t>.</a:t>
            </a:r>
            <a:endParaRPr lang="en-US" altLang="en-US" sz="2800" dirty="0">
              <a:solidFill>
                <a:schemeClr val="bg1"/>
              </a:solidFill>
              <a:cs typeface="Arial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altLang="en-US" sz="2800" dirty="0">
                <a:solidFill>
                  <a:schemeClr val="bg1"/>
                </a:solidFill>
                <a:cs typeface="Arial" charset="0"/>
              </a:rPr>
              <a:t>Realized a predictable, frequency-dependent phase shift demonstrating effective “trapping” of sound at  the resonant frequency </a:t>
            </a:r>
            <a:r>
              <a:rPr lang="en-US" altLang="en-US" sz="2800" dirty="0" smtClean="0">
                <a:solidFill>
                  <a:schemeClr val="bg1"/>
                </a:solidFill>
                <a:cs typeface="Arial" charset="0"/>
              </a:rPr>
              <a:t>corresponding to group delay.</a:t>
            </a:r>
            <a:endParaRPr lang="en-US" altLang="en-US" sz="2800" dirty="0">
              <a:solidFill>
                <a:schemeClr val="bg1"/>
              </a:solidFill>
              <a:cs typeface="Arial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US" altLang="en-US" sz="2800" dirty="0">
                <a:solidFill>
                  <a:schemeClr val="bg1"/>
                </a:solidFill>
                <a:cs typeface="Arial" charset="0"/>
              </a:rPr>
              <a:t>Showed interference behavior through two parallel HRs tuned to two slightly different frequencies in agreement with COMSOL simulation.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altLang="en-US" sz="2800" dirty="0" smtClean="0">
                <a:solidFill>
                  <a:schemeClr val="bg1"/>
                </a:solidFill>
                <a:cs typeface="Arial" charset="0"/>
              </a:rPr>
              <a:t>Observed </a:t>
            </a:r>
            <a:r>
              <a:rPr lang="en-US" altLang="en-US" sz="2800" dirty="0">
                <a:solidFill>
                  <a:schemeClr val="bg1"/>
                </a:solidFill>
                <a:cs typeface="Arial" charset="0"/>
              </a:rPr>
              <a:t>phase shift in an array of HRs </a:t>
            </a:r>
            <a:r>
              <a:rPr lang="en-US" altLang="en-US" sz="2800" dirty="0" smtClean="0">
                <a:solidFill>
                  <a:schemeClr val="bg1"/>
                </a:solidFill>
                <a:cs typeface="Arial" charset="0"/>
              </a:rPr>
              <a:t>was utilized to design and test an acoustic lens.   </a:t>
            </a:r>
            <a:endParaRPr lang="en-US" altLang="en-US" sz="2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47" name="Text Box 54"/>
          <p:cNvSpPr txBox="1">
            <a:spLocks noChangeArrowheads="1"/>
          </p:cNvSpPr>
          <p:nvPr/>
        </p:nvSpPr>
        <p:spPr bwMode="auto">
          <a:xfrm>
            <a:off x="19732123" y="24828787"/>
            <a:ext cx="8601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600" b="1" u="sng" dirty="0" smtClean="0">
                <a:solidFill>
                  <a:schemeClr val="bg1"/>
                </a:solidFill>
              </a:rPr>
              <a:t>References</a:t>
            </a:r>
            <a:endParaRPr lang="en-US" altLang="en-US" sz="3600" b="1" u="sng" dirty="0">
              <a:solidFill>
                <a:schemeClr val="bg1"/>
              </a:solidFill>
            </a:endParaRPr>
          </a:p>
        </p:txBody>
      </p:sp>
      <p:sp>
        <p:nvSpPr>
          <p:cNvPr id="48" name="Text Box 103"/>
          <p:cNvSpPr txBox="1">
            <a:spLocks noChangeArrowheads="1"/>
          </p:cNvSpPr>
          <p:nvPr/>
        </p:nvSpPr>
        <p:spPr bwMode="auto">
          <a:xfrm>
            <a:off x="19582897" y="25337435"/>
            <a:ext cx="862647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V. Koju, E. Rowe, and W. M. Robertson, AIP Advances 4, 077132 (2014).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L. Kinsler, A. Frey, A. Coppens, and J. Sanders, Fundamentals of Acoustics, Third edition (John Wiley and Sons, New York, NY, 1982).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Z. G. Wang, S. H. Lee, C. K. Kim, C. M. Park, K. Nahm, and S. A. Nikitov, J. Appl. Phys. 103, 064907 (2008).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N. Fang, D. Xi, J. Xu, M. Ambati, W. Srituravanich, C. Sun, and X. Zhang, Nature Mater. 5, 452 (2006).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J. Fey and W. M. Robertson, J. Appl. Phys. 109, 114903 (2011).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</a:rPr>
              <a:t>J. Li, L. Fok, X. Yin, G. Bartal, and X. Zhang, Nature Materials 8, 931 (2009).</a:t>
            </a:r>
            <a:endParaRPr lang="en-US" altLang="en-US" sz="2800" dirty="0">
              <a:solidFill>
                <a:schemeClr val="bg1"/>
              </a:solidFill>
            </a:endParaRPr>
          </a:p>
        </p:txBody>
      </p:sp>
      <p:pic>
        <p:nvPicPr>
          <p:cNvPr id="50" name="Picture 49" descr="sensor side of lens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3050" y="29619069"/>
            <a:ext cx="7847959" cy="5881874"/>
          </a:xfrm>
          <a:prstGeom prst="rect">
            <a:avLst/>
          </a:prstGeom>
        </p:spPr>
      </p:pic>
      <p:sp>
        <p:nvSpPr>
          <p:cNvPr id="51" name="Text Box 63"/>
          <p:cNvSpPr txBox="1">
            <a:spLocks noChangeArrowheads="1"/>
          </p:cNvSpPr>
          <p:nvPr/>
        </p:nvSpPr>
        <p:spPr bwMode="auto">
          <a:xfrm>
            <a:off x="253622" y="28933269"/>
            <a:ext cx="86153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200" b="1" dirty="0" smtClean="0">
                <a:solidFill>
                  <a:schemeClr val="bg1"/>
                </a:solidFill>
              </a:rPr>
              <a:t>Photo of the Acoustic  Lens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40" name="Text Box 63"/>
          <p:cNvSpPr txBox="1">
            <a:spLocks noChangeArrowheads="1"/>
          </p:cNvSpPr>
          <p:nvPr/>
        </p:nvSpPr>
        <p:spPr bwMode="auto">
          <a:xfrm>
            <a:off x="264347" y="15452465"/>
            <a:ext cx="861536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200" b="1" dirty="0" smtClean="0">
                <a:solidFill>
                  <a:schemeClr val="bg1"/>
                </a:solidFill>
              </a:rPr>
              <a:t>Experimental Set-up of </a:t>
            </a:r>
            <a:r>
              <a:rPr lang="en-GB" altLang="en-US" sz="3200" b="1" dirty="0" smtClean="0">
                <a:solidFill>
                  <a:schemeClr val="bg1"/>
                </a:solidFill>
              </a:rPr>
              <a:t>the Acoustic  Lens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49" name="Text Box 63"/>
          <p:cNvSpPr txBox="1">
            <a:spLocks noChangeArrowheads="1"/>
          </p:cNvSpPr>
          <p:nvPr/>
        </p:nvSpPr>
        <p:spPr bwMode="auto">
          <a:xfrm>
            <a:off x="253622" y="9062232"/>
            <a:ext cx="8596624" cy="69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25836" tIns="162918" rIns="325836" bIns="162918" anchor="ctr"/>
          <a:lstStyle/>
          <a:p>
            <a:pPr algn="ctr" defTabSz="827088">
              <a:spcBef>
                <a:spcPct val="50000"/>
              </a:spcBef>
            </a:pPr>
            <a:r>
              <a:rPr lang="en-GB" altLang="en-US" sz="3200" b="1" dirty="0" smtClean="0">
                <a:solidFill>
                  <a:schemeClr val="bg1"/>
                </a:solidFill>
              </a:rPr>
              <a:t>Experimental Set-up of </a:t>
            </a:r>
            <a:r>
              <a:rPr lang="en-GB" altLang="en-US" sz="3200" b="1" dirty="0" smtClean="0">
                <a:solidFill>
                  <a:schemeClr val="bg1"/>
                </a:solidFill>
              </a:rPr>
              <a:t>the </a:t>
            </a:r>
            <a:r>
              <a:rPr lang="en-GB" altLang="en-US" sz="3200" b="1" dirty="0" smtClean="0">
                <a:solidFill>
                  <a:schemeClr val="bg1"/>
                </a:solidFill>
              </a:rPr>
              <a:t>HR in Wave Guide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5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707</Words>
  <Application>Microsoft Office PowerPoint</Application>
  <PresentationFormat>Custom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 Math</vt:lpstr>
      <vt:lpstr>Times New Roman</vt:lpstr>
      <vt:lpstr>Wingdings</vt:lpstr>
      <vt:lpstr>Office Theme</vt:lpstr>
      <vt:lpstr>PowerPoint Presentation</vt:lpstr>
    </vt:vector>
  </TitlesOfParts>
  <Company>Middle Tennessee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Positioning the University for the Future</dc:title>
  <dc:creator>Sherry Wiser</dc:creator>
  <cp:lastModifiedBy>William Robertson</cp:lastModifiedBy>
  <cp:revision>37</cp:revision>
  <dcterms:created xsi:type="dcterms:W3CDTF">2011-12-20T19:31:30Z</dcterms:created>
  <dcterms:modified xsi:type="dcterms:W3CDTF">2015-03-16T18:24:37Z</dcterms:modified>
</cp:coreProperties>
</file>