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43891200" cy="32918400"/>
  <p:notesSz cx="6858000" cy="9144000"/>
  <p:defaultText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5" algn="l" defTabSz="4389028" rtl="0" eaLnBrk="1" latinLnBrk="0" hangingPunct="1">
      <a:defRPr sz="8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3519" autoAdjust="0"/>
  </p:normalViewPr>
  <p:slideViewPr>
    <p:cSldViewPr snapToGrid="0">
      <p:cViewPr>
        <p:scale>
          <a:sx n="60" d="100"/>
          <a:sy n="60" d="100"/>
        </p:scale>
        <p:origin x="-9102" y="-9162"/>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0E8FA9-8B5F-4493-A208-FBBD06A1EBF4}" type="datetimeFigureOut">
              <a:rPr lang="en-US" smtClean="0"/>
              <a:t>3/29/2016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15AFD9-35F1-4A8D-8AD3-EDB948176196}" type="slidenum">
              <a:rPr lang="en-US" smtClean="0"/>
              <a:t>‹#›</a:t>
            </a:fld>
            <a:endParaRPr lang="en-US"/>
          </a:p>
        </p:txBody>
      </p:sp>
    </p:spTree>
    <p:extLst>
      <p:ext uri="{BB962C8B-B14F-4D97-AF65-F5344CB8AC3E}">
        <p14:creationId xmlns:p14="http://schemas.microsoft.com/office/powerpoint/2010/main" val="2095315684"/>
      </p:ext>
    </p:extLst>
  </p:cSld>
  <p:clrMap bg1="lt1" tx1="dk1" bg2="lt2" tx2="dk2" accent1="accent1" accent2="accent2" accent3="accent3" accent4="accent4" accent5="accent5" accent6="accent6" hlink="hlink" folHlink="folHlink"/>
  <p:notesStyle>
    <a:lvl1pPr marL="0" algn="l" defTabSz="4389028" rtl="0" eaLnBrk="1" latinLnBrk="0" hangingPunct="1">
      <a:defRPr sz="5700" kern="1200">
        <a:solidFill>
          <a:schemeClr val="tx1"/>
        </a:solidFill>
        <a:latin typeface="+mn-lt"/>
        <a:ea typeface="+mn-ea"/>
        <a:cs typeface="+mn-cs"/>
      </a:defRPr>
    </a:lvl1pPr>
    <a:lvl2pPr marL="2194514" algn="l" defTabSz="4389028" rtl="0" eaLnBrk="1" latinLnBrk="0" hangingPunct="1">
      <a:defRPr sz="5700" kern="1200">
        <a:solidFill>
          <a:schemeClr val="tx1"/>
        </a:solidFill>
        <a:latin typeface="+mn-lt"/>
        <a:ea typeface="+mn-ea"/>
        <a:cs typeface="+mn-cs"/>
      </a:defRPr>
    </a:lvl2pPr>
    <a:lvl3pPr marL="4389028" algn="l" defTabSz="4389028" rtl="0" eaLnBrk="1" latinLnBrk="0" hangingPunct="1">
      <a:defRPr sz="5700" kern="1200">
        <a:solidFill>
          <a:schemeClr val="tx1"/>
        </a:solidFill>
        <a:latin typeface="+mn-lt"/>
        <a:ea typeface="+mn-ea"/>
        <a:cs typeface="+mn-cs"/>
      </a:defRPr>
    </a:lvl3pPr>
    <a:lvl4pPr marL="6583543" algn="l" defTabSz="4389028" rtl="0" eaLnBrk="1" latinLnBrk="0" hangingPunct="1">
      <a:defRPr sz="5700" kern="1200">
        <a:solidFill>
          <a:schemeClr val="tx1"/>
        </a:solidFill>
        <a:latin typeface="+mn-lt"/>
        <a:ea typeface="+mn-ea"/>
        <a:cs typeface="+mn-cs"/>
      </a:defRPr>
    </a:lvl4pPr>
    <a:lvl5pPr marL="8778057" algn="l" defTabSz="4389028" rtl="0" eaLnBrk="1" latinLnBrk="0" hangingPunct="1">
      <a:defRPr sz="5700" kern="1200">
        <a:solidFill>
          <a:schemeClr val="tx1"/>
        </a:solidFill>
        <a:latin typeface="+mn-lt"/>
        <a:ea typeface="+mn-ea"/>
        <a:cs typeface="+mn-cs"/>
      </a:defRPr>
    </a:lvl5pPr>
    <a:lvl6pPr marL="10972571" algn="l" defTabSz="4389028" rtl="0" eaLnBrk="1" latinLnBrk="0" hangingPunct="1">
      <a:defRPr sz="5700" kern="1200">
        <a:solidFill>
          <a:schemeClr val="tx1"/>
        </a:solidFill>
        <a:latin typeface="+mn-lt"/>
        <a:ea typeface="+mn-ea"/>
        <a:cs typeface="+mn-cs"/>
      </a:defRPr>
    </a:lvl6pPr>
    <a:lvl7pPr marL="13167085" algn="l" defTabSz="4389028" rtl="0" eaLnBrk="1" latinLnBrk="0" hangingPunct="1">
      <a:defRPr sz="5700" kern="1200">
        <a:solidFill>
          <a:schemeClr val="tx1"/>
        </a:solidFill>
        <a:latin typeface="+mn-lt"/>
        <a:ea typeface="+mn-ea"/>
        <a:cs typeface="+mn-cs"/>
      </a:defRPr>
    </a:lvl7pPr>
    <a:lvl8pPr marL="15361599" algn="l" defTabSz="4389028" rtl="0" eaLnBrk="1" latinLnBrk="0" hangingPunct="1">
      <a:defRPr sz="5700" kern="1200">
        <a:solidFill>
          <a:schemeClr val="tx1"/>
        </a:solidFill>
        <a:latin typeface="+mn-lt"/>
        <a:ea typeface="+mn-ea"/>
        <a:cs typeface="+mn-cs"/>
      </a:defRPr>
    </a:lvl8pPr>
    <a:lvl9pPr marL="17556115" algn="l" defTabSz="4389028" rtl="0" eaLnBrk="1" latinLnBrk="0" hangingPunct="1">
      <a:defRPr sz="5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650193" y="236483"/>
            <a:ext cx="36590817" cy="2507457"/>
          </a:xfrm>
        </p:spPr>
        <p:txBody>
          <a:bodyPr/>
          <a:lstStyle>
            <a:lvl1pPr marL="0" indent="0">
              <a:buNone/>
              <a:defRPr sz="13400" baseline="0"/>
            </a:lvl1pPr>
          </a:lstStyle>
          <a:p>
            <a:pPr algn="ctr"/>
            <a:r>
              <a:rPr lang="en-US" sz="6200" dirty="0" smtClean="0">
                <a:solidFill>
                  <a:schemeClr val="accent2">
                    <a:lumMod val="75000"/>
                  </a:schemeClr>
                </a:solidFill>
                <a:effectLst>
                  <a:reflection blurRad="6350" stA="42000" endPos="58000" dir="5400000" sy="-100000" algn="bl" rotWithShape="0"/>
                </a:effectLst>
                <a:latin typeface="Arial Rounded MT Bold" pitchFamily="34" charset="0"/>
              </a:rPr>
              <a:t>This is a Scientific Poster Template created by </a:t>
            </a:r>
            <a:r>
              <a:rPr lang="en-US" sz="6200" dirty="0" err="1" smtClean="0">
                <a:solidFill>
                  <a:schemeClr val="accent2">
                    <a:lumMod val="75000"/>
                  </a:schemeClr>
                </a:solidFill>
                <a:effectLst>
                  <a:reflection blurRad="6350" stA="42000" endPos="58000" dir="5400000" sy="-100000" algn="bl" rotWithShape="0"/>
                </a:effectLst>
                <a:latin typeface="Arial Rounded MT Bold" pitchFamily="34" charset="0"/>
              </a:rPr>
              <a:t>Graphicsland</a:t>
            </a:r>
            <a:r>
              <a:rPr lang="en-US" sz="6200" dirty="0" smtClean="0">
                <a:solidFill>
                  <a:schemeClr val="accent2">
                    <a:lumMod val="75000"/>
                  </a:schemeClr>
                </a:solidFill>
                <a:effectLst>
                  <a:reflection blurRad="6350" stA="42000" endPos="58000" dir="5400000" sy="-100000" algn="bl" rotWithShape="0"/>
                </a:effectLst>
                <a:latin typeface="Arial Rounded MT Bold" pitchFamily="34" charset="0"/>
              </a:rPr>
              <a:t> &amp; MakeSigns.com</a:t>
            </a:r>
            <a:br>
              <a:rPr lang="en-US" sz="6200" dirty="0" smtClean="0">
                <a:solidFill>
                  <a:schemeClr val="accent2">
                    <a:lumMod val="75000"/>
                  </a:schemeClr>
                </a:solidFill>
                <a:effectLst>
                  <a:reflection blurRad="6350" stA="42000" endPos="58000" dir="5400000" sy="-100000" algn="bl" rotWithShape="0"/>
                </a:effectLst>
                <a:latin typeface="Arial Rounded MT Bold" pitchFamily="34" charset="0"/>
              </a:rPr>
            </a:br>
            <a:r>
              <a:rPr lang="en-US" sz="6200" dirty="0" smtClean="0">
                <a:solidFill>
                  <a:schemeClr val="accent2">
                    <a:lumMod val="75000"/>
                  </a:schemeClr>
                </a:solidFill>
                <a:effectLst>
                  <a:reflection blurRad="6350" stA="42000" endPos="58000" dir="5400000" sy="-100000" algn="bl" rotWithShape="0"/>
                </a:effectLst>
                <a:latin typeface="Arial Rounded MT Bold" pitchFamily="34" charset="0"/>
              </a:rPr>
              <a:t>Your poster title would go on these lines</a:t>
            </a:r>
            <a:endParaRPr lang="en-US" dirty="0"/>
          </a:p>
        </p:txBody>
      </p:sp>
      <p:sp>
        <p:nvSpPr>
          <p:cNvPr id="12" name="Text Placeholder 11"/>
          <p:cNvSpPr>
            <a:spLocks noGrp="1"/>
          </p:cNvSpPr>
          <p:nvPr>
            <p:ph type="body" sz="quarter" idx="11" hasCustomPrompt="1"/>
          </p:nvPr>
        </p:nvSpPr>
        <p:spPr>
          <a:xfrm>
            <a:off x="3650193" y="2553605"/>
            <a:ext cx="36590817" cy="2224088"/>
          </a:xfrm>
        </p:spPr>
        <p:txBody>
          <a:bodyPr/>
          <a:lstStyle>
            <a:lvl1pPr marL="0" indent="0">
              <a:buNone/>
              <a:defRPr sz="13400"/>
            </a:lvl1pPr>
          </a:lstStyle>
          <a:p>
            <a:pPr algn="ctr"/>
            <a:r>
              <a:rPr lang="en-US" sz="5000" dirty="0" smtClean="0"/>
              <a:t>Author names go here. You can add subscript numbers to assign a university. </a:t>
            </a:r>
            <a:br>
              <a:rPr lang="en-US" sz="5000" dirty="0" smtClean="0"/>
            </a:br>
            <a:r>
              <a:rPr lang="en-US" sz="5000" dirty="0" smtClean="0"/>
              <a:t>University names or departments go here. </a:t>
            </a:r>
            <a:endParaRPr lang="en-US" sz="5000" dirty="0"/>
          </a:p>
        </p:txBody>
      </p:sp>
    </p:spTree>
    <p:extLst>
      <p:ext uri="{BB962C8B-B14F-4D97-AF65-F5344CB8AC3E}">
        <p14:creationId xmlns:p14="http://schemas.microsoft.com/office/powerpoint/2010/main" val="433258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C7F76D-A730-4432-85DE-CA47D32BB251}"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57CD0-55F5-4017-8E2F-F1A5FF8435B8}" type="slidenum">
              <a:rPr lang="en-US" smtClean="0"/>
              <a:t>‹#›</a:t>
            </a:fld>
            <a:endParaRPr lang="en-US"/>
          </a:p>
        </p:txBody>
      </p:sp>
    </p:spTree>
    <p:extLst>
      <p:ext uri="{BB962C8B-B14F-4D97-AF65-F5344CB8AC3E}">
        <p14:creationId xmlns:p14="http://schemas.microsoft.com/office/powerpoint/2010/main" val="2124576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4559081" y="4221482"/>
            <a:ext cx="35547303" cy="8987790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901946" y="4221482"/>
            <a:ext cx="105925617" cy="898779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C7F76D-A730-4432-85DE-CA47D32BB251}"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57CD0-55F5-4017-8E2F-F1A5FF8435B8}" type="slidenum">
              <a:rPr lang="en-US" smtClean="0"/>
              <a:t>‹#›</a:t>
            </a:fld>
            <a:endParaRPr lang="en-US"/>
          </a:p>
        </p:txBody>
      </p:sp>
    </p:spTree>
    <p:extLst>
      <p:ext uri="{BB962C8B-B14F-4D97-AF65-F5344CB8AC3E}">
        <p14:creationId xmlns:p14="http://schemas.microsoft.com/office/powerpoint/2010/main" val="697289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C7F76D-A730-4432-85DE-CA47D32BB251}"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57CD0-55F5-4017-8E2F-F1A5FF8435B8}" type="slidenum">
              <a:rPr lang="en-US" smtClean="0"/>
              <a:t>‹#›</a:t>
            </a:fld>
            <a:endParaRPr lang="en-US"/>
          </a:p>
        </p:txBody>
      </p:sp>
    </p:spTree>
    <p:extLst>
      <p:ext uri="{BB962C8B-B14F-4D97-AF65-F5344CB8AC3E}">
        <p14:creationId xmlns:p14="http://schemas.microsoft.com/office/powerpoint/2010/main" val="1038981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3"/>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3952225"/>
            <a:ext cx="37307520" cy="7200897"/>
          </a:xfrm>
        </p:spPr>
        <p:txBody>
          <a:bodyPr anchor="b"/>
          <a:lstStyle>
            <a:lvl1pPr marL="0" indent="0">
              <a:buNone/>
              <a:defRPr sz="9700">
                <a:solidFill>
                  <a:schemeClr val="tx1">
                    <a:tint val="75000"/>
                  </a:schemeClr>
                </a:solidFill>
              </a:defRPr>
            </a:lvl1pPr>
            <a:lvl2pPr marL="2194514" indent="0">
              <a:buNone/>
              <a:defRPr sz="8700">
                <a:solidFill>
                  <a:schemeClr val="tx1">
                    <a:tint val="75000"/>
                  </a:schemeClr>
                </a:solidFill>
              </a:defRPr>
            </a:lvl2pPr>
            <a:lvl3pPr marL="4389028" indent="0">
              <a:buNone/>
              <a:defRPr sz="7700">
                <a:solidFill>
                  <a:schemeClr val="tx1">
                    <a:tint val="75000"/>
                  </a:schemeClr>
                </a:solidFill>
              </a:defRPr>
            </a:lvl3pPr>
            <a:lvl4pPr marL="6583543" indent="0">
              <a:buNone/>
              <a:defRPr sz="6700">
                <a:solidFill>
                  <a:schemeClr val="tx1">
                    <a:tint val="75000"/>
                  </a:schemeClr>
                </a:solidFill>
              </a:defRPr>
            </a:lvl4pPr>
            <a:lvl5pPr marL="8778057" indent="0">
              <a:buNone/>
              <a:defRPr sz="6700">
                <a:solidFill>
                  <a:schemeClr val="tx1">
                    <a:tint val="75000"/>
                  </a:schemeClr>
                </a:solidFill>
              </a:defRPr>
            </a:lvl5pPr>
            <a:lvl6pPr marL="10972571" indent="0">
              <a:buNone/>
              <a:defRPr sz="6700">
                <a:solidFill>
                  <a:schemeClr val="tx1">
                    <a:tint val="75000"/>
                  </a:schemeClr>
                </a:solidFill>
              </a:defRPr>
            </a:lvl6pPr>
            <a:lvl7pPr marL="13167085" indent="0">
              <a:buNone/>
              <a:defRPr sz="6700">
                <a:solidFill>
                  <a:schemeClr val="tx1">
                    <a:tint val="75000"/>
                  </a:schemeClr>
                </a:solidFill>
              </a:defRPr>
            </a:lvl7pPr>
            <a:lvl8pPr marL="15361599" indent="0">
              <a:buNone/>
              <a:defRPr sz="6700">
                <a:solidFill>
                  <a:schemeClr val="tx1">
                    <a:tint val="75000"/>
                  </a:schemeClr>
                </a:solidFill>
              </a:defRPr>
            </a:lvl8pPr>
            <a:lvl9pPr marL="17556115"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C7F76D-A730-4432-85DE-CA47D32BB251}"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57CD0-55F5-4017-8E2F-F1A5FF8435B8}" type="slidenum">
              <a:rPr lang="en-US" smtClean="0"/>
              <a:t>‹#›</a:t>
            </a:fld>
            <a:endParaRPr lang="en-US"/>
          </a:p>
        </p:txBody>
      </p:sp>
    </p:spTree>
    <p:extLst>
      <p:ext uri="{BB962C8B-B14F-4D97-AF65-F5344CB8AC3E}">
        <p14:creationId xmlns:p14="http://schemas.microsoft.com/office/powerpoint/2010/main" val="2276548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901943" y="24582122"/>
            <a:ext cx="70736457" cy="69517263"/>
          </a:xfrm>
        </p:spPr>
        <p:txBody>
          <a:bodyPr/>
          <a:lstStyle>
            <a:lvl1pPr>
              <a:defRPr sz="13400"/>
            </a:lvl1pPr>
            <a:lvl2pPr>
              <a:defRPr sz="11500"/>
            </a:lvl2pPr>
            <a:lvl3pPr>
              <a:defRPr sz="9700"/>
            </a:lvl3pPr>
            <a:lvl4pPr>
              <a:defRPr sz="8700"/>
            </a:lvl4pPr>
            <a:lvl5pPr>
              <a:defRPr sz="8700"/>
            </a:lvl5pPr>
            <a:lvl6pPr>
              <a:defRPr sz="8700"/>
            </a:lvl6pPr>
            <a:lvl7pPr>
              <a:defRPr sz="8700"/>
            </a:lvl7pPr>
            <a:lvl8pPr>
              <a:defRPr sz="8700"/>
            </a:lvl8pPr>
            <a:lvl9pPr>
              <a:defRPr sz="8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9369923" y="24582122"/>
            <a:ext cx="70736463" cy="69517263"/>
          </a:xfrm>
        </p:spPr>
        <p:txBody>
          <a:bodyPr/>
          <a:lstStyle>
            <a:lvl1pPr>
              <a:defRPr sz="13400"/>
            </a:lvl1pPr>
            <a:lvl2pPr>
              <a:defRPr sz="11500"/>
            </a:lvl2pPr>
            <a:lvl3pPr>
              <a:defRPr sz="9700"/>
            </a:lvl3pPr>
            <a:lvl4pPr>
              <a:defRPr sz="8700"/>
            </a:lvl4pPr>
            <a:lvl5pPr>
              <a:defRPr sz="8700"/>
            </a:lvl5pPr>
            <a:lvl6pPr>
              <a:defRPr sz="8700"/>
            </a:lvl6pPr>
            <a:lvl7pPr>
              <a:defRPr sz="8700"/>
            </a:lvl7pPr>
            <a:lvl8pPr>
              <a:defRPr sz="8700"/>
            </a:lvl8pPr>
            <a:lvl9pPr>
              <a:defRPr sz="8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C7F76D-A730-4432-85DE-CA47D32BB251}" type="datetimeFigureOut">
              <a:rPr lang="en-US" smtClean="0"/>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D57CD0-55F5-4017-8E2F-F1A5FF8435B8}" type="slidenum">
              <a:rPr lang="en-US" smtClean="0"/>
              <a:t>‹#›</a:t>
            </a:fld>
            <a:endParaRPr lang="en-US"/>
          </a:p>
        </p:txBody>
      </p:sp>
    </p:spTree>
    <p:extLst>
      <p:ext uri="{BB962C8B-B14F-4D97-AF65-F5344CB8AC3E}">
        <p14:creationId xmlns:p14="http://schemas.microsoft.com/office/powerpoint/2010/main" val="876660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3"/>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1" y="7368543"/>
            <a:ext cx="19392903" cy="3070857"/>
          </a:xfrm>
        </p:spPr>
        <p:txBody>
          <a:bodyPr anchor="b"/>
          <a:lstStyle>
            <a:lvl1pPr marL="0" indent="0">
              <a:buNone/>
              <a:defRPr sz="11500" b="1"/>
            </a:lvl1pPr>
            <a:lvl2pPr marL="2194514" indent="0">
              <a:buNone/>
              <a:defRPr sz="9700" b="1"/>
            </a:lvl2pPr>
            <a:lvl3pPr marL="4389028" indent="0">
              <a:buNone/>
              <a:defRPr sz="8700" b="1"/>
            </a:lvl3pPr>
            <a:lvl4pPr marL="6583543" indent="0">
              <a:buNone/>
              <a:defRPr sz="7700" b="1"/>
            </a:lvl4pPr>
            <a:lvl5pPr marL="8778057" indent="0">
              <a:buNone/>
              <a:defRPr sz="7700" b="1"/>
            </a:lvl5pPr>
            <a:lvl6pPr marL="10972571" indent="0">
              <a:buNone/>
              <a:defRPr sz="7700" b="1"/>
            </a:lvl6pPr>
            <a:lvl7pPr marL="13167085" indent="0">
              <a:buNone/>
              <a:defRPr sz="7700" b="1"/>
            </a:lvl7pPr>
            <a:lvl8pPr marL="15361599" indent="0">
              <a:buNone/>
              <a:defRPr sz="7700" b="1"/>
            </a:lvl8pPr>
            <a:lvl9pPr marL="17556115"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1" y="10439400"/>
            <a:ext cx="19392903" cy="18966183"/>
          </a:xfrm>
        </p:spPr>
        <p:txBody>
          <a:bodyPr/>
          <a:lstStyle>
            <a:lvl1pPr>
              <a:defRPr sz="11500"/>
            </a:lvl1pPr>
            <a:lvl2pPr>
              <a:defRPr sz="9700"/>
            </a:lvl2pPr>
            <a:lvl3pPr>
              <a:defRPr sz="87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3" y="7368543"/>
            <a:ext cx="19400520" cy="3070857"/>
          </a:xfrm>
        </p:spPr>
        <p:txBody>
          <a:bodyPr anchor="b"/>
          <a:lstStyle>
            <a:lvl1pPr marL="0" indent="0">
              <a:buNone/>
              <a:defRPr sz="11500" b="1"/>
            </a:lvl1pPr>
            <a:lvl2pPr marL="2194514" indent="0">
              <a:buNone/>
              <a:defRPr sz="9700" b="1"/>
            </a:lvl2pPr>
            <a:lvl3pPr marL="4389028" indent="0">
              <a:buNone/>
              <a:defRPr sz="8700" b="1"/>
            </a:lvl3pPr>
            <a:lvl4pPr marL="6583543" indent="0">
              <a:buNone/>
              <a:defRPr sz="7700" b="1"/>
            </a:lvl4pPr>
            <a:lvl5pPr marL="8778057" indent="0">
              <a:buNone/>
              <a:defRPr sz="7700" b="1"/>
            </a:lvl5pPr>
            <a:lvl6pPr marL="10972571" indent="0">
              <a:buNone/>
              <a:defRPr sz="7700" b="1"/>
            </a:lvl6pPr>
            <a:lvl7pPr marL="13167085" indent="0">
              <a:buNone/>
              <a:defRPr sz="7700" b="1"/>
            </a:lvl7pPr>
            <a:lvl8pPr marL="15361599" indent="0">
              <a:buNone/>
              <a:defRPr sz="7700" b="1"/>
            </a:lvl8pPr>
            <a:lvl9pPr marL="17556115"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3" y="10439400"/>
            <a:ext cx="19400520" cy="18966183"/>
          </a:xfrm>
        </p:spPr>
        <p:txBody>
          <a:bodyPr/>
          <a:lstStyle>
            <a:lvl1pPr>
              <a:defRPr sz="11500"/>
            </a:lvl1pPr>
            <a:lvl2pPr>
              <a:defRPr sz="9700"/>
            </a:lvl2pPr>
            <a:lvl3pPr>
              <a:defRPr sz="87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C7F76D-A730-4432-85DE-CA47D32BB251}" type="datetimeFigureOut">
              <a:rPr lang="en-US" smtClean="0"/>
              <a:t>3/29/2016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D57CD0-55F5-4017-8E2F-F1A5FF8435B8}" type="slidenum">
              <a:rPr lang="en-US" smtClean="0"/>
              <a:t>‹#›</a:t>
            </a:fld>
            <a:endParaRPr lang="en-US"/>
          </a:p>
        </p:txBody>
      </p:sp>
    </p:spTree>
    <p:extLst>
      <p:ext uri="{BB962C8B-B14F-4D97-AF65-F5344CB8AC3E}">
        <p14:creationId xmlns:p14="http://schemas.microsoft.com/office/powerpoint/2010/main" val="2774141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C7F76D-A730-4432-85DE-CA47D32BB251}" type="datetimeFigureOut">
              <a:rPr lang="en-US" smtClean="0"/>
              <a:t>3/29/2016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D57CD0-55F5-4017-8E2F-F1A5FF8435B8}" type="slidenum">
              <a:rPr lang="en-US" smtClean="0"/>
              <a:t>‹#›</a:t>
            </a:fld>
            <a:endParaRPr lang="en-US"/>
          </a:p>
        </p:txBody>
      </p:sp>
    </p:spTree>
    <p:extLst>
      <p:ext uri="{BB962C8B-B14F-4D97-AF65-F5344CB8AC3E}">
        <p14:creationId xmlns:p14="http://schemas.microsoft.com/office/powerpoint/2010/main" val="2688426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C7F76D-A730-4432-85DE-CA47D32BB251}" type="datetimeFigureOut">
              <a:rPr lang="en-US" smtClean="0"/>
              <a:t>3/29/2016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D57CD0-55F5-4017-8E2F-F1A5FF8435B8}" type="slidenum">
              <a:rPr lang="en-US" smtClean="0"/>
              <a:t>‹#›</a:t>
            </a:fld>
            <a:endParaRPr lang="en-US"/>
          </a:p>
        </p:txBody>
      </p:sp>
    </p:spTree>
    <p:extLst>
      <p:ext uri="{BB962C8B-B14F-4D97-AF65-F5344CB8AC3E}">
        <p14:creationId xmlns:p14="http://schemas.microsoft.com/office/powerpoint/2010/main" val="3046984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3" cy="5577840"/>
          </a:xfrm>
        </p:spPr>
        <p:txBody>
          <a:bodyPr anchor="b"/>
          <a:lstStyle>
            <a:lvl1pPr algn="l">
              <a:defRPr sz="9700" b="1"/>
            </a:lvl1pPr>
          </a:lstStyle>
          <a:p>
            <a:r>
              <a:rPr lang="en-US" smtClean="0"/>
              <a:t>Click to edit Master title style</a:t>
            </a:r>
            <a:endParaRPr lang="en-US"/>
          </a:p>
        </p:txBody>
      </p:sp>
      <p:sp>
        <p:nvSpPr>
          <p:cNvPr id="3" name="Content Placeholder 2"/>
          <p:cNvSpPr>
            <a:spLocks noGrp="1"/>
          </p:cNvSpPr>
          <p:nvPr>
            <p:ph idx="1"/>
          </p:nvPr>
        </p:nvSpPr>
        <p:spPr>
          <a:xfrm>
            <a:off x="17160240" y="1310641"/>
            <a:ext cx="24536400" cy="28094943"/>
          </a:xfrm>
        </p:spPr>
        <p:txBody>
          <a:bodyPr/>
          <a:lstStyle>
            <a:lvl1pPr>
              <a:defRPr sz="15400"/>
            </a:lvl1pPr>
            <a:lvl2pPr>
              <a:defRPr sz="13400"/>
            </a:lvl2pPr>
            <a:lvl3pPr>
              <a:defRPr sz="11500"/>
            </a:lvl3pPr>
            <a:lvl4pPr>
              <a:defRPr sz="9700"/>
            </a:lvl4pPr>
            <a:lvl5pPr>
              <a:defRPr sz="9700"/>
            </a:lvl5pPr>
            <a:lvl6pPr>
              <a:defRPr sz="9700"/>
            </a:lvl6pPr>
            <a:lvl7pPr>
              <a:defRPr sz="9700"/>
            </a:lvl7pPr>
            <a:lvl8pPr>
              <a:defRPr sz="9700"/>
            </a:lvl8pPr>
            <a:lvl9pPr>
              <a:defRPr sz="9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1"/>
            <a:ext cx="14439903" cy="22517103"/>
          </a:xfrm>
        </p:spPr>
        <p:txBody>
          <a:bodyPr/>
          <a:lstStyle>
            <a:lvl1pPr marL="0" indent="0">
              <a:buNone/>
              <a:defRPr sz="6700"/>
            </a:lvl1pPr>
            <a:lvl2pPr marL="2194514" indent="0">
              <a:buNone/>
              <a:defRPr sz="5700"/>
            </a:lvl2pPr>
            <a:lvl3pPr marL="4389028" indent="0">
              <a:buNone/>
              <a:defRPr sz="4800"/>
            </a:lvl3pPr>
            <a:lvl4pPr marL="6583543" indent="0">
              <a:buNone/>
              <a:defRPr sz="4300"/>
            </a:lvl4pPr>
            <a:lvl5pPr marL="8778057" indent="0">
              <a:buNone/>
              <a:defRPr sz="4300"/>
            </a:lvl5pPr>
            <a:lvl6pPr marL="10972571" indent="0">
              <a:buNone/>
              <a:defRPr sz="4300"/>
            </a:lvl6pPr>
            <a:lvl7pPr marL="13167085" indent="0">
              <a:buNone/>
              <a:defRPr sz="4300"/>
            </a:lvl7pPr>
            <a:lvl8pPr marL="15361599" indent="0">
              <a:buNone/>
              <a:defRPr sz="4300"/>
            </a:lvl8pPr>
            <a:lvl9pPr marL="17556115"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C7F76D-A730-4432-85DE-CA47D32BB251}" type="datetimeFigureOut">
              <a:rPr lang="en-US" smtClean="0"/>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D57CD0-55F5-4017-8E2F-F1A5FF8435B8}" type="slidenum">
              <a:rPr lang="en-US" smtClean="0"/>
              <a:t>‹#›</a:t>
            </a:fld>
            <a:endParaRPr lang="en-US"/>
          </a:p>
        </p:txBody>
      </p:sp>
    </p:spTree>
    <p:extLst>
      <p:ext uri="{BB962C8B-B14F-4D97-AF65-F5344CB8AC3E}">
        <p14:creationId xmlns:p14="http://schemas.microsoft.com/office/powerpoint/2010/main" val="1581262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0"/>
            <a:ext cx="26334720" cy="2720343"/>
          </a:xfrm>
        </p:spPr>
        <p:txBody>
          <a:bodyPr anchor="b"/>
          <a:lstStyle>
            <a:lvl1pPr algn="l">
              <a:defRPr sz="9700" b="1"/>
            </a:lvl1pPr>
          </a:lstStyle>
          <a:p>
            <a:r>
              <a:rPr lang="en-US" smtClean="0"/>
              <a:t>Click to edit Master title style</a:t>
            </a:r>
            <a:endParaRPr lang="en-US"/>
          </a:p>
        </p:txBody>
      </p:sp>
      <p:sp>
        <p:nvSpPr>
          <p:cNvPr id="3" name="Picture Placeholder 2"/>
          <p:cNvSpPr>
            <a:spLocks noGrp="1"/>
          </p:cNvSpPr>
          <p:nvPr>
            <p:ph type="pic" idx="1"/>
          </p:nvPr>
        </p:nvSpPr>
        <p:spPr>
          <a:xfrm>
            <a:off x="8602983" y="2941320"/>
            <a:ext cx="26334720" cy="19751040"/>
          </a:xfrm>
        </p:spPr>
        <p:txBody>
          <a:bodyPr/>
          <a:lstStyle>
            <a:lvl1pPr marL="0" indent="0">
              <a:buNone/>
              <a:defRPr sz="15400"/>
            </a:lvl1pPr>
            <a:lvl2pPr marL="2194514" indent="0">
              <a:buNone/>
              <a:defRPr sz="13400"/>
            </a:lvl2pPr>
            <a:lvl3pPr marL="4389028" indent="0">
              <a:buNone/>
              <a:defRPr sz="11500"/>
            </a:lvl3pPr>
            <a:lvl4pPr marL="6583543" indent="0">
              <a:buNone/>
              <a:defRPr sz="9700"/>
            </a:lvl4pPr>
            <a:lvl5pPr marL="8778057" indent="0">
              <a:buNone/>
              <a:defRPr sz="9700"/>
            </a:lvl5pPr>
            <a:lvl6pPr marL="10972571" indent="0">
              <a:buNone/>
              <a:defRPr sz="9700"/>
            </a:lvl6pPr>
            <a:lvl7pPr marL="13167085" indent="0">
              <a:buNone/>
              <a:defRPr sz="9700"/>
            </a:lvl7pPr>
            <a:lvl8pPr marL="15361599" indent="0">
              <a:buNone/>
              <a:defRPr sz="9700"/>
            </a:lvl8pPr>
            <a:lvl9pPr marL="17556115" indent="0">
              <a:buNone/>
              <a:defRPr sz="9700"/>
            </a:lvl9pPr>
          </a:lstStyle>
          <a:p>
            <a:endParaRPr lang="en-US"/>
          </a:p>
        </p:txBody>
      </p:sp>
      <p:sp>
        <p:nvSpPr>
          <p:cNvPr id="4" name="Text Placeholder 3"/>
          <p:cNvSpPr>
            <a:spLocks noGrp="1"/>
          </p:cNvSpPr>
          <p:nvPr>
            <p:ph type="body" sz="half" idx="2"/>
          </p:nvPr>
        </p:nvSpPr>
        <p:spPr>
          <a:xfrm>
            <a:off x="8602983" y="25763223"/>
            <a:ext cx="26334720" cy="3863337"/>
          </a:xfrm>
        </p:spPr>
        <p:txBody>
          <a:bodyPr/>
          <a:lstStyle>
            <a:lvl1pPr marL="0" indent="0">
              <a:buNone/>
              <a:defRPr sz="6700"/>
            </a:lvl1pPr>
            <a:lvl2pPr marL="2194514" indent="0">
              <a:buNone/>
              <a:defRPr sz="5700"/>
            </a:lvl2pPr>
            <a:lvl3pPr marL="4389028" indent="0">
              <a:buNone/>
              <a:defRPr sz="4800"/>
            </a:lvl3pPr>
            <a:lvl4pPr marL="6583543" indent="0">
              <a:buNone/>
              <a:defRPr sz="4300"/>
            </a:lvl4pPr>
            <a:lvl5pPr marL="8778057" indent="0">
              <a:buNone/>
              <a:defRPr sz="4300"/>
            </a:lvl5pPr>
            <a:lvl6pPr marL="10972571" indent="0">
              <a:buNone/>
              <a:defRPr sz="4300"/>
            </a:lvl6pPr>
            <a:lvl7pPr marL="13167085" indent="0">
              <a:buNone/>
              <a:defRPr sz="4300"/>
            </a:lvl7pPr>
            <a:lvl8pPr marL="15361599" indent="0">
              <a:buNone/>
              <a:defRPr sz="4300"/>
            </a:lvl8pPr>
            <a:lvl9pPr marL="17556115"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C7F76D-A730-4432-85DE-CA47D32BB251}" type="datetimeFigureOut">
              <a:rPr lang="en-US" smtClean="0"/>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D57CD0-55F5-4017-8E2F-F1A5FF8435B8}" type="slidenum">
              <a:rPr lang="en-US" smtClean="0"/>
              <a:t>‹#›</a:t>
            </a:fld>
            <a:endParaRPr lang="en-US"/>
          </a:p>
        </p:txBody>
      </p:sp>
    </p:spTree>
    <p:extLst>
      <p:ext uri="{BB962C8B-B14F-4D97-AF65-F5344CB8AC3E}">
        <p14:creationId xmlns:p14="http://schemas.microsoft.com/office/powerpoint/2010/main" val="1114417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3"/>
            <a:ext cx="39502080" cy="5486400"/>
          </a:xfrm>
          <a:prstGeom prst="rect">
            <a:avLst/>
          </a:prstGeom>
        </p:spPr>
        <p:txBody>
          <a:bodyPr vert="horz" lIns="438903" tIns="219451" rIns="438903" bIns="21945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2"/>
            <a:ext cx="39502080" cy="21724623"/>
          </a:xfrm>
          <a:prstGeom prst="rect">
            <a:avLst/>
          </a:prstGeom>
        </p:spPr>
        <p:txBody>
          <a:bodyPr vert="horz" lIns="438903" tIns="219451" rIns="438903" bIns="21945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3"/>
            <a:ext cx="10241280" cy="1752600"/>
          </a:xfrm>
          <a:prstGeom prst="rect">
            <a:avLst/>
          </a:prstGeom>
        </p:spPr>
        <p:txBody>
          <a:bodyPr vert="horz" lIns="438903" tIns="219451" rIns="438903" bIns="219451" rtlCol="0" anchor="ctr"/>
          <a:lstStyle>
            <a:lvl1pPr algn="l">
              <a:defRPr sz="5700">
                <a:solidFill>
                  <a:schemeClr val="tx1">
                    <a:tint val="75000"/>
                  </a:schemeClr>
                </a:solidFill>
              </a:defRPr>
            </a:lvl1pPr>
          </a:lstStyle>
          <a:p>
            <a:fld id="{A1C7F76D-A730-4432-85DE-CA47D32BB251}" type="datetimeFigureOut">
              <a:rPr lang="en-US" smtClean="0"/>
              <a:t>3/29/2016</a:t>
            </a:fld>
            <a:endParaRPr lang="en-US"/>
          </a:p>
        </p:txBody>
      </p:sp>
      <p:sp>
        <p:nvSpPr>
          <p:cNvPr id="5" name="Footer Placeholder 4"/>
          <p:cNvSpPr>
            <a:spLocks noGrp="1"/>
          </p:cNvSpPr>
          <p:nvPr>
            <p:ph type="ftr" sz="quarter" idx="3"/>
          </p:nvPr>
        </p:nvSpPr>
        <p:spPr>
          <a:xfrm>
            <a:off x="14996160" y="30510483"/>
            <a:ext cx="13898880" cy="1752600"/>
          </a:xfrm>
          <a:prstGeom prst="rect">
            <a:avLst/>
          </a:prstGeom>
        </p:spPr>
        <p:txBody>
          <a:bodyPr vert="horz" lIns="438903" tIns="219451" rIns="438903" bIns="219451" rtlCol="0" anchor="ctr"/>
          <a:lstStyle>
            <a:lvl1pPr algn="ctr">
              <a:defRPr sz="5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3"/>
            <a:ext cx="10241280" cy="1752600"/>
          </a:xfrm>
          <a:prstGeom prst="rect">
            <a:avLst/>
          </a:prstGeom>
        </p:spPr>
        <p:txBody>
          <a:bodyPr vert="horz" lIns="438903" tIns="219451" rIns="438903" bIns="219451" rtlCol="0" anchor="ctr"/>
          <a:lstStyle>
            <a:lvl1pPr algn="r">
              <a:defRPr sz="5700">
                <a:solidFill>
                  <a:schemeClr val="tx1">
                    <a:tint val="75000"/>
                  </a:schemeClr>
                </a:solidFill>
              </a:defRPr>
            </a:lvl1pPr>
          </a:lstStyle>
          <a:p>
            <a:fld id="{09D57CD0-55F5-4017-8E2F-F1A5FF8435B8}" type="slidenum">
              <a:rPr lang="en-US" smtClean="0"/>
              <a:t>‹#›</a:t>
            </a:fld>
            <a:endParaRPr lang="en-US"/>
          </a:p>
        </p:txBody>
      </p:sp>
    </p:spTree>
    <p:extLst>
      <p:ext uri="{BB962C8B-B14F-4D97-AF65-F5344CB8AC3E}">
        <p14:creationId xmlns:p14="http://schemas.microsoft.com/office/powerpoint/2010/main" val="11913227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028" rtl="0" eaLnBrk="1" latinLnBrk="0" hangingPunct="1">
        <a:spcBef>
          <a:spcPct val="0"/>
        </a:spcBef>
        <a:buNone/>
        <a:defRPr sz="21100" kern="1200">
          <a:solidFill>
            <a:schemeClr val="tx1"/>
          </a:solidFill>
          <a:latin typeface="+mj-lt"/>
          <a:ea typeface="+mj-ea"/>
          <a:cs typeface="+mj-cs"/>
        </a:defRPr>
      </a:lvl1pPr>
    </p:titleStyle>
    <p:bodyStyle>
      <a:lvl1pPr marL="1645886" indent="-1645886" algn="l" defTabSz="438902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p:bodyStyle>
    <p:other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5" algn="l" defTabSz="4389028" rtl="0" eaLnBrk="1" latinLnBrk="0" hangingPunct="1">
        <a:defRPr sz="8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1" y="0"/>
            <a:ext cx="43891202" cy="5022875"/>
          </a:xfrm>
          <a:prstGeom prst="rect">
            <a:avLst/>
          </a:prstGeom>
          <a:gradFill flip="none" rotWithShape="1">
            <a:gsLst>
              <a:gs pos="36000">
                <a:schemeClr val="accent1">
                  <a:lumMod val="20000"/>
                  <a:lumOff val="80000"/>
                </a:schemeClr>
              </a:gs>
              <a:gs pos="0">
                <a:schemeClr val="accent1">
                  <a:tint val="66000"/>
                  <a:satMod val="160000"/>
                </a:schemeClr>
              </a:gs>
              <a:gs pos="79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a:p>
        </p:txBody>
      </p:sp>
      <p:sp>
        <p:nvSpPr>
          <p:cNvPr id="43" name="Rectangle 42"/>
          <p:cNvSpPr/>
          <p:nvPr/>
        </p:nvSpPr>
        <p:spPr>
          <a:xfrm>
            <a:off x="156066" y="4677126"/>
            <a:ext cx="43891202" cy="27681281"/>
          </a:xfrm>
          <a:prstGeom prst="rect">
            <a:avLst/>
          </a:prstGeom>
          <a:gradFill flip="none" rotWithShape="1">
            <a:gsLst>
              <a:gs pos="0">
                <a:schemeClr val="accent1">
                  <a:lumMod val="40000"/>
                  <a:lumOff val="60000"/>
                </a:schemeClr>
              </a:gs>
              <a:gs pos="54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dirty="0" smtClean="0"/>
              <a:t> </a:t>
            </a:r>
            <a:endParaRPr lang="en-US" sz="9600" dirty="0"/>
          </a:p>
        </p:txBody>
      </p:sp>
      <p:sp>
        <p:nvSpPr>
          <p:cNvPr id="47" name="Rectangle 46"/>
          <p:cNvSpPr/>
          <p:nvPr/>
        </p:nvSpPr>
        <p:spPr>
          <a:xfrm>
            <a:off x="-2" y="4742321"/>
            <a:ext cx="43891202" cy="28055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a:p>
        </p:txBody>
      </p:sp>
      <p:sp>
        <p:nvSpPr>
          <p:cNvPr id="48" name="Rectangle 47"/>
          <p:cNvSpPr/>
          <p:nvPr/>
        </p:nvSpPr>
        <p:spPr>
          <a:xfrm>
            <a:off x="-1" y="32609384"/>
            <a:ext cx="43891202" cy="3090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a:p>
        </p:txBody>
      </p:sp>
      <p:sp>
        <p:nvSpPr>
          <p:cNvPr id="61" name="TextBox 60"/>
          <p:cNvSpPr txBox="1"/>
          <p:nvPr/>
        </p:nvSpPr>
        <p:spPr>
          <a:xfrm>
            <a:off x="33459127" y="28395439"/>
            <a:ext cx="9759711" cy="1569660"/>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rPr>
              <a:t>I would like to thank </a:t>
            </a:r>
            <a:r>
              <a:rPr lang="en-US" sz="2400" dirty="0" smtClean="0">
                <a:latin typeface="Times New Roman" panose="02020603050405020304" pitchFamily="18" charset="0"/>
                <a:cs typeface="Times New Roman" panose="02020603050405020304" pitchFamily="18" charset="0"/>
              </a:rPr>
              <a:t>DR. </a:t>
            </a:r>
            <a:r>
              <a:rPr lang="en-US" sz="2400" dirty="0" err="1" smtClean="0">
                <a:latin typeface="Times New Roman" panose="02020603050405020304" pitchFamily="18" charset="0"/>
                <a:cs typeface="Times New Roman" panose="02020603050405020304" pitchFamily="18" charset="0"/>
              </a:rPr>
              <a:t>Zietz</a:t>
            </a:r>
            <a:r>
              <a:rPr lang="en-US" sz="2400" dirty="0" smtClean="0">
                <a:latin typeface="Times New Roman" panose="02020603050405020304" pitchFamily="18" charset="0"/>
                <a:cs typeface="Times New Roman" panose="02020603050405020304" pitchFamily="18" charset="0"/>
              </a:rPr>
              <a:t> for </a:t>
            </a:r>
            <a:r>
              <a:rPr lang="en-US" sz="2400" dirty="0">
                <a:latin typeface="Times New Roman" panose="02020603050405020304" pitchFamily="18" charset="0"/>
                <a:cs typeface="Times New Roman" panose="02020603050405020304" pitchFamily="18" charset="0"/>
              </a:rPr>
              <a:t>his </a:t>
            </a:r>
            <a:r>
              <a:rPr lang="en-US" sz="2400" dirty="0" smtClean="0">
                <a:latin typeface="Times New Roman" panose="02020603050405020304" pitchFamily="18" charset="0"/>
                <a:cs typeface="Times New Roman" panose="02020603050405020304" pitchFamily="18" charset="0"/>
              </a:rPr>
              <a:t>support and his </a:t>
            </a:r>
            <a:r>
              <a:rPr lang="en-US" sz="2400" dirty="0">
                <a:latin typeface="Times New Roman" panose="02020603050405020304" pitchFamily="18" charset="0"/>
                <a:cs typeface="Times New Roman" panose="02020603050405020304" pitchFamily="18" charset="0"/>
              </a:rPr>
              <a:t>invaluable detailed advices on grammar, organization, and the theme of the paper.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I am </a:t>
            </a:r>
            <a:r>
              <a:rPr lang="en-US" sz="2400" dirty="0">
                <a:latin typeface="Times New Roman" panose="02020603050405020304" pitchFamily="18" charset="0"/>
                <a:cs typeface="Times New Roman" panose="02020603050405020304" pitchFamily="18" charset="0"/>
              </a:rPr>
              <a:t>immensely grateful to </a:t>
            </a:r>
            <a:r>
              <a:rPr lang="en-US" sz="2400" dirty="0" smtClean="0">
                <a:latin typeface="Times New Roman" panose="02020603050405020304" pitchFamily="18" charset="0"/>
                <a:cs typeface="Times New Roman" panose="02020603050405020304" pitchFamily="18" charset="0"/>
              </a:rPr>
              <a:t>DR. Baum, DR. </a:t>
            </a:r>
            <a:r>
              <a:rPr lang="en-US" sz="2400" dirty="0" err="1" smtClean="0">
                <a:latin typeface="Times New Roman" panose="02020603050405020304" pitchFamily="18" charset="0"/>
                <a:cs typeface="Times New Roman" panose="02020603050405020304" pitchFamily="18" charset="0"/>
              </a:rPr>
              <a:t>Debacker</a:t>
            </a:r>
            <a:r>
              <a:rPr lang="en-US" sz="2400" dirty="0" smtClean="0">
                <a:latin typeface="Times New Roman" panose="02020603050405020304" pitchFamily="18" charset="0"/>
                <a:cs typeface="Times New Roman" panose="02020603050405020304" pitchFamily="18" charset="0"/>
              </a:rPr>
              <a:t>, and DR. Owens for </a:t>
            </a:r>
            <a:r>
              <a:rPr lang="en-US" sz="2400" dirty="0">
                <a:latin typeface="Times New Roman" panose="02020603050405020304" pitchFamily="18" charset="0"/>
                <a:cs typeface="Times New Roman" panose="02020603050405020304" pitchFamily="18" charset="0"/>
              </a:rPr>
              <a:t>their comments on an earlier version of the </a:t>
            </a:r>
            <a:r>
              <a:rPr lang="en-US" sz="2400" dirty="0" smtClean="0">
                <a:latin typeface="Times New Roman" panose="02020603050405020304" pitchFamily="18" charset="0"/>
                <a:cs typeface="Times New Roman" panose="02020603050405020304" pitchFamily="18" charset="0"/>
              </a:rPr>
              <a:t>manuscript.</a:t>
            </a:r>
            <a:endParaRPr lang="en-US" sz="2400" dirty="0" smtClean="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62" name="TextBox 61"/>
          <p:cNvSpPr txBox="1"/>
          <p:nvPr/>
        </p:nvSpPr>
        <p:spPr>
          <a:xfrm>
            <a:off x="33459127" y="30922104"/>
            <a:ext cx="9795575" cy="1384995"/>
          </a:xfrm>
          <a:prstGeom prst="rect">
            <a:avLst/>
          </a:prstGeom>
          <a:noFill/>
        </p:spPr>
        <p:txBody>
          <a:bodyPr wrap="square" rtlCol="0">
            <a:spAutoFit/>
          </a:bodyPr>
          <a:lstStyle/>
          <a:p>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Fady Mansour</a:t>
            </a:r>
          </a:p>
          <a:p>
            <a:r>
              <a:rPr lang="en-US" sz="2800" dirty="0">
                <a:solidFill>
                  <a:schemeClr val="tx1">
                    <a:lumMod val="65000"/>
                    <a:lumOff val="35000"/>
                  </a:schemeClr>
                </a:solidFill>
                <a:latin typeface="Times New Roman" panose="02020603050405020304" pitchFamily="18" charset="0"/>
                <a:cs typeface="Times New Roman" panose="02020603050405020304" pitchFamily="18" charset="0"/>
              </a:rPr>
              <a:t>E</a:t>
            </a:r>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mail</a:t>
            </a:r>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 fmm2f@mtmail.mtsu.edu</a:t>
            </a:r>
          </a:p>
          <a:p>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P</a:t>
            </a:r>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hone</a:t>
            </a:r>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 (804</a:t>
            </a:r>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 714-9278</a:t>
            </a:r>
            <a:endPar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67" name="TextBox 66"/>
          <p:cNvSpPr txBox="1"/>
          <p:nvPr/>
        </p:nvSpPr>
        <p:spPr>
          <a:xfrm>
            <a:off x="33459127" y="27739894"/>
            <a:ext cx="8922373" cy="584775"/>
          </a:xfrm>
          <a:prstGeom prst="rect">
            <a:avLst/>
          </a:prstGeom>
          <a:noFill/>
        </p:spPr>
        <p:txBody>
          <a:bodyPr wrap="square" rtlCol="0">
            <a:spAutoFit/>
          </a:bodyPr>
          <a:lstStyle/>
          <a:p>
            <a:r>
              <a:rPr lang="en-US" sz="3200" b="1" dirty="0" smtClean="0">
                <a:solidFill>
                  <a:schemeClr val="accent2">
                    <a:lumMod val="75000"/>
                  </a:schemeClr>
                </a:solidFill>
              </a:rPr>
              <a:t>Acknowledgements</a:t>
            </a:r>
            <a:endParaRPr lang="en-US" sz="3200" b="1" dirty="0">
              <a:solidFill>
                <a:schemeClr val="accent2">
                  <a:lumMod val="75000"/>
                </a:schemeClr>
              </a:solidFill>
            </a:endParaRPr>
          </a:p>
        </p:txBody>
      </p:sp>
      <p:sp>
        <p:nvSpPr>
          <p:cNvPr id="68" name="TextBox 67"/>
          <p:cNvSpPr txBox="1"/>
          <p:nvPr/>
        </p:nvSpPr>
        <p:spPr>
          <a:xfrm>
            <a:off x="33449057" y="30329710"/>
            <a:ext cx="8914436" cy="584775"/>
          </a:xfrm>
          <a:prstGeom prst="rect">
            <a:avLst/>
          </a:prstGeom>
          <a:noFill/>
        </p:spPr>
        <p:txBody>
          <a:bodyPr wrap="square" rtlCol="0">
            <a:spAutoFit/>
          </a:bodyPr>
          <a:lstStyle/>
          <a:p>
            <a:r>
              <a:rPr lang="en-US" sz="3200" b="1" dirty="0" smtClean="0">
                <a:solidFill>
                  <a:schemeClr val="accent2">
                    <a:lumMod val="75000"/>
                  </a:schemeClr>
                </a:solidFill>
              </a:rPr>
              <a:t>Contact Information</a:t>
            </a:r>
            <a:endParaRPr lang="en-US" sz="3200" b="1" dirty="0">
              <a:solidFill>
                <a:schemeClr val="accent2">
                  <a:lumMod val="75000"/>
                </a:schemeClr>
              </a:solidFill>
            </a:endParaRPr>
          </a:p>
        </p:txBody>
      </p:sp>
      <p:sp>
        <p:nvSpPr>
          <p:cNvPr id="71" name="Text Placeholder 4"/>
          <p:cNvSpPr>
            <a:spLocks noGrp="1"/>
          </p:cNvSpPr>
          <p:nvPr>
            <p:ph type="body" sz="quarter" idx="10"/>
          </p:nvPr>
        </p:nvSpPr>
        <p:spPr>
          <a:xfrm>
            <a:off x="1855870" y="267213"/>
            <a:ext cx="40179461" cy="2475988"/>
          </a:xfrm>
        </p:spPr>
        <p:txBody>
          <a:bodyPr>
            <a:normAutofit/>
          </a:bodyPr>
          <a:lstStyle/>
          <a:p>
            <a:pPr algn="ctr"/>
            <a:r>
              <a:rPr lang="en-US" sz="5800" b="1" dirty="0">
                <a:latin typeface="Times New Roman" panose="02020603050405020304" pitchFamily="18" charset="0"/>
                <a:cs typeface="Times New Roman" panose="02020603050405020304" pitchFamily="18" charset="0"/>
              </a:rPr>
              <a:t>The Impact of Adolescence Employment on </a:t>
            </a:r>
            <a:endParaRPr lang="en-US" sz="5800" b="1" dirty="0" smtClean="0">
              <a:latin typeface="Times New Roman" panose="02020603050405020304" pitchFamily="18" charset="0"/>
              <a:cs typeface="Times New Roman" panose="02020603050405020304" pitchFamily="18" charset="0"/>
            </a:endParaRPr>
          </a:p>
          <a:p>
            <a:pPr algn="ctr"/>
            <a:r>
              <a:rPr lang="en-US" sz="5800" b="1" dirty="0" smtClean="0">
                <a:latin typeface="Times New Roman" panose="02020603050405020304" pitchFamily="18" charset="0"/>
                <a:cs typeface="Times New Roman" panose="02020603050405020304" pitchFamily="18" charset="0"/>
              </a:rPr>
              <a:t>Welfare </a:t>
            </a:r>
            <a:r>
              <a:rPr lang="en-US" sz="5800" b="1" dirty="0">
                <a:latin typeface="Times New Roman" panose="02020603050405020304" pitchFamily="18" charset="0"/>
                <a:cs typeface="Times New Roman" panose="02020603050405020304" pitchFamily="18" charset="0"/>
              </a:rPr>
              <a:t>Participation Later in Life </a:t>
            </a:r>
            <a:endParaRPr lang="en-US" sz="5800" b="1" dirty="0">
              <a:solidFill>
                <a:schemeClr val="accent2">
                  <a:lumMod val="75000"/>
                </a:schemeClr>
              </a:solidFill>
              <a:effectLst/>
              <a:latin typeface="Times New Roman" panose="02020603050405020304" pitchFamily="18" charset="0"/>
              <a:cs typeface="Times New Roman" panose="02020603050405020304" pitchFamily="18" charset="0"/>
            </a:endParaRPr>
          </a:p>
        </p:txBody>
      </p:sp>
      <p:sp>
        <p:nvSpPr>
          <p:cNvPr id="72" name="Text Placeholder 41"/>
          <p:cNvSpPr>
            <a:spLocks noGrp="1"/>
          </p:cNvSpPr>
          <p:nvPr>
            <p:ph type="body" sz="quarter" idx="11"/>
          </p:nvPr>
        </p:nvSpPr>
        <p:spPr>
          <a:xfrm>
            <a:off x="1855870" y="2511437"/>
            <a:ext cx="40179461" cy="2230884"/>
          </a:xfrm>
        </p:spPr>
        <p:txBody>
          <a:bodyPr>
            <a:normAutofit lnSpcReduction="10000"/>
          </a:bodyPr>
          <a:lstStyle/>
          <a:p>
            <a:pPr algn="ctr"/>
            <a:r>
              <a:rPr lang="en-US" sz="5400" dirty="0" smtClean="0">
                <a:latin typeface="Times New Roman" panose="02020603050405020304" pitchFamily="18" charset="0"/>
                <a:cs typeface="Times New Roman" panose="02020603050405020304" pitchFamily="18" charset="0"/>
              </a:rPr>
              <a:t>Fady </a:t>
            </a:r>
            <a:r>
              <a:rPr lang="en-US" sz="5800" dirty="0" smtClean="0">
                <a:latin typeface="Times New Roman" panose="02020603050405020304" pitchFamily="18" charset="0"/>
                <a:cs typeface="Times New Roman" panose="02020603050405020304" pitchFamily="18" charset="0"/>
              </a:rPr>
              <a:t>Mansour</a:t>
            </a:r>
            <a:r>
              <a:rPr lang="en-US" sz="5400" dirty="0" smtClean="0">
                <a:latin typeface="Times New Roman" panose="02020603050405020304" pitchFamily="18" charset="0"/>
                <a:cs typeface="Times New Roman" panose="02020603050405020304" pitchFamily="18" charset="0"/>
              </a:rPr>
              <a:t> </a:t>
            </a:r>
          </a:p>
          <a:p>
            <a:pPr algn="ctr"/>
            <a:r>
              <a:rPr lang="en-US" sz="5800" dirty="0">
                <a:latin typeface="Times New Roman" panose="02020603050405020304" pitchFamily="18" charset="0"/>
                <a:cs typeface="Times New Roman" panose="02020603050405020304" pitchFamily="18" charset="0"/>
              </a:rPr>
              <a:t>Department of Economics, Middle Tennessee State University. </a:t>
            </a:r>
          </a:p>
        </p:txBody>
      </p:sp>
      <p:grpSp>
        <p:nvGrpSpPr>
          <p:cNvPr id="33" name="Group 31"/>
          <p:cNvGrpSpPr>
            <a:grpSpLocks/>
          </p:cNvGrpSpPr>
          <p:nvPr/>
        </p:nvGrpSpPr>
        <p:grpSpPr bwMode="auto">
          <a:xfrm>
            <a:off x="10560050" y="0"/>
            <a:ext cx="22745700" cy="32994600"/>
            <a:chOff x="10560050" y="0"/>
            <a:chExt cx="22745700" cy="32994600"/>
          </a:xfrm>
          <a:solidFill>
            <a:srgbClr val="92D050"/>
          </a:solidFill>
        </p:grpSpPr>
        <p:sp>
          <p:nvSpPr>
            <p:cNvPr id="34" name="Rectangle 50"/>
            <p:cNvSpPr>
              <a:spLocks noChangeArrowheads="1"/>
            </p:cNvSpPr>
            <p:nvPr/>
          </p:nvSpPr>
          <p:spPr bwMode="auto">
            <a:xfrm>
              <a:off x="10594975" y="0"/>
              <a:ext cx="328613" cy="32918400"/>
            </a:xfrm>
            <a:prstGeom prst="rect">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defTabSz="4703763"/>
              <a:endParaRPr lang="en-US" sz="3800"/>
            </a:p>
          </p:txBody>
        </p:sp>
        <p:sp>
          <p:nvSpPr>
            <p:cNvPr id="36" name="TextBox 51"/>
            <p:cNvSpPr txBox="1">
              <a:spLocks noChangeArrowheads="1"/>
            </p:cNvSpPr>
            <p:nvPr/>
          </p:nvSpPr>
          <p:spPr bwMode="auto">
            <a:xfrm rot="-5400000">
              <a:off x="-5648325" y="16414750"/>
              <a:ext cx="32786638" cy="369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800" b="1" dirty="0">
                  <a:solidFill>
                    <a:schemeClr val="bg1"/>
                  </a:solidFill>
                  <a:latin typeface="Arial" pitchFamily="34" charset="0"/>
                </a:rPr>
                <a:t>TRIFOLD AREA – THIS GUIDE WILL BE REMOVED BEFORE PRINTING – TRIFOLD AREA – THIS GUIDE WILL BE REMOVED BEFORE PRINTING – TRIFOLD AREA – THIS GUIDE WILL BE REMOVED BEFORE PRINTING – TRIFOLD AREA – THIS GUIDE WILL BE REMOVED BEFORE PRINTING – TRIFOLD </a:t>
              </a:r>
            </a:p>
          </p:txBody>
        </p:sp>
        <p:sp>
          <p:nvSpPr>
            <p:cNvPr id="37" name="Rectangle 48"/>
            <p:cNvSpPr>
              <a:spLocks noChangeArrowheads="1"/>
            </p:cNvSpPr>
            <p:nvPr/>
          </p:nvSpPr>
          <p:spPr bwMode="auto">
            <a:xfrm>
              <a:off x="32967613" y="0"/>
              <a:ext cx="330200" cy="32918400"/>
            </a:xfrm>
            <a:prstGeom prst="rect">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defTabSz="4703763"/>
              <a:endParaRPr lang="en-US" sz="3800"/>
            </a:p>
          </p:txBody>
        </p:sp>
        <p:sp>
          <p:nvSpPr>
            <p:cNvPr id="38" name="TextBox 49"/>
            <p:cNvSpPr txBox="1">
              <a:spLocks noChangeArrowheads="1"/>
            </p:cNvSpPr>
            <p:nvPr/>
          </p:nvSpPr>
          <p:spPr bwMode="auto">
            <a:xfrm rot="-5400000">
              <a:off x="16726694" y="16415544"/>
              <a:ext cx="32788225" cy="369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800" b="1">
                  <a:solidFill>
                    <a:schemeClr val="bg1"/>
                  </a:solidFill>
                  <a:latin typeface="Arial" pitchFamily="34" charset="0"/>
                </a:rPr>
                <a:t>TRIFOLD AREA – THIS GUIDE WILL BE REMOVED BEFORE PRINTING – TRIFOLD AREA – THIS GUIDE WILL BE REMOVED BEFORE PRINTING – TRIFOLD AREA – THIS GUIDE WILL BE REMOVED BEFORE PRINTING – TRIFOLD AREA – THIS GUIDE WILL BE REMOVED BEFORE PRINTING – TRIFOLD</a:t>
              </a:r>
            </a:p>
          </p:txBody>
        </p:sp>
      </p:grpSp>
      <p:sp>
        <p:nvSpPr>
          <p:cNvPr id="85" name="TextBox 84"/>
          <p:cNvSpPr txBox="1"/>
          <p:nvPr/>
        </p:nvSpPr>
        <p:spPr>
          <a:xfrm>
            <a:off x="22133518" y="5701024"/>
            <a:ext cx="10227076" cy="646331"/>
          </a:xfrm>
          <a:prstGeom prst="rect">
            <a:avLst/>
          </a:prstGeom>
          <a:noFill/>
          <a:effectLst>
            <a:softEdge rad="31750"/>
          </a:effectLst>
        </p:spPr>
        <p:txBody>
          <a:bodyPr wrap="square" rtlCol="0">
            <a:spAutoFit/>
          </a:bodyPr>
          <a:lstStyle/>
          <a:p>
            <a:r>
              <a:rPr lang="en-US" sz="3600" dirty="0" smtClean="0">
                <a:latin typeface="Arial Black" pitchFamily="34" charset="0"/>
              </a:rPr>
              <a:t>Results</a:t>
            </a:r>
            <a:endParaRPr lang="en-US" sz="3600" dirty="0">
              <a:latin typeface="Arial Black" pitchFamily="34" charset="0"/>
            </a:endParaRPr>
          </a:p>
        </p:txBody>
      </p:sp>
      <p:sp>
        <p:nvSpPr>
          <p:cNvPr id="86" name="Rectangle 85"/>
          <p:cNvSpPr/>
          <p:nvPr/>
        </p:nvSpPr>
        <p:spPr>
          <a:xfrm>
            <a:off x="22169382" y="6241816"/>
            <a:ext cx="9857035" cy="82296"/>
          </a:xfrm>
          <a:prstGeom prst="rect">
            <a:avLst/>
          </a:prstGeom>
          <a:solidFill>
            <a:schemeClr val="accent2">
              <a:lumMod val="7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a:p>
        </p:txBody>
      </p:sp>
      <p:sp>
        <p:nvSpPr>
          <p:cNvPr id="88" name="TextBox 87"/>
          <p:cNvSpPr txBox="1"/>
          <p:nvPr/>
        </p:nvSpPr>
        <p:spPr>
          <a:xfrm>
            <a:off x="33413193" y="5701024"/>
            <a:ext cx="10227076" cy="646331"/>
          </a:xfrm>
          <a:prstGeom prst="rect">
            <a:avLst/>
          </a:prstGeom>
          <a:noFill/>
          <a:effectLst>
            <a:softEdge rad="31750"/>
          </a:effectLst>
        </p:spPr>
        <p:txBody>
          <a:bodyPr wrap="square" rtlCol="0">
            <a:spAutoFit/>
          </a:bodyPr>
          <a:lstStyle/>
          <a:p>
            <a:r>
              <a:rPr lang="en-US" sz="3600" dirty="0" smtClean="0">
                <a:latin typeface="Arial Black" pitchFamily="34" charset="0"/>
              </a:rPr>
              <a:t>Conclusion</a:t>
            </a:r>
            <a:endParaRPr lang="en-US" sz="3600" dirty="0">
              <a:latin typeface="Arial Black" pitchFamily="34" charset="0"/>
            </a:endParaRPr>
          </a:p>
        </p:txBody>
      </p:sp>
      <p:sp>
        <p:nvSpPr>
          <p:cNvPr id="89" name="Rectangle 88"/>
          <p:cNvSpPr/>
          <p:nvPr/>
        </p:nvSpPr>
        <p:spPr>
          <a:xfrm>
            <a:off x="33449057" y="6241816"/>
            <a:ext cx="9857035" cy="82296"/>
          </a:xfrm>
          <a:prstGeom prst="rect">
            <a:avLst/>
          </a:prstGeom>
          <a:solidFill>
            <a:schemeClr val="accent2">
              <a:lumMod val="7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a:p>
        </p:txBody>
      </p:sp>
      <p:sp>
        <p:nvSpPr>
          <p:cNvPr id="91" name="TextBox 90"/>
          <p:cNvSpPr txBox="1"/>
          <p:nvPr/>
        </p:nvSpPr>
        <p:spPr>
          <a:xfrm>
            <a:off x="156066" y="5701024"/>
            <a:ext cx="10227076" cy="646331"/>
          </a:xfrm>
          <a:prstGeom prst="rect">
            <a:avLst/>
          </a:prstGeom>
          <a:noFill/>
          <a:effectLst>
            <a:softEdge rad="31750"/>
          </a:effectLst>
        </p:spPr>
        <p:txBody>
          <a:bodyPr wrap="square" rtlCol="0">
            <a:spAutoFit/>
          </a:bodyPr>
          <a:lstStyle/>
          <a:p>
            <a:r>
              <a:rPr lang="en-US" sz="3600" dirty="0" smtClean="0">
                <a:latin typeface="Arial Black" pitchFamily="34" charset="0"/>
              </a:rPr>
              <a:t>Abstract</a:t>
            </a:r>
            <a:endParaRPr lang="en-US" sz="3600" dirty="0">
              <a:latin typeface="Arial Black" pitchFamily="34" charset="0"/>
            </a:endParaRPr>
          </a:p>
        </p:txBody>
      </p:sp>
      <p:sp>
        <p:nvSpPr>
          <p:cNvPr id="92" name="Rectangle 91"/>
          <p:cNvSpPr/>
          <p:nvPr/>
        </p:nvSpPr>
        <p:spPr>
          <a:xfrm>
            <a:off x="191930" y="6241816"/>
            <a:ext cx="9857035" cy="82296"/>
          </a:xfrm>
          <a:prstGeom prst="rect">
            <a:avLst/>
          </a:prstGeom>
          <a:solidFill>
            <a:schemeClr val="accent2">
              <a:lumMod val="7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a:p>
        </p:txBody>
      </p:sp>
      <p:sp>
        <p:nvSpPr>
          <p:cNvPr id="94" name="TextBox 93"/>
          <p:cNvSpPr txBox="1"/>
          <p:nvPr/>
        </p:nvSpPr>
        <p:spPr>
          <a:xfrm>
            <a:off x="11144792" y="5701024"/>
            <a:ext cx="10227076" cy="646331"/>
          </a:xfrm>
          <a:prstGeom prst="rect">
            <a:avLst/>
          </a:prstGeom>
          <a:noFill/>
          <a:effectLst>
            <a:softEdge rad="31750"/>
          </a:effectLst>
        </p:spPr>
        <p:txBody>
          <a:bodyPr wrap="square" rtlCol="0">
            <a:spAutoFit/>
          </a:bodyPr>
          <a:lstStyle/>
          <a:p>
            <a:r>
              <a:rPr lang="en-US" sz="3600" dirty="0" smtClean="0">
                <a:latin typeface="Arial Black" pitchFamily="34" charset="0"/>
              </a:rPr>
              <a:t>Materials &amp; Methods</a:t>
            </a:r>
            <a:endParaRPr lang="en-US" sz="3600" dirty="0">
              <a:latin typeface="Arial Black" pitchFamily="34" charset="0"/>
            </a:endParaRPr>
          </a:p>
        </p:txBody>
      </p:sp>
      <p:sp>
        <p:nvSpPr>
          <p:cNvPr id="95" name="Rectangle 94"/>
          <p:cNvSpPr/>
          <p:nvPr/>
        </p:nvSpPr>
        <p:spPr>
          <a:xfrm>
            <a:off x="11180656" y="6241816"/>
            <a:ext cx="9857035" cy="82296"/>
          </a:xfrm>
          <a:prstGeom prst="rect">
            <a:avLst/>
          </a:prstGeom>
          <a:solidFill>
            <a:schemeClr val="accent2">
              <a:lumMod val="7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a:p>
        </p:txBody>
      </p:sp>
      <p:sp>
        <p:nvSpPr>
          <p:cNvPr id="97" name="TextBox 96"/>
          <p:cNvSpPr txBox="1"/>
          <p:nvPr/>
        </p:nvSpPr>
        <p:spPr>
          <a:xfrm>
            <a:off x="315510" y="12615885"/>
            <a:ext cx="10227076" cy="646331"/>
          </a:xfrm>
          <a:prstGeom prst="rect">
            <a:avLst/>
          </a:prstGeom>
          <a:noFill/>
          <a:effectLst>
            <a:softEdge rad="31750"/>
          </a:effectLst>
        </p:spPr>
        <p:txBody>
          <a:bodyPr wrap="square" rtlCol="0">
            <a:spAutoFit/>
          </a:bodyPr>
          <a:lstStyle/>
          <a:p>
            <a:r>
              <a:rPr lang="en-US" sz="3600" dirty="0" smtClean="0">
                <a:latin typeface="Arial Black" pitchFamily="34" charset="0"/>
              </a:rPr>
              <a:t>Introduction</a:t>
            </a:r>
            <a:endParaRPr lang="en-US" sz="3600" dirty="0">
              <a:latin typeface="Arial Black" pitchFamily="34" charset="0"/>
            </a:endParaRPr>
          </a:p>
        </p:txBody>
      </p:sp>
      <p:sp>
        <p:nvSpPr>
          <p:cNvPr id="98" name="Rectangle 97"/>
          <p:cNvSpPr/>
          <p:nvPr/>
        </p:nvSpPr>
        <p:spPr>
          <a:xfrm>
            <a:off x="156066" y="13292956"/>
            <a:ext cx="9857035" cy="82296"/>
          </a:xfrm>
          <a:prstGeom prst="rect">
            <a:avLst/>
          </a:prstGeom>
          <a:solidFill>
            <a:schemeClr val="accent2">
              <a:lumMod val="7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a:p>
        </p:txBody>
      </p:sp>
      <p:sp>
        <p:nvSpPr>
          <p:cNvPr id="100" name="TextBox 99"/>
          <p:cNvSpPr txBox="1"/>
          <p:nvPr/>
        </p:nvSpPr>
        <p:spPr>
          <a:xfrm>
            <a:off x="11224967" y="22345987"/>
            <a:ext cx="10265022" cy="646331"/>
          </a:xfrm>
          <a:prstGeom prst="rect">
            <a:avLst/>
          </a:prstGeom>
          <a:noFill/>
          <a:effectLst>
            <a:softEdge rad="31750"/>
          </a:effectLst>
        </p:spPr>
        <p:txBody>
          <a:bodyPr wrap="square" rtlCol="0">
            <a:spAutoFit/>
          </a:bodyPr>
          <a:lstStyle/>
          <a:p>
            <a:r>
              <a:rPr lang="en-US" sz="3600" dirty="0" smtClean="0">
                <a:latin typeface="Arial Black" pitchFamily="34" charset="0"/>
              </a:rPr>
              <a:t>Limitation</a:t>
            </a:r>
            <a:endParaRPr lang="en-US" sz="3600" dirty="0">
              <a:latin typeface="Arial Black" pitchFamily="34" charset="0"/>
            </a:endParaRPr>
          </a:p>
        </p:txBody>
      </p:sp>
      <p:sp>
        <p:nvSpPr>
          <p:cNvPr id="101" name="Rectangle 100"/>
          <p:cNvSpPr/>
          <p:nvPr/>
        </p:nvSpPr>
        <p:spPr>
          <a:xfrm>
            <a:off x="11224967" y="23043946"/>
            <a:ext cx="9857035" cy="68580"/>
          </a:xfrm>
          <a:prstGeom prst="rect">
            <a:avLst/>
          </a:prstGeom>
          <a:solidFill>
            <a:schemeClr val="accent2">
              <a:lumMod val="7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a:p>
        </p:txBody>
      </p:sp>
      <p:sp>
        <p:nvSpPr>
          <p:cNvPr id="49" name="TextBox 48"/>
          <p:cNvSpPr txBox="1"/>
          <p:nvPr/>
        </p:nvSpPr>
        <p:spPr>
          <a:xfrm>
            <a:off x="324854" y="6419243"/>
            <a:ext cx="9987452" cy="6124754"/>
          </a:xfrm>
          <a:prstGeom prst="rect">
            <a:avLst/>
          </a:prstGeom>
          <a:noFill/>
        </p:spPr>
        <p:txBody>
          <a:bodyPr wrap="square" rtlCol="0">
            <a:spAutoFit/>
          </a:bodyPr>
          <a:lstStyle/>
          <a:p>
            <a:pPr algn="just"/>
            <a:r>
              <a:rPr lang="en-US" sz="2800" dirty="0" smtClean="0">
                <a:latin typeface="Times New Roman" panose="02020603050405020304" pitchFamily="18" charset="0"/>
                <a:cs typeface="Times New Roman" panose="02020603050405020304" pitchFamily="18" charset="0"/>
              </a:rPr>
              <a:t>This </a:t>
            </a:r>
            <a:r>
              <a:rPr lang="en-US" sz="2800" dirty="0">
                <a:latin typeface="Times New Roman" panose="02020603050405020304" pitchFamily="18" charset="0"/>
                <a:cs typeface="Times New Roman" panose="02020603050405020304" pitchFamily="18" charset="0"/>
              </a:rPr>
              <a:t>study is the first to employ welfare participation to investigate the impact of working during adolescence on outcomes later in life. I use National Longitudinal Survey of Youth (NLSY) 1997 data to investigate the impact of the average hours worked from age 14 through 19 on both the welfare payment and the probability of welfare participation in the twenties and thirties of the respondents’ life. I use a variety of different model specifications, including instrumental variables and Heckman selection models, to check the robustness of the results. The study shows that working one extra full-time week per year for an average individual between the ages of 14 to 19 will reduce the probability of receiving welfare in the twenties by 2.6 (10.8%) percentage points and the welfare payment received in the twenties by 6.3% per year. This impact is generated mainly from the hours worked during the ages of 17, 18 and 19. </a:t>
            </a:r>
          </a:p>
        </p:txBody>
      </p:sp>
      <p:sp>
        <p:nvSpPr>
          <p:cNvPr id="50" name="TextBox 49"/>
          <p:cNvSpPr txBox="1"/>
          <p:nvPr/>
        </p:nvSpPr>
        <p:spPr>
          <a:xfrm>
            <a:off x="324854" y="13526012"/>
            <a:ext cx="10020342" cy="16342935"/>
          </a:xfrm>
          <a:prstGeom prst="rect">
            <a:avLst/>
          </a:prstGeom>
          <a:noFill/>
        </p:spPr>
        <p:txBody>
          <a:bodyPr wrap="square" rtlCol="0">
            <a:spAutoFit/>
          </a:bodyPr>
          <a:lstStyle/>
          <a:p>
            <a:pPr algn="just"/>
            <a:r>
              <a:rPr lang="en-US" sz="2200" dirty="0">
                <a:latin typeface="Times New Roman" panose="02020603050405020304" pitchFamily="18" charset="0"/>
                <a:cs typeface="Times New Roman" panose="02020603050405020304" pitchFamily="18" charset="0"/>
              </a:rPr>
              <a:t>Previous research on the impact of working during adolescence on adult employment has focused on the employment channel: after high school, adolescents start to work in the same companies where they held entry-level positions during their high school years (Mortimer, 2003). Therefore, adolescent work experience matters for adult employment. However, with the decline in industry jobs, the character of adolescent employment has changed. Retail and service jobs are now most common for high school students and there is little expectation that these jobs will convert into an adult career. Increasingly, there is a lack of overlap between high school employment and adult work. As a consequence, the employment channel of youth </a:t>
            </a:r>
            <a:r>
              <a:rPr lang="en-US" sz="2200" dirty="0" smtClean="0">
                <a:latin typeface="Times New Roman" panose="02020603050405020304" pitchFamily="18" charset="0"/>
                <a:cs typeface="Times New Roman" panose="02020603050405020304" pitchFamily="18" charset="0"/>
              </a:rPr>
              <a:t>employment </a:t>
            </a:r>
            <a:r>
              <a:rPr lang="en-US" sz="2200" dirty="0">
                <a:latin typeface="Times New Roman" panose="02020603050405020304" pitchFamily="18" charset="0"/>
                <a:cs typeface="Times New Roman" panose="02020603050405020304" pitchFamily="18" charset="0"/>
              </a:rPr>
              <a:t>declines in importance. In fact, the future wage </a:t>
            </a:r>
            <a:r>
              <a:rPr lang="en-US" sz="2200" dirty="0" err="1">
                <a:latin typeface="Times New Roman" panose="02020603050405020304" pitchFamily="18" charset="0"/>
                <a:cs typeface="Times New Roman" panose="02020603050405020304" pitchFamily="18" charset="0"/>
              </a:rPr>
              <a:t>premia</a:t>
            </a:r>
            <a:r>
              <a:rPr lang="en-US" sz="2200" dirty="0">
                <a:latin typeface="Times New Roman" panose="02020603050405020304" pitchFamily="18" charset="0"/>
                <a:cs typeface="Times New Roman" panose="02020603050405020304" pitchFamily="18" charset="0"/>
              </a:rPr>
              <a:t> associated with working during the senior year of high school have declined dramatically over the past 20 years (Baum and </a:t>
            </a:r>
            <a:r>
              <a:rPr lang="en-US" sz="2200" dirty="0" err="1">
                <a:latin typeface="Times New Roman" panose="02020603050405020304" pitchFamily="18" charset="0"/>
                <a:cs typeface="Times New Roman" panose="02020603050405020304" pitchFamily="18" charset="0"/>
              </a:rPr>
              <a:t>Ruhm</a:t>
            </a:r>
            <a:r>
              <a:rPr lang="en-US" sz="2200" dirty="0">
                <a:latin typeface="Times New Roman" panose="02020603050405020304" pitchFamily="18" charset="0"/>
                <a:cs typeface="Times New Roman" panose="02020603050405020304" pitchFamily="18" charset="0"/>
              </a:rPr>
              <a:t>, 2014). Studying two cohorts from the WWII and </a:t>
            </a:r>
            <a:r>
              <a:rPr lang="en-US" sz="2200" dirty="0" err="1">
                <a:latin typeface="Times New Roman" panose="02020603050405020304" pitchFamily="18" charset="0"/>
                <a:cs typeface="Times New Roman" panose="02020603050405020304" pitchFamily="18" charset="0"/>
              </a:rPr>
              <a:t>Babyboom</a:t>
            </a:r>
            <a:r>
              <a:rPr lang="en-US" sz="2200" dirty="0">
                <a:latin typeface="Times New Roman" panose="02020603050405020304" pitchFamily="18" charset="0"/>
                <a:cs typeface="Times New Roman" panose="02020603050405020304" pitchFamily="18" charset="0"/>
              </a:rPr>
              <a:t> generation, Aronson et al. (1996) find that the differences in the types of jobs held by adolescents between these two cohorts matter less than the psychological growth obtained through adolescent work. This points toward a very different channel of adolescent work and adult labor market outcomes. What appears to matter for adolescents is not the experience gained in job-specific human capital, but exposure to an environment that is rather different from high school. Working allows them to gain self-confidence, self-sufficiency, discipline, motivation, accountability, interpersonal skills, and most of all, responsibility (Aronson et al., 1996). I argue that the development of these psychological traits, rather than any job-specific skills, is the key outcome of working during adolescence. I further suggest that participation in welfare programs later in life is driven by the same psychological dimensions that connect working during early life with employment outcomes later in life. Therefore, I suggest that welfare participation later in life should be negatively related to working during adolescence. The various dimensions of psychological growth that Aronson et al. (1996) find are lower on average for people who are receiving welfare (Bruce and Waldman, 1991). This study is the first to use welfare participation to test the hypothesis that work in adolescence is beneficial in developing decision making skills and discipline, which in turn lay the groundwork for accumulating human and social capital. The key hypothesis is that this capital will eventually work as a barrier to participation in welfare programs later in life. Previous research has estimated the impact of work during adolescence on samples that included only people who remained in high school through graduation. This study includes also subjects who did not graduate from high school. This should increase the representativeness of the sample as welfare recipients later in life include a </a:t>
            </a:r>
            <a:r>
              <a:rPr lang="en-US" sz="2200" dirty="0" smtClean="0">
                <a:latin typeface="Times New Roman" panose="02020603050405020304" pitchFamily="18" charset="0"/>
                <a:cs typeface="Times New Roman" panose="02020603050405020304" pitchFamily="18" charset="0"/>
              </a:rPr>
              <a:t>disproportionate </a:t>
            </a:r>
            <a:r>
              <a:rPr lang="en-US" sz="2200" dirty="0">
                <a:latin typeface="Times New Roman" panose="02020603050405020304" pitchFamily="18" charset="0"/>
                <a:cs typeface="Times New Roman" panose="02020603050405020304" pitchFamily="18" charset="0"/>
              </a:rPr>
              <a:t>number of people who failed to graduate from high school . Using data from the National Longitudinal Survey of Youth (NLSY) 1979, and a variety of different model specifications, including instrumental variables and Heckman selection models, the study finds a negative impact of early life work experience on the likelihood of participating in a welfare program later in life. In particular, working one extra full-time week per year for an average individual between the ages of 14 to 19 reduces both the probability of receiving welfare in the twenties by 2.6 percentage points (10.8%) and the welfare payment received in the twenties by 6.3% per year. Also, the probability of receiving welfare and welfare payment in their thirties is reduced by 4.7 percentage points (32%) and 6.5% per year, respectively. </a:t>
            </a:r>
            <a:endParaRPr lang="en-US" sz="2200" dirty="0" smtClean="0">
              <a:latin typeface="Times New Roman" panose="02020603050405020304" pitchFamily="18" charset="0"/>
              <a:cs typeface="Times New Roman" panose="02020603050405020304" pitchFamily="18" charset="0"/>
            </a:endParaRPr>
          </a:p>
          <a:p>
            <a:pPr algn="just"/>
            <a:r>
              <a:rPr lang="en-US" sz="2200" dirty="0">
                <a:latin typeface="Times New Roman" panose="02020603050405020304" pitchFamily="18" charset="0"/>
                <a:cs typeface="Times New Roman" panose="02020603050405020304" pitchFamily="18" charset="0"/>
              </a:rPr>
              <a:t>This study has direct policy </a:t>
            </a:r>
            <a:r>
              <a:rPr lang="en-US" sz="2200" dirty="0" smtClean="0">
                <a:latin typeface="Times New Roman" panose="02020603050405020304" pitchFamily="18" charset="0"/>
                <a:cs typeface="Times New Roman" panose="02020603050405020304" pitchFamily="18" charset="0"/>
              </a:rPr>
              <a:t>implications. </a:t>
            </a:r>
            <a:r>
              <a:rPr lang="en-US" sz="2200" dirty="0">
                <a:latin typeface="Times New Roman" panose="02020603050405020304" pitchFamily="18" charset="0"/>
                <a:cs typeface="Times New Roman" panose="02020603050405020304" pitchFamily="18" charset="0"/>
              </a:rPr>
              <a:t>it suggests that moderate adolescence employment may be instrumental in accumulating social and human capital that can help to reduce welfare participation later in </a:t>
            </a:r>
            <a:r>
              <a:rPr lang="en-US" sz="2200" dirty="0" smtClean="0">
                <a:latin typeface="Times New Roman" panose="02020603050405020304" pitchFamily="18" charset="0"/>
                <a:cs typeface="Times New Roman" panose="02020603050405020304" pitchFamily="18" charset="0"/>
              </a:rPr>
              <a:t>life. </a:t>
            </a:r>
            <a:endParaRPr lang="en-US" sz="22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1" name="TextBox 50"/>
              <p:cNvSpPr txBox="1"/>
              <p:nvPr/>
            </p:nvSpPr>
            <p:spPr>
              <a:xfrm>
                <a:off x="11137227" y="7313949"/>
                <a:ext cx="9892899" cy="9783576"/>
              </a:xfrm>
              <a:prstGeom prst="rect">
                <a:avLst/>
              </a:prstGeom>
              <a:noFill/>
            </p:spPr>
            <p:txBody>
              <a:bodyPr wrap="square" rtlCol="0">
                <a:spAutoFit/>
              </a:bodyPr>
              <a:lstStyle/>
              <a:p>
                <a:pPr algn="just"/>
                <a:r>
                  <a:rPr lang="en-US" sz="2400" dirty="0" smtClean="0">
                    <a:latin typeface="Times New Roman" panose="02020603050405020304" pitchFamily="18" charset="0"/>
                    <a:cs typeface="Times New Roman" panose="02020603050405020304" pitchFamily="18" charset="0"/>
                  </a:rPr>
                  <a:t>I use a variety of different model specifications, including ordinary least square (OLS), </a:t>
                </a:r>
                <a:r>
                  <a:rPr lang="en-US" sz="2400" dirty="0" err="1">
                    <a:latin typeface="Times New Roman" panose="02020603050405020304" pitchFamily="18" charset="0"/>
                    <a:cs typeface="Times New Roman" panose="02020603050405020304" pitchFamily="18" charset="0"/>
                  </a:rPr>
                  <a:t>probit</a:t>
                </a:r>
                <a:r>
                  <a:rPr lang="en-US" sz="2400" dirty="0">
                    <a:latin typeface="Times New Roman" panose="02020603050405020304" pitchFamily="18" charset="0"/>
                    <a:cs typeface="Times New Roman" panose="02020603050405020304" pitchFamily="18" charset="0"/>
                  </a:rPr>
                  <a:t>, instrumental variables (IV), and Heckman selection models. The basic model controls for a wide set of covariates that represent demographics, personal characteristics, proxies for cognitive ability, and family background</a:t>
                </a:r>
                <a:r>
                  <a:rPr lang="en-US" sz="2400" dirty="0" smtClean="0">
                    <a:latin typeface="Times New Roman" panose="02020603050405020304" pitchFamily="18" charset="0"/>
                    <a:cs typeface="Times New Roman" panose="02020603050405020304" pitchFamily="18" charset="0"/>
                  </a:rPr>
                  <a:t>.</a:t>
                </a:r>
              </a:p>
              <a:p>
                <a:pPr algn="just"/>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𝑦</m:t>
                          </m:r>
                        </m:e>
                        <m:sub>
                          <m:r>
                            <a:rPr lang="en-US" sz="2400" i="1">
                              <a:latin typeface="Cambria Math" panose="02040503050406030204" pitchFamily="18" charset="0"/>
                            </a:rPr>
                            <m:t>𝑖𝑡</m:t>
                          </m:r>
                        </m:sub>
                      </m:sSub>
                      <m:r>
                        <a:rPr lang="en-US" sz="2400" i="1">
                          <a:latin typeface="Cambria Math" panose="02040503050406030204" pitchFamily="18" charset="0"/>
                        </a:rPr>
                        <m:t>= </m:t>
                      </m:r>
                      <m:sSub>
                        <m:sSubPr>
                          <m:ctrlPr>
                            <a:rPr lang="en-US" sz="2400" i="1">
                              <a:latin typeface="Cambria Math" panose="02040503050406030204" pitchFamily="18" charset="0"/>
                            </a:rPr>
                          </m:ctrlPr>
                        </m:sSubPr>
                        <m:e>
                          <m:r>
                            <a:rPr lang="en-US" sz="2400" i="1">
                              <a:latin typeface="Cambria Math" panose="02040503050406030204" pitchFamily="18" charset="0"/>
                            </a:rPr>
                            <m:t>𝛼</m:t>
                          </m:r>
                          <m:r>
                            <a:rPr lang="en-US" sz="2400" i="1">
                              <a:latin typeface="Cambria Math" panose="02040503050406030204" pitchFamily="18" charset="0"/>
                            </a:rPr>
                            <m:t>h</m:t>
                          </m:r>
                        </m:e>
                        <m:sub>
                          <m:r>
                            <a:rPr lang="en-US" sz="2400" i="1">
                              <a:latin typeface="Cambria Math" panose="02040503050406030204" pitchFamily="18" charset="0"/>
                            </a:rPr>
                            <m:t>𝑖</m:t>
                          </m:r>
                        </m:sub>
                      </m:sSub>
                      <m:r>
                        <a:rPr lang="en-US" sz="2400" i="1">
                          <a:latin typeface="Cambria Math" panose="02040503050406030204" pitchFamily="18" charset="0"/>
                        </a:rPr>
                        <m:t>+</m:t>
                      </m:r>
                      <m:sSubSup>
                        <m:sSubSupPr>
                          <m:ctrlPr>
                            <a:rPr lang="en-US" sz="2400" i="1">
                              <a:latin typeface="Cambria Math" panose="02040503050406030204" pitchFamily="18" charset="0"/>
                            </a:rPr>
                          </m:ctrlPr>
                        </m:sSubSupPr>
                        <m:e>
                          <m:r>
                            <a:rPr lang="en-US" sz="2400" i="1">
                              <a:latin typeface="Cambria Math" panose="02040503050406030204" pitchFamily="18" charset="0"/>
                            </a:rPr>
                            <m:t>𝛽</m:t>
                          </m:r>
                          <m:r>
                            <a:rPr lang="en-US" sz="2400" i="1">
                              <a:latin typeface="Cambria Math" panose="02040503050406030204" pitchFamily="18" charset="0"/>
                            </a:rPr>
                            <m:t>h</m:t>
                          </m:r>
                        </m:e>
                        <m:sub>
                          <m:r>
                            <a:rPr lang="en-US" sz="2400" i="1">
                              <a:latin typeface="Cambria Math" panose="02040503050406030204" pitchFamily="18" charset="0"/>
                            </a:rPr>
                            <m:t>𝑖</m:t>
                          </m:r>
                        </m:sub>
                        <m:sup>
                          <m:r>
                            <a:rPr lang="en-US" sz="2400" i="1">
                              <a:latin typeface="Cambria Math" panose="02040503050406030204" pitchFamily="18" charset="0"/>
                            </a:rPr>
                            <m:t>2</m:t>
                          </m:r>
                        </m:sup>
                      </m:sSubSup>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𝛾</m:t>
                          </m:r>
                          <m:r>
                            <a:rPr lang="en-US" sz="2400" i="1">
                              <a:latin typeface="Cambria Math" panose="02040503050406030204" pitchFamily="18" charset="0"/>
                            </a:rPr>
                            <m:t>𝑥</m:t>
                          </m:r>
                        </m:e>
                        <m:sub>
                          <m:r>
                            <a:rPr lang="en-US" sz="2400" i="1">
                              <a:latin typeface="Cambria Math" panose="02040503050406030204" pitchFamily="18" charset="0"/>
                            </a:rPr>
                            <m:t>𝑖𝑡</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𝜀</m:t>
                          </m:r>
                        </m:e>
                        <m:sub>
                          <m:r>
                            <a:rPr lang="en-US" sz="2400" i="1">
                              <a:latin typeface="Cambria Math" panose="02040503050406030204" pitchFamily="18" charset="0"/>
                            </a:rPr>
                            <m:t>𝑖𝑡</m:t>
                          </m:r>
                        </m:sub>
                      </m:sSub>
                    </m:oMath>
                  </m:oMathPara>
                </a14:m>
                <a:endParaRPr lang="en-US" sz="2400" dirty="0" smtClean="0"/>
              </a:p>
              <a:p>
                <a:pPr algn="just"/>
                <a:r>
                  <a:rPr lang="en-US" sz="2400" dirty="0">
                    <a:latin typeface="Times New Roman" panose="02020603050405020304" pitchFamily="18" charset="0"/>
                    <a:cs typeface="Times New Roman" panose="02020603050405020304" pitchFamily="18" charset="0"/>
                  </a:rPr>
                  <a:t>where </a:t>
                </a:r>
                <a14:m>
                  <m:oMath xmlns:m="http://schemas.openxmlformats.org/officeDocument/2006/math">
                    <m:sSub>
                      <m:sSubPr>
                        <m:ctrlPr>
                          <a:rPr lang="en-US" sz="2400" b="0" i="1" smtClean="0">
                            <a:latin typeface="Cambria Math" panose="02040503050406030204" pitchFamily="18" charset="0"/>
                            <a:cs typeface="Times New Roman" panose="02020603050405020304" pitchFamily="18" charset="0"/>
                          </a:rPr>
                        </m:ctrlPr>
                      </m:sSubPr>
                      <m:e>
                        <m:r>
                          <a:rPr lang="en-US" sz="2400" b="0" i="1" smtClean="0">
                            <a:latin typeface="Cambria Math" panose="02040503050406030204" pitchFamily="18" charset="0"/>
                            <a:cs typeface="Times New Roman" panose="02020603050405020304" pitchFamily="18" charset="0"/>
                          </a:rPr>
                          <m:t>𝑦</m:t>
                        </m:r>
                      </m:e>
                      <m:sub>
                        <m:r>
                          <a:rPr lang="en-US" sz="2400" b="0" i="1" smtClean="0">
                            <a:latin typeface="Cambria Math" panose="02040503050406030204" pitchFamily="18" charset="0"/>
                            <a:cs typeface="Times New Roman" panose="02020603050405020304" pitchFamily="18" charset="0"/>
                          </a:rPr>
                          <m:t>𝑖𝑡</m:t>
                        </m:r>
                      </m:sub>
                    </m:sSub>
                    <m:r>
                      <a:rPr lang="en-US" sz="2400" b="0" i="0" smtClean="0">
                        <a:latin typeface="Cambria Math" panose="02040503050406030204" pitchFamily="18" charset="0"/>
                        <a:cs typeface="Times New Roman" panose="02020603050405020304" pitchFamily="18" charset="0"/>
                      </a:rPr>
                      <m:t> </m:t>
                    </m:r>
                  </m:oMath>
                </a14:m>
                <a:r>
                  <a:rPr lang="en-US" sz="2400" dirty="0" smtClean="0">
                    <a:latin typeface="Times New Roman" panose="02020603050405020304" pitchFamily="18" charset="0"/>
                    <a:cs typeface="Times New Roman" panose="02020603050405020304" pitchFamily="18" charset="0"/>
                  </a:rPr>
                  <a:t>is </a:t>
                </a:r>
                <a:r>
                  <a:rPr lang="en-US" sz="2400" dirty="0">
                    <a:latin typeface="Times New Roman" panose="02020603050405020304" pitchFamily="18" charset="0"/>
                    <a:cs typeface="Times New Roman" panose="02020603050405020304" pitchFamily="18" charset="0"/>
                  </a:rPr>
                  <a:t>the outcome variable, welfare receipts for individual </a:t>
                </a:r>
                <a14:m>
                  <m:oMath xmlns:m="http://schemas.openxmlformats.org/officeDocument/2006/math">
                    <m:r>
                      <a:rPr lang="en-US" sz="2400" i="1" dirty="0" smtClean="0">
                        <a:latin typeface="Cambria Math" panose="02040503050406030204" pitchFamily="18" charset="0"/>
                        <a:cs typeface="Times New Roman" panose="02020603050405020304" pitchFamily="18" charset="0"/>
                      </a:rPr>
                      <m:t>𝑖</m:t>
                    </m:r>
                  </m:oMath>
                </a14:m>
                <a:r>
                  <a:rPr lang="en-US" sz="2400" dirty="0">
                    <a:latin typeface="Times New Roman" panose="02020603050405020304" pitchFamily="18" charset="0"/>
                    <a:cs typeface="Times New Roman" panose="02020603050405020304" pitchFamily="18" charset="0"/>
                  </a:rPr>
                  <a:t> at time </a:t>
                </a:r>
                <a14:m>
                  <m:oMath xmlns:m="http://schemas.openxmlformats.org/officeDocument/2006/math">
                    <m:r>
                      <a:rPr lang="en-US" sz="2400" i="1" dirty="0" smtClean="0">
                        <a:latin typeface="Cambria Math" panose="02040503050406030204" pitchFamily="18" charset="0"/>
                        <a:cs typeface="Times New Roman" panose="02020603050405020304" pitchFamily="18" charset="0"/>
                      </a:rPr>
                      <m:t>𝑡</m:t>
                    </m:r>
                  </m:oMath>
                </a14:m>
                <a:r>
                  <a:rPr lang="en-US" sz="2400" dirty="0">
                    <a:latin typeface="Times New Roman" panose="02020603050405020304" pitchFamily="18" charset="0"/>
                    <a:cs typeface="Times New Roman" panose="02020603050405020304" pitchFamily="18" charset="0"/>
                  </a:rPr>
                  <a:t> . Each </a:t>
                </a:r>
                <a14:m>
                  <m:oMath xmlns:m="http://schemas.openxmlformats.org/officeDocument/2006/math">
                    <m:r>
                      <a:rPr lang="en-US" sz="2400" i="1" dirty="0" smtClean="0">
                        <a:latin typeface="Cambria Math" panose="02040503050406030204" pitchFamily="18" charset="0"/>
                        <a:cs typeface="Times New Roman" panose="02020603050405020304" pitchFamily="18" charset="0"/>
                      </a:rPr>
                      <m:t>𝑡</m:t>
                    </m:r>
                  </m:oMath>
                </a14:m>
                <a:r>
                  <a:rPr lang="en-US" sz="2400" dirty="0">
                    <a:latin typeface="Times New Roman" panose="02020603050405020304" pitchFamily="18" charset="0"/>
                    <a:cs typeface="Times New Roman" panose="02020603050405020304" pitchFamily="18" charset="0"/>
                  </a:rPr>
                  <a:t> represents a calendar year from 1979 to 2012. The welfare payments received by respondents while being in their twenties, who were 14 years old in 1979, is estimated by tracking the payments received from 1986 (when he/she was 21 years old) to 1995. Welfare receipts in their thirties is monitored from 1996 to 2005. The key independent variable </a:t>
                </a:r>
                <a14:m>
                  <m:oMath xmlns:m="http://schemas.openxmlformats.org/officeDocument/2006/math">
                    <m:r>
                      <a:rPr lang="en-US" sz="2400" i="1" dirty="0" smtClean="0">
                        <a:latin typeface="Cambria Math" panose="02040503050406030204" pitchFamily="18" charset="0"/>
                        <a:cs typeface="Times New Roman" panose="02020603050405020304" pitchFamily="18" charset="0"/>
                      </a:rPr>
                      <m:t>h</m:t>
                    </m:r>
                  </m:oMath>
                </a14:m>
                <a:r>
                  <a:rPr lang="en-US" sz="2400" dirty="0">
                    <a:latin typeface="Times New Roman" panose="02020603050405020304" pitchFamily="18" charset="0"/>
                    <a:cs typeface="Times New Roman" panose="02020603050405020304" pitchFamily="18" charset="0"/>
                  </a:rPr>
                  <a:t> is the average number of full-time work-weeks which an individual worked between the ages of 14 and 19. Respondents who were identified as 14 years old by 1979 were interviewed in 1980; the number of hours they reported in 1980 represents the number of hours they worked at the age of 14. Likewise, the number of hours that they reported in 1981 to have worked since the last interview represents their worked hours when they were 15 years old, and so on. A variable hours squared is added to the regression to allow for a nonlinear impact of the early life work on welfare participation. A set of controls for demographics, personal characteristics, cognitive ability, and family background for individual </a:t>
                </a:r>
                <a14:m>
                  <m:oMath xmlns:m="http://schemas.openxmlformats.org/officeDocument/2006/math">
                    <m:r>
                      <a:rPr lang="en-US" sz="2400" i="1" dirty="0" smtClean="0">
                        <a:latin typeface="Cambria Math" panose="02040503050406030204" pitchFamily="18" charset="0"/>
                        <a:cs typeface="Times New Roman" panose="02020603050405020304" pitchFamily="18" charset="0"/>
                      </a:rPr>
                      <m:t>𝑖</m:t>
                    </m:r>
                  </m:oMath>
                </a14:m>
                <a:r>
                  <a:rPr lang="en-US" sz="2400" dirty="0">
                    <a:latin typeface="Times New Roman" panose="02020603050405020304" pitchFamily="18" charset="0"/>
                    <a:cs typeface="Times New Roman" panose="02020603050405020304" pitchFamily="18" charset="0"/>
                  </a:rPr>
                  <a:t> at time </a:t>
                </a:r>
                <a14:m>
                  <m:oMath xmlns:m="http://schemas.openxmlformats.org/officeDocument/2006/math">
                    <m:r>
                      <a:rPr lang="en-US" sz="2400" i="1" dirty="0" smtClean="0">
                        <a:latin typeface="Cambria Math" panose="02040503050406030204" pitchFamily="18" charset="0"/>
                        <a:cs typeface="Times New Roman" panose="02020603050405020304" pitchFamily="18" charset="0"/>
                      </a:rPr>
                      <m:t>𝑡</m:t>
                    </m:r>
                  </m:oMath>
                </a14:m>
                <a:r>
                  <a:rPr lang="en-US" sz="2400" dirty="0">
                    <a:latin typeface="Times New Roman" panose="02020603050405020304" pitchFamily="18" charset="0"/>
                    <a:cs typeface="Times New Roman" panose="02020603050405020304" pitchFamily="18" charset="0"/>
                  </a:rPr>
                  <a:t> is represented by </a:t>
                </a:r>
                <a14:m>
                  <m:oMath xmlns:m="http://schemas.openxmlformats.org/officeDocument/2006/math">
                    <m:sSub>
                      <m:sSubPr>
                        <m:ctrlPr>
                          <a:rPr lang="en-US" sz="2400" i="1" dirty="0" smtClean="0">
                            <a:latin typeface="Cambria Math" panose="02040503050406030204" pitchFamily="18" charset="0"/>
                            <a:cs typeface="Times New Roman" panose="02020603050405020304" pitchFamily="18" charset="0"/>
                          </a:rPr>
                        </m:ctrlPr>
                      </m:sSubPr>
                      <m:e>
                        <m:r>
                          <a:rPr lang="en-US" sz="2400" b="0" i="1" dirty="0" smtClean="0">
                            <a:latin typeface="Cambria Math" panose="02040503050406030204" pitchFamily="18" charset="0"/>
                            <a:cs typeface="Times New Roman" panose="02020603050405020304" pitchFamily="18" charset="0"/>
                          </a:rPr>
                          <m:t>𝑥</m:t>
                        </m:r>
                      </m:e>
                      <m:sub>
                        <m:r>
                          <a:rPr lang="en-US" sz="2400" b="0" i="1" dirty="0" smtClean="0">
                            <a:latin typeface="Cambria Math" panose="02040503050406030204" pitchFamily="18" charset="0"/>
                            <a:cs typeface="Times New Roman" panose="02020603050405020304" pitchFamily="18" charset="0"/>
                          </a:rPr>
                          <m:t>𝑖𝑡</m:t>
                        </m:r>
                      </m:sub>
                    </m:sSub>
                  </m:oMath>
                </a14:m>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error term </a:t>
                </a:r>
                <a:r>
                  <a:rPr lang="en-US" sz="2400" dirty="0" smtClean="0">
                    <a:latin typeface="Times New Roman" panose="02020603050405020304" pitchFamily="18" charset="0"/>
                    <a:cs typeface="Times New Roman" panose="02020603050405020304" pitchFamily="18" charset="0"/>
                  </a:rPr>
                  <a:t>is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𝜀</m:t>
                        </m:r>
                      </m:e>
                      <m:sub>
                        <m:r>
                          <a:rPr lang="en-US" sz="2400" i="1">
                            <a:latin typeface="Cambria Math" panose="02040503050406030204" pitchFamily="18" charset="0"/>
                          </a:rPr>
                          <m:t>𝑖𝑡</m:t>
                        </m:r>
                      </m:sub>
                    </m:sSub>
                  </m:oMath>
                </a14:m>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coefficients of interest are </a:t>
                </a:r>
                <a14:m>
                  <m:oMath xmlns:m="http://schemas.openxmlformats.org/officeDocument/2006/math">
                    <m:r>
                      <a:rPr lang="en-US" sz="2400" i="1">
                        <a:latin typeface="Cambria Math" panose="02040503050406030204" pitchFamily="18" charset="0"/>
                      </a:rPr>
                      <m:t>𝛼</m:t>
                    </m:r>
                    <m:r>
                      <a:rPr lang="en-US" sz="2400" i="1">
                        <a:latin typeface="Cambria Math" panose="02040503050406030204" pitchFamily="18" charset="0"/>
                      </a:rPr>
                      <m:t> </m:t>
                    </m:r>
                  </m:oMath>
                </a14:m>
                <a:r>
                  <a:rPr lang="en-US" sz="2400" dirty="0">
                    <a:latin typeface="Times New Roman" panose="02020603050405020304" pitchFamily="18" charset="0"/>
                    <a:cs typeface="Times New Roman" panose="02020603050405020304" pitchFamily="18" charset="0"/>
                  </a:rPr>
                  <a:t>and </a:t>
                </a:r>
                <a14:m>
                  <m:oMath xmlns:m="http://schemas.openxmlformats.org/officeDocument/2006/math">
                    <m:r>
                      <a:rPr lang="en-US" sz="2400" i="1" dirty="0" smtClean="0">
                        <a:latin typeface="Cambria Math" panose="02040503050406030204" pitchFamily="18" charset="0"/>
                        <a:cs typeface="Times New Roman" panose="02020603050405020304" pitchFamily="18" charset="0"/>
                      </a:rPr>
                      <m:t>𝛽</m:t>
                    </m:r>
                  </m:oMath>
                </a14:m>
                <a:r>
                  <a:rPr lang="en-US" sz="2400" dirty="0">
                    <a:latin typeface="Times New Roman" panose="02020603050405020304" pitchFamily="18" charset="0"/>
                    <a:cs typeface="Times New Roman" panose="02020603050405020304" pitchFamily="18" charset="0"/>
                  </a:rPr>
                  <a:t> ; the standard error for each parameter is reported separately. The probability value (P-value) for the hypothesis that both parameters </a:t>
                </a:r>
                <a14:m>
                  <m:oMath xmlns:m="http://schemas.openxmlformats.org/officeDocument/2006/math">
                    <m:r>
                      <a:rPr lang="en-US" sz="2400" i="1" dirty="0" smtClean="0">
                        <a:latin typeface="Cambria Math" panose="02040503050406030204" pitchFamily="18" charset="0"/>
                        <a:cs typeface="Times New Roman" panose="02020603050405020304" pitchFamily="18" charset="0"/>
                      </a:rPr>
                      <m:t>𝛼</m:t>
                    </m:r>
                  </m:oMath>
                </a14:m>
                <a:r>
                  <a:rPr lang="en-US" sz="2400" dirty="0">
                    <a:latin typeface="Times New Roman" panose="02020603050405020304" pitchFamily="18" charset="0"/>
                    <a:cs typeface="Times New Roman" panose="02020603050405020304" pitchFamily="18" charset="0"/>
                  </a:rPr>
                  <a:t> and </a:t>
                </a:r>
                <a14:m>
                  <m:oMath xmlns:m="http://schemas.openxmlformats.org/officeDocument/2006/math">
                    <m:r>
                      <a:rPr lang="en-US" sz="2400" i="1" dirty="0" smtClean="0">
                        <a:latin typeface="Cambria Math" panose="02040503050406030204" pitchFamily="18" charset="0"/>
                        <a:cs typeface="Times New Roman" panose="02020603050405020304" pitchFamily="18" charset="0"/>
                      </a:rPr>
                      <m:t>𝛽</m:t>
                    </m:r>
                  </m:oMath>
                </a14:m>
                <a:r>
                  <a:rPr lang="en-US" sz="2400" dirty="0">
                    <a:latin typeface="Times New Roman" panose="02020603050405020304" pitchFamily="18" charset="0"/>
                    <a:cs typeface="Times New Roman" panose="02020603050405020304" pitchFamily="18" charset="0"/>
                  </a:rPr>
                  <a:t> are jointly equal to zero is reported using an F-test or a likelihood ratio test</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algn="just"/>
                <a:endParaRPr lang="en-US" sz="2400" dirty="0" smtClean="0">
                  <a:solidFill>
                    <a:schemeClr val="tx1">
                      <a:lumMod val="65000"/>
                      <a:lumOff val="35000"/>
                    </a:schemeClr>
                  </a:solidFill>
                  <a:latin typeface="Times New Roman" panose="02020603050405020304" pitchFamily="18" charset="0"/>
                  <a:cs typeface="Times New Roman" panose="02020603050405020304" pitchFamily="18" charset="0"/>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11137227" y="7313949"/>
                <a:ext cx="9892899" cy="9783576"/>
              </a:xfrm>
              <a:prstGeom prst="rect">
                <a:avLst/>
              </a:prstGeom>
              <a:blipFill rotWithShape="0">
                <a:blip r:embed="rId2"/>
                <a:stretch>
                  <a:fillRect l="-986" t="-498" r="-924"/>
                </a:stretch>
              </a:blipFill>
            </p:spPr>
            <p:txBody>
              <a:bodyPr/>
              <a:lstStyle/>
              <a:p>
                <a:r>
                  <a:rPr lang="en-US">
                    <a:noFill/>
                  </a:rPr>
                  <a:t> </a:t>
                </a:r>
              </a:p>
            </p:txBody>
          </p:sp>
        </mc:Fallback>
      </mc:AlternateContent>
      <p:sp>
        <p:nvSpPr>
          <p:cNvPr id="53" name="TextBox 52"/>
          <p:cNvSpPr txBox="1"/>
          <p:nvPr/>
        </p:nvSpPr>
        <p:spPr>
          <a:xfrm>
            <a:off x="11180656" y="23392254"/>
            <a:ext cx="9849470" cy="7848302"/>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rPr>
              <a:t>Family and individual characteristics that we are unable to observe in the data could affect both early life employment and future welfare participation.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A </a:t>
            </a:r>
            <a:r>
              <a:rPr lang="en-US" sz="2400" dirty="0">
                <a:latin typeface="Times New Roman" panose="02020603050405020304" pitchFamily="18" charset="0"/>
                <a:cs typeface="Times New Roman" panose="02020603050405020304" pitchFamily="18" charset="0"/>
              </a:rPr>
              <a:t>family fostering responsibility and self-dependence would positively affect their children’s early life employment and welfare participation in the future, causing upward biasedness toward a greater effect for early life employment</a:t>
            </a:r>
            <a:r>
              <a:rPr lang="en-US" sz="2400" dirty="0" smtClean="0">
                <a:latin typeface="Times New Roman" panose="02020603050405020304" pitchFamily="18" charset="0"/>
                <a:cs typeface="Times New Roman" panose="02020603050405020304" pitchFamily="18" charset="0"/>
              </a:rPr>
              <a:t>.</a:t>
            </a:r>
          </a:p>
          <a:p>
            <a:pPr algn="just"/>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 distaste for school or preference to work could also bias the results</a:t>
            </a:r>
            <a:r>
              <a:rPr lang="en-US" sz="2400" dirty="0" smtClean="0">
                <a:latin typeface="Times New Roman" panose="02020603050405020304" pitchFamily="18" charset="0"/>
                <a:cs typeface="Times New Roman" panose="02020603050405020304" pitchFamily="18" charset="0"/>
              </a:rPr>
              <a:t>.</a:t>
            </a:r>
          </a:p>
          <a:p>
            <a:pPr algn="just"/>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An individual with a high tendency to work would be more likely to work when young and less likely to receive welfare in the future. An individual with distaste for both school and work is expected to work less when young and is more likely to receive welfare in the future, causing an upward </a:t>
            </a:r>
            <a:r>
              <a:rPr lang="en-US" sz="2400" dirty="0" smtClean="0">
                <a:latin typeface="Times New Roman" panose="02020603050405020304" pitchFamily="18" charset="0"/>
                <a:cs typeface="Times New Roman" panose="02020603050405020304" pitchFamily="18" charset="0"/>
              </a:rPr>
              <a:t>bias.</a:t>
            </a:r>
          </a:p>
          <a:p>
            <a:pPr algn="just"/>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 behavior such as taking drugs in early life would cause a downward bias. An individual with such a behavior is expected to work less when he is young and is more likely to receive welfare when he is old due to health problems or disabilities. An individual with a family background of poverty is expected to work more hours in his/her early life and also is more likely to receive welfare in the future; that would cause a downward biased result. I use a wide set of variables as controls in order to overcome the problem of endogeneity. These variables represent demographic characteristics, cognitive ability, various aspects of individual characteristics, and family </a:t>
            </a:r>
            <a:r>
              <a:rPr lang="en-US" sz="2400" dirty="0" smtClean="0">
                <a:latin typeface="Times New Roman" panose="02020603050405020304" pitchFamily="18" charset="0"/>
                <a:cs typeface="Times New Roman" panose="02020603050405020304" pitchFamily="18" charset="0"/>
              </a:rPr>
              <a:t>background. I </a:t>
            </a:r>
            <a:r>
              <a:rPr lang="en-US" sz="2400" dirty="0">
                <a:latin typeface="Times New Roman" panose="02020603050405020304" pitchFamily="18" charset="0"/>
                <a:cs typeface="Times New Roman" panose="02020603050405020304" pitchFamily="18" charset="0"/>
              </a:rPr>
              <a:t>also use instrumental variables and Heckman selection models to minimize the bias and to check the robustness of the results.</a:t>
            </a:r>
            <a:endParaRPr lang="en-US" sz="2400" dirty="0" smtClean="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54" name="TextBox 53"/>
          <p:cNvSpPr txBox="1"/>
          <p:nvPr/>
        </p:nvSpPr>
        <p:spPr>
          <a:xfrm>
            <a:off x="22166166" y="6463325"/>
            <a:ext cx="9892899" cy="523220"/>
          </a:xfrm>
          <a:prstGeom prst="rect">
            <a:avLst/>
          </a:prstGeom>
          <a:noFill/>
        </p:spPr>
        <p:txBody>
          <a:bodyPr wrap="square" rtlCol="0">
            <a:spAutoFit/>
          </a:bodyPr>
          <a:lstStyle/>
          <a:p>
            <a:r>
              <a:rPr lang="en-US" sz="2800" dirty="0" smtClean="0">
                <a:solidFill>
                  <a:schemeClr val="tx1">
                    <a:lumMod val="65000"/>
                    <a:lumOff val="35000"/>
                  </a:schemeClr>
                </a:solidFill>
                <a:cs typeface="Arial" pitchFamily="34" charset="0"/>
              </a:rPr>
              <a:t> </a:t>
            </a:r>
            <a:endParaRPr lang="en-US" sz="2800" dirty="0">
              <a:solidFill>
                <a:schemeClr val="tx1">
                  <a:lumMod val="65000"/>
                  <a:lumOff val="35000"/>
                </a:schemeClr>
              </a:solidFill>
              <a:cs typeface="Arial" pitchFamily="34" charset="0"/>
            </a:endParaRPr>
          </a:p>
        </p:txBody>
      </p:sp>
      <p:sp>
        <p:nvSpPr>
          <p:cNvPr id="59" name="TextBox 58"/>
          <p:cNvSpPr txBox="1"/>
          <p:nvPr/>
        </p:nvSpPr>
        <p:spPr>
          <a:xfrm>
            <a:off x="33459127" y="6419243"/>
            <a:ext cx="9652269" cy="17327820"/>
          </a:xfrm>
          <a:prstGeom prst="rect">
            <a:avLst/>
          </a:prstGeom>
          <a:noFill/>
        </p:spPr>
        <p:txBody>
          <a:bodyPr wrap="square" rtlCol="0">
            <a:spAutoFit/>
          </a:bodyPr>
          <a:lstStyle/>
          <a:p>
            <a:pPr algn="just"/>
            <a:r>
              <a:rPr lang="en-US" sz="2800" dirty="0">
                <a:latin typeface="Times New Roman" panose="02020603050405020304" pitchFamily="18" charset="0"/>
                <a:cs typeface="Times New Roman" panose="02020603050405020304" pitchFamily="18" charset="0"/>
              </a:rPr>
              <a:t>Using data from the National Longitudinal Survey of Youth (NLSY) 1979, and a variety of different model specifications, including instrumental variables and Heckman selection models, this study shows that working one extra full-time week per year for an average individual between the ages of 14 to 19 reduces both the probability of receiving welfare by 2.6 percentage points (10.8%) in the individual's twenties and the welfare payments received in their twenties by 6.3% per year. Working one extra full-time week per year between the ages of 14 to 19 reduces the probability of receiving welfare by 4.7 percentage points (32%) when the individuals are in their thirties and the amount of welfare payments by 6.5% per year when they are in their thirties. Males are slightly more affected in their twenties than their females counterparts. Working an extra full-time week in their early life will reduce their welfare payments by 11% in their twenties compared with 3.9% for females. For males, working an extra full-time week early in life will reduce the likelihood of receiving welfare by 4.1 (22.4%) percentage points and 4.1 (35.6%) percentage points, in their twenties and thirties, respectively. For females, there is no significant impact on the likelihood of receiving welfare in their twenties, yet the impact in their thirties is significant, a reduction of 5.6 (30.8%) percentage points. The impact is generated mainly from working at the ages of 17, 18, and 19, with the greatest impact coming from working at the age of 17. This study provides evidence that work in adolescence increases the stock of human and social capital, and develops psychological barriers that reduce the likelihood of participating in a welfare program and the amount of welfare receipts. Using the Heckman selection model, the study accounts for subjects who were qualified yet did not participate in a welfare program. The model successfully predicts welfare participation through early life psychological characteristics and provides evidence that sensitivity to stigma and other psychological traits influence the take-up rate of welfare programs. By looking at the full-time work-weeks reported based on the age of the respondent instead of high school completion, this study is able to include subjects who did not graduate from high school in addition to high school graduates. This increases the representativeness of the sample and addresses a problem not taken into consideration in previous research. </a:t>
            </a:r>
            <a:endPar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60" name="TextBox 59"/>
          <p:cNvSpPr txBox="1"/>
          <p:nvPr/>
        </p:nvSpPr>
        <p:spPr>
          <a:xfrm>
            <a:off x="33459127" y="24471304"/>
            <a:ext cx="9805645" cy="523220"/>
          </a:xfrm>
          <a:prstGeom prst="rect">
            <a:avLst/>
          </a:prstGeom>
          <a:noFill/>
        </p:spPr>
        <p:txBody>
          <a:bodyPr wrap="square" rtlCol="0">
            <a:spAutoFit/>
          </a:bodyPr>
          <a:lstStyle/>
          <a:p>
            <a:endParaRPr lang="en-US" sz="2800" dirty="0" smtClean="0">
              <a:solidFill>
                <a:schemeClr val="tx1">
                  <a:lumMod val="65000"/>
                  <a:lumOff val="35000"/>
                </a:schemeClr>
              </a:solidFill>
              <a:cs typeface="Arial" pitchFamily="34" charset="0"/>
            </a:endParaRPr>
          </a:p>
        </p:txBody>
      </p:sp>
      <p:sp>
        <p:nvSpPr>
          <p:cNvPr id="64" name="TextBox 63"/>
          <p:cNvSpPr txBox="1"/>
          <p:nvPr/>
        </p:nvSpPr>
        <p:spPr>
          <a:xfrm>
            <a:off x="11171843" y="6529119"/>
            <a:ext cx="8922373" cy="584775"/>
          </a:xfrm>
          <a:prstGeom prst="rect">
            <a:avLst/>
          </a:prstGeom>
          <a:noFill/>
        </p:spPr>
        <p:txBody>
          <a:bodyPr wrap="square" rtlCol="0">
            <a:spAutoFit/>
          </a:bodyPr>
          <a:lstStyle/>
          <a:p>
            <a:r>
              <a:rPr lang="en-US" sz="3200" b="1" dirty="0" smtClean="0">
                <a:solidFill>
                  <a:schemeClr val="accent2">
                    <a:lumMod val="75000"/>
                  </a:schemeClr>
                </a:solidFill>
              </a:rPr>
              <a:t>Methods</a:t>
            </a:r>
            <a:endParaRPr lang="en-US" sz="3200" b="1" dirty="0">
              <a:solidFill>
                <a:schemeClr val="accent2">
                  <a:lumMod val="75000"/>
                </a:schemeClr>
              </a:solidFill>
            </a:endParaRPr>
          </a:p>
        </p:txBody>
      </p:sp>
      <p:sp>
        <p:nvSpPr>
          <p:cNvPr id="65" name="TextBox 64"/>
          <p:cNvSpPr txBox="1"/>
          <p:nvPr/>
        </p:nvSpPr>
        <p:spPr>
          <a:xfrm>
            <a:off x="11171843" y="16662798"/>
            <a:ext cx="8922373" cy="584775"/>
          </a:xfrm>
          <a:prstGeom prst="rect">
            <a:avLst/>
          </a:prstGeom>
          <a:noFill/>
        </p:spPr>
        <p:txBody>
          <a:bodyPr wrap="square" rtlCol="0">
            <a:spAutoFit/>
          </a:bodyPr>
          <a:lstStyle/>
          <a:p>
            <a:r>
              <a:rPr lang="en-US" sz="3200" b="1" dirty="0" smtClean="0">
                <a:solidFill>
                  <a:schemeClr val="accent2">
                    <a:lumMod val="75000"/>
                  </a:schemeClr>
                </a:solidFill>
              </a:rPr>
              <a:t>Participants</a:t>
            </a:r>
            <a:endParaRPr lang="en-US" sz="3200" b="1" dirty="0">
              <a:solidFill>
                <a:schemeClr val="accent2">
                  <a:lumMod val="75000"/>
                </a:schemeClr>
              </a:solidFill>
            </a:endParaRPr>
          </a:p>
        </p:txBody>
      </p:sp>
      <p:sp>
        <p:nvSpPr>
          <p:cNvPr id="39" name="TextBox 38"/>
          <p:cNvSpPr txBox="1"/>
          <p:nvPr/>
        </p:nvSpPr>
        <p:spPr>
          <a:xfrm>
            <a:off x="11221994" y="17325796"/>
            <a:ext cx="9982786" cy="4893647"/>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rPr>
              <a:t>Data come from the National Longitudinal Survey of Youth (NLSY) 1979, a nationally representative sample of 12,686 young men and women between the ages of 14-22 years old when they were first surveyed in 1979. These individuals were surveyed on an annual basis until 1994 and biannually thereafter. The survey includes detailed questions on educational attainment, high school test scores, Armed Forces Qualification Test (AFQT) and Armed Services Vocational Aptitude Battery (ASVAB) test scores, income and assets, number of children, alcohol and substance abuse, parental information, sexual activity, and marital and fertility histories. Additional labor force data includes hours worked, earnings, occupation, industry, benefits, and other specific job characteristics. In order to monitor the respondents from the age of 14 through 19, I limit the sample to include only the individuals that were 14 years old in 1979 (950 respondents) when they were first interviewed</a:t>
            </a:r>
            <a:r>
              <a:rPr lang="en-US" sz="2400" dirty="0" smtClean="0">
                <a:latin typeface="Times New Roman" panose="02020603050405020304" pitchFamily="18" charset="0"/>
                <a:cs typeface="Times New Roman" panose="02020603050405020304" pitchFamily="18" charset="0"/>
              </a:rPr>
              <a:t>.</a:t>
            </a:r>
            <a:endParaRPr lang="en-US" sz="2400" dirty="0" smtClean="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66166" y="6640950"/>
            <a:ext cx="9353550" cy="496252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00864" y="18517766"/>
            <a:ext cx="10906002" cy="8025782"/>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043388" y="12141264"/>
            <a:ext cx="9781910" cy="5544696"/>
          </a:xfrm>
          <a:prstGeom prst="rect">
            <a:avLst/>
          </a:prstGeom>
        </p:spPr>
      </p:pic>
    </p:spTree>
    <p:extLst>
      <p:ext uri="{BB962C8B-B14F-4D97-AF65-F5344CB8AC3E}">
        <p14:creationId xmlns:p14="http://schemas.microsoft.com/office/powerpoint/2010/main" val="2150916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4051</TotalTime>
  <Words>1959</Words>
  <Application>Microsoft Office PowerPoint</Application>
  <PresentationFormat>Custom</PresentationFormat>
  <Paragraphs>36</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Arial Black</vt:lpstr>
      <vt:lpstr>Arial Rounded MT Bold</vt:lpstr>
      <vt:lpstr>Calibri</vt:lpstr>
      <vt:lpstr>Cambria Math</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of a scientific poster</dc:title>
  <dc:subject>Free Research Poster</dc:subject>
  <dc:creator>Graphicsland/MakeSigns.com</dc:creator>
  <cp:keywords>scientific, research, template, custom, poster, presentation, symposium, printing, powerpoint, create, design, example, sample, download</cp:keywords>
  <dc:description>These templates are offered for free to help your create a poster ranging from nursing research posters to psychology research posters.</dc:description>
  <cp:lastModifiedBy>Fady</cp:lastModifiedBy>
  <cp:revision>20</cp:revision>
  <dcterms:created xsi:type="dcterms:W3CDTF">2013-02-18T18:40:33Z</dcterms:created>
  <dcterms:modified xsi:type="dcterms:W3CDTF">2016-03-29T20:39:30Z</dcterms:modified>
  <cp:category>research posters template</cp:category>
</cp:coreProperties>
</file>