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73" r:id="rId5"/>
    <p:sldId id="262" r:id="rId6"/>
    <p:sldId id="261" r:id="rId7"/>
    <p:sldId id="260" r:id="rId8"/>
    <p:sldId id="263" r:id="rId9"/>
    <p:sldId id="267" r:id="rId10"/>
    <p:sldId id="282" r:id="rId11"/>
    <p:sldId id="281" r:id="rId12"/>
    <p:sldId id="283" r:id="rId13"/>
    <p:sldId id="284" r:id="rId14"/>
    <p:sldId id="264" r:id="rId15"/>
    <p:sldId id="265" r:id="rId16"/>
    <p:sldId id="274" r:id="rId17"/>
    <p:sldId id="269" r:id="rId18"/>
    <p:sldId id="275" r:id="rId19"/>
    <p:sldId id="276" r:id="rId20"/>
    <p:sldId id="277" r:id="rId21"/>
    <p:sldId id="280" r:id="rId22"/>
    <p:sldId id="278" r:id="rId23"/>
    <p:sldId id="285" r:id="rId24"/>
    <p:sldId id="270" r:id="rId25"/>
    <p:sldId id="272" r:id="rId26"/>
    <p:sldId id="268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el Kirk" initials="RK" lastIdx="2" clrIdx="0">
    <p:extLst>
      <p:ext uri="{19B8F6BF-5375-455C-9EA6-DF929625EA0E}">
        <p15:presenceInfo xmlns:p15="http://schemas.microsoft.com/office/powerpoint/2012/main" userId="S-1-5-21-1482476501-2049760794-839522115-39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4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0-09T16:05:55.430" idx="1">
    <p:pos x="10" y="10"/>
    <p:text>I know that this slide is heinous. I will try to figure out a better format.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Larry.Hansard@mtsu.edu" TargetMode="External"/><Relationship Id="rId2" Type="http://schemas.openxmlformats.org/officeDocument/2006/relationships/hyperlink" Target="mailto:Rachel.Kirk@mtsu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3600" dirty="0" smtClean="0"/>
              <a:t>Longitudinal Journal Usage Analysis and the Development of Institutional Specific Core Journals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Retrospective Analysis</a:t>
            </a:r>
          </a:p>
          <a:p>
            <a:r>
              <a:rPr lang="en-US" dirty="0" smtClean="0"/>
              <a:t>Rachel Kirk</a:t>
            </a:r>
          </a:p>
          <a:p>
            <a:r>
              <a:rPr lang="en-US" dirty="0" smtClean="0"/>
              <a:t>Larry Hansard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085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013673" cy="10885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three </a:t>
            </a:r>
            <a:r>
              <a:rPr lang="en-US" dirty="0" smtClean="0"/>
              <a:t>years of data </a:t>
            </a:r>
            <a:r>
              <a:rPr lang="en-US" dirty="0" smtClean="0"/>
              <a:t>were combined into </a:t>
            </a:r>
            <a:r>
              <a:rPr lang="en-US" dirty="0" smtClean="0"/>
              <a:t>one data set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698171"/>
            <a:ext cx="8596669" cy="43431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Sorted dataset by </a:t>
            </a:r>
            <a:r>
              <a:rPr lang="en-US" dirty="0" smtClean="0"/>
              <a:t>Title, ISSN, Platform, Vendor </a:t>
            </a:r>
            <a:r>
              <a:rPr lang="en-US" dirty="0"/>
              <a:t>using UNIX sort command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“sort +1 -2 +2 -3 +6 -7 +5 -6 –t”|” </a:t>
            </a:r>
            <a:r>
              <a:rPr lang="en-US" dirty="0" err="1" smtClean="0"/>
              <a:t>allyears</a:t>
            </a:r>
            <a:r>
              <a:rPr lang="en-US" dirty="0" smtClean="0"/>
              <a:t> &gt;allyears2”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788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013673" cy="10885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Combining three years of data into one data set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698171"/>
            <a:ext cx="8596669" cy="4343191"/>
          </a:xfrm>
        </p:spPr>
        <p:txBody>
          <a:bodyPr>
            <a:normAutofit/>
          </a:bodyPr>
          <a:lstStyle/>
          <a:p>
            <a:r>
              <a:rPr lang="en-US" dirty="0" smtClean="0"/>
              <a:t>Combined all 3 years into one data set using UNIX cat command</a:t>
            </a:r>
          </a:p>
          <a:p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dirty="0" smtClean="0"/>
              <a:t>“cat file1 &gt; </a:t>
            </a:r>
            <a:r>
              <a:rPr lang="en-US" dirty="0" err="1" smtClean="0"/>
              <a:t>allyears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dirty="0" smtClean="0"/>
              <a:t>“cat file2 &gt;&gt; </a:t>
            </a:r>
            <a:r>
              <a:rPr lang="en-US" dirty="0" err="1" smtClean="0"/>
              <a:t>allyears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dirty="0" smtClean="0"/>
              <a:t>“cat file3 &gt;&gt; </a:t>
            </a:r>
            <a:r>
              <a:rPr lang="en-US" dirty="0" err="1" smtClean="0"/>
              <a:t>allyears</a:t>
            </a:r>
            <a:r>
              <a:rPr lang="en-US" dirty="0" smtClean="0"/>
              <a:t>”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228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013673" cy="10885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Combining three years of data into one data set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698171"/>
            <a:ext cx="8596669" cy="43431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Example of output data set:</a:t>
            </a:r>
          </a:p>
          <a:p>
            <a:pPr marL="0" indent="0">
              <a:buNone/>
            </a:pPr>
            <a:r>
              <a:rPr lang="en-US" sz="1600" dirty="0"/>
              <a:t>2014|ABA Journal|0747-0088|2162-7983|Law|American Bar </a:t>
            </a:r>
            <a:r>
              <a:rPr lang="en-US" sz="1600" dirty="0" err="1" smtClean="0"/>
              <a:t>Association|EBSCOhost</a:t>
            </a:r>
            <a:r>
              <a:rPr lang="en-US" sz="1600" dirty="0" smtClean="0"/>
              <a:t>|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2012|ABA Journal|0747-0088|2162-7983|Law|West Information Publishing </a:t>
            </a:r>
            <a:r>
              <a:rPr lang="en-US" sz="1600" dirty="0" err="1" smtClean="0"/>
              <a:t>Group|EBSCOhost</a:t>
            </a:r>
            <a:r>
              <a:rPr lang="en-US" sz="1600" dirty="0" smtClean="0"/>
              <a:t>|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2013|ABA Journal|0747-0088|2162-7983|Law|West Information Publishing </a:t>
            </a:r>
            <a:r>
              <a:rPr lang="en-US" sz="1600" dirty="0" err="1" smtClean="0"/>
              <a:t>Group|EBSCOhost</a:t>
            </a:r>
            <a:r>
              <a:rPr lang="en-US" sz="1600" dirty="0" smtClean="0"/>
              <a:t>|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2014|ABA Journal|0747-0088|no </a:t>
            </a:r>
            <a:r>
              <a:rPr lang="en-US" sz="1600" dirty="0" err="1"/>
              <a:t>data|Law|American</a:t>
            </a:r>
            <a:r>
              <a:rPr lang="en-US" sz="1600" dirty="0"/>
              <a:t> Bar </a:t>
            </a:r>
            <a:r>
              <a:rPr lang="en-US" sz="1600" dirty="0" err="1" smtClean="0"/>
              <a:t>Association|Gale</a:t>
            </a:r>
            <a:r>
              <a:rPr lang="en-US" sz="1600" dirty="0" smtClean="0"/>
              <a:t>|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2013|ABA Journal|0747-0088|no </a:t>
            </a:r>
            <a:r>
              <a:rPr lang="en-US" sz="1600" dirty="0" err="1"/>
              <a:t>data|Law|American</a:t>
            </a:r>
            <a:r>
              <a:rPr lang="en-US" sz="1600" dirty="0"/>
              <a:t> Law </a:t>
            </a:r>
            <a:r>
              <a:rPr lang="en-US" sz="1600" dirty="0" err="1" smtClean="0"/>
              <a:t>Association|GOLD</a:t>
            </a:r>
            <a:r>
              <a:rPr lang="en-US" sz="1600" dirty="0" smtClean="0"/>
              <a:t>|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2014|ABA Journal|0747-0088|2162-7983|Law|American Bar </a:t>
            </a:r>
            <a:r>
              <a:rPr lang="en-US" sz="1600" dirty="0" err="1" smtClean="0"/>
              <a:t>Association|JSTOR</a:t>
            </a:r>
            <a:r>
              <a:rPr lang="en-US" sz="1600" dirty="0" smtClean="0"/>
              <a:t>|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2013|ABA Journal|0747-0088|2162-7983|Law|American Law </a:t>
            </a:r>
            <a:r>
              <a:rPr lang="en-US" sz="1600" dirty="0" err="1" smtClean="0"/>
              <a:t>Association|JSTOR</a:t>
            </a:r>
            <a:r>
              <a:rPr lang="en-US" sz="1600" dirty="0" smtClean="0"/>
              <a:t>|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2012|ABA Journal|0747-0088||</a:t>
            </a:r>
            <a:r>
              <a:rPr lang="en-US" sz="1600" dirty="0" err="1"/>
              <a:t>Law|American</a:t>
            </a:r>
            <a:r>
              <a:rPr lang="en-US" sz="1600" dirty="0"/>
              <a:t> Bar </a:t>
            </a:r>
            <a:r>
              <a:rPr lang="en-US" sz="1600" dirty="0" err="1" smtClean="0"/>
              <a:t>Association|ProQuest</a:t>
            </a:r>
            <a:r>
              <a:rPr lang="en-US" sz="1600" dirty="0" smtClean="0"/>
              <a:t>|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2014|ABA Journal of Labor &amp; Employment Law|2156-4809|no </a:t>
            </a:r>
            <a:r>
              <a:rPr lang="en-US" sz="1600" dirty="0" err="1"/>
              <a:t>data|Law|American</a:t>
            </a:r>
            <a:r>
              <a:rPr lang="en-US" sz="1600" dirty="0"/>
              <a:t> Bar </a:t>
            </a:r>
            <a:r>
              <a:rPr lang="en-US" sz="1600" dirty="0" err="1" smtClean="0"/>
              <a:t>Association|JSTOR</a:t>
            </a:r>
            <a:r>
              <a:rPr lang="en-US" sz="1600" dirty="0" smtClean="0"/>
              <a:t>|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2013|ABA Journal of Labor &amp; Employment Law|2156-4809|no </a:t>
            </a:r>
            <a:r>
              <a:rPr lang="en-US" sz="1600" dirty="0" err="1"/>
              <a:t>data|Business</a:t>
            </a:r>
            <a:r>
              <a:rPr lang="en-US" sz="1600" dirty="0"/>
              <a:t> </a:t>
            </a:r>
            <a:r>
              <a:rPr lang="en-US" sz="1600" dirty="0" err="1"/>
              <a:t>Law|American</a:t>
            </a:r>
            <a:r>
              <a:rPr lang="en-US" sz="1600" dirty="0"/>
              <a:t> Law </a:t>
            </a:r>
            <a:r>
              <a:rPr lang="en-US" sz="1600" dirty="0" err="1"/>
              <a:t>Association|JSTOR</a:t>
            </a:r>
            <a:r>
              <a:rPr lang="en-US" sz="1600" dirty="0"/>
              <a:t>|</a:t>
            </a:r>
            <a:endParaRPr lang="en-US" sz="16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394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982481" cy="867508"/>
          </a:xfrm>
        </p:spPr>
        <p:txBody>
          <a:bodyPr>
            <a:normAutofit/>
          </a:bodyPr>
          <a:lstStyle/>
          <a:p>
            <a:r>
              <a:rPr lang="en-US" sz="3200" dirty="0"/>
              <a:t>Combining three years of data into one data set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Created </a:t>
            </a:r>
            <a:r>
              <a:rPr lang="en-US" b="1" dirty="0"/>
              <a:t>UNIX script to determine </a:t>
            </a:r>
            <a:r>
              <a:rPr lang="en-US" b="1" dirty="0" smtClean="0"/>
              <a:t>the totals for what </a:t>
            </a:r>
            <a:r>
              <a:rPr lang="en-US" b="1" dirty="0"/>
              <a:t>years we </a:t>
            </a:r>
            <a:r>
              <a:rPr lang="en-US" b="1" dirty="0" smtClean="0"/>
              <a:t>had:</a:t>
            </a:r>
            <a:endParaRPr lang="en-US" b="1" dirty="0"/>
          </a:p>
          <a:p>
            <a:r>
              <a:rPr lang="en-US" dirty="0"/>
              <a:t>Years 2012, 2013, </a:t>
            </a:r>
            <a:r>
              <a:rPr lang="en-US" dirty="0" smtClean="0"/>
              <a:t>2014</a:t>
            </a:r>
          </a:p>
          <a:p>
            <a:r>
              <a:rPr lang="en-US" dirty="0" smtClean="0"/>
              <a:t>Years 2012, 2013</a:t>
            </a:r>
            <a:endParaRPr lang="en-US" dirty="0"/>
          </a:p>
          <a:p>
            <a:r>
              <a:rPr lang="en-US" dirty="0"/>
              <a:t>Years 2012, 2014</a:t>
            </a:r>
          </a:p>
          <a:p>
            <a:r>
              <a:rPr lang="en-US" dirty="0"/>
              <a:t>Years 2013, 2014</a:t>
            </a:r>
          </a:p>
          <a:p>
            <a:r>
              <a:rPr lang="en-US" dirty="0"/>
              <a:t>One year either 2012 or 2013 or 2014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48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013673" cy="10885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Combining three years of data into one data set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652" y="1238865"/>
            <a:ext cx="8362335" cy="3657601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400" dirty="0" smtClean="0"/>
              <a:t>The result, </a:t>
            </a:r>
            <a:r>
              <a:rPr lang="en-US" sz="2400" dirty="0"/>
              <a:t>Created </a:t>
            </a:r>
            <a:r>
              <a:rPr lang="en-US" sz="2400" dirty="0" smtClean="0"/>
              <a:t>a dataset with an </a:t>
            </a:r>
            <a:r>
              <a:rPr lang="en-US" sz="2400" dirty="0"/>
              <a:t>instance for each unique occurrence of a journal title, ISSN, publisher, and platform, regardless of year.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681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310243"/>
            <a:ext cx="8980714" cy="66130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Research Questions 1-3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3254" y="1622341"/>
            <a:ext cx="8538960" cy="4465422"/>
          </a:xfrm>
        </p:spPr>
        <p:txBody>
          <a:bodyPr>
            <a:normAutofit/>
          </a:bodyPr>
          <a:lstStyle/>
          <a:p>
            <a:r>
              <a:rPr lang="en-US" dirty="0" smtClean="0"/>
              <a:t>R1. What is the percentage of journals used (as defined as at least 1 full-text download) to journals offered?  Do these percentages conform to Pareto’s Law?</a:t>
            </a:r>
          </a:p>
          <a:p>
            <a:endParaRPr lang="en-US" dirty="0"/>
          </a:p>
          <a:p>
            <a:r>
              <a:rPr lang="en-US" dirty="0" smtClean="0"/>
              <a:t>R2. How many journal titles exist within this dataset with same titles, ISSNs, publishers, and platforms during the three year period (with any usage during each year)? 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R3. How many journal titles exist within this dataset with same titles, ISSNs, publishers, and platforms during the second and third year period (with any usage during each year)?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262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310243"/>
            <a:ext cx="8980714" cy="66130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Research Questions 4 thru 6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0266" y="1688243"/>
            <a:ext cx="8691948" cy="4696081"/>
          </a:xfrm>
        </p:spPr>
        <p:txBody>
          <a:bodyPr>
            <a:normAutofit/>
          </a:bodyPr>
          <a:lstStyle/>
          <a:p>
            <a:r>
              <a:rPr lang="en-US" dirty="0" smtClean="0"/>
              <a:t>R4</a:t>
            </a:r>
            <a:r>
              <a:rPr lang="en-US" dirty="0"/>
              <a:t>. How many journal titles exist within this dataset with same titles, ISSNs, publishers, and platforms during the second and first period (with any usage during each year)?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R5. How many journal titles exist within this dataset with same titles, ISSNs, publishers, and platforms during the third and first period (with any usage during each year)?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R6. </a:t>
            </a:r>
            <a:r>
              <a:rPr lang="en-US" dirty="0"/>
              <a:t>Journal titles with same titles, </a:t>
            </a:r>
            <a:r>
              <a:rPr lang="en-US" dirty="0" smtClean="0"/>
              <a:t>ISSNs, and </a:t>
            </a:r>
            <a:r>
              <a:rPr lang="en-US" dirty="0"/>
              <a:t>platforms during the three year period (with no usage during any year)?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564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654445" cy="14559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R1 Finding: Percentage of online journals with one or more full-text downloads vs. available online journals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270016"/>
              </p:ext>
            </p:extLst>
          </p:nvPr>
        </p:nvGraphicFramePr>
        <p:xfrm>
          <a:off x="1773311" y="2475491"/>
          <a:ext cx="6627739" cy="2029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6334"/>
                <a:gridCol w="1226741"/>
                <a:gridCol w="1231857"/>
                <a:gridCol w="1232807"/>
              </a:tblGrid>
              <a:tr h="371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</a:tr>
              <a:tr h="875292">
                <a:tc>
                  <a:txBody>
                    <a:bodyPr/>
                    <a:lstStyle/>
                    <a:p>
                      <a:r>
                        <a:rPr lang="en-US" dirty="0" smtClean="0"/>
                        <a:t>Online journals</a:t>
                      </a:r>
                      <a:r>
                        <a:rPr lang="en-US" baseline="0" dirty="0" smtClean="0"/>
                        <a:t> with one or more full-text downloads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13,446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10,726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19,055</a:t>
                      </a:r>
                      <a:endParaRPr lang="en-US" dirty="0"/>
                    </a:p>
                  </a:txBody>
                  <a:tcPr/>
                </a:tc>
              </a:tr>
              <a:tr h="371761">
                <a:tc>
                  <a:txBody>
                    <a:bodyPr/>
                    <a:lstStyle/>
                    <a:p>
                      <a:r>
                        <a:rPr lang="en-US" dirty="0" smtClean="0"/>
                        <a:t>Available online journals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62,727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66,000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78,970</a:t>
                      </a:r>
                      <a:endParaRPr lang="en-US" dirty="0"/>
                    </a:p>
                  </a:txBody>
                  <a:tcPr/>
                </a:tc>
              </a:tr>
              <a:tr h="371761">
                <a:tc>
                  <a:txBody>
                    <a:bodyPr/>
                    <a:lstStyle/>
                    <a:p>
                      <a:r>
                        <a:rPr lang="en-US" dirty="0" smtClean="0"/>
                        <a:t>Percentage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21.44%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16.25%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24.13%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17284" y="5249635"/>
            <a:ext cx="8139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7030A0"/>
                </a:solidFill>
              </a:rPr>
              <a:t>MTSU’s percentage of journals used vs. journal available for use generally conforms to Pareto’s 80/20 rule. </a:t>
            </a:r>
            <a:endParaRPr lang="en-US" sz="2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40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654445" cy="145596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R2 Finding:  The number of journal </a:t>
            </a:r>
            <a:r>
              <a:rPr lang="en-US" dirty="0">
                <a:latin typeface="Calibri" panose="020F0502020204030204" pitchFamily="34" charset="0"/>
              </a:rPr>
              <a:t>titles </a:t>
            </a:r>
            <a:r>
              <a:rPr lang="en-US" dirty="0" smtClean="0">
                <a:latin typeface="Calibri" panose="020F0502020204030204" pitchFamily="34" charset="0"/>
              </a:rPr>
              <a:t>within </a:t>
            </a:r>
            <a:r>
              <a:rPr lang="en-US" dirty="0">
                <a:latin typeface="Calibri" panose="020F0502020204030204" pitchFamily="34" charset="0"/>
              </a:rPr>
              <a:t>this dataset with same titles, ISSNs</a:t>
            </a:r>
            <a:r>
              <a:rPr lang="en-US" dirty="0" smtClean="0">
                <a:latin typeface="Calibri" panose="020F0502020204030204" pitchFamily="34" charset="0"/>
              </a:rPr>
              <a:t>, and </a:t>
            </a:r>
            <a:r>
              <a:rPr lang="en-US" dirty="0">
                <a:latin typeface="Calibri" panose="020F0502020204030204" pitchFamily="34" charset="0"/>
              </a:rPr>
              <a:t>platforms during the three year period (with any usage during each year)?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659838"/>
              </p:ext>
            </p:extLst>
          </p:nvPr>
        </p:nvGraphicFramePr>
        <p:xfrm>
          <a:off x="1773311" y="3027941"/>
          <a:ext cx="6627739" cy="2029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6334"/>
                <a:gridCol w="1226741"/>
                <a:gridCol w="1231857"/>
                <a:gridCol w="1232807"/>
              </a:tblGrid>
              <a:tr h="371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</a:tr>
              <a:tr h="875292">
                <a:tc>
                  <a:txBody>
                    <a:bodyPr/>
                    <a:lstStyle/>
                    <a:p>
                      <a:r>
                        <a:rPr lang="en-US" dirty="0" smtClean="0"/>
                        <a:t>Online journals</a:t>
                      </a:r>
                      <a:r>
                        <a:rPr lang="en-US" baseline="0" dirty="0" smtClean="0"/>
                        <a:t> with one or more full-text downloads during 3 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5,928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5,928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5,928</a:t>
                      </a:r>
                      <a:endParaRPr lang="en-US" dirty="0"/>
                    </a:p>
                  </a:txBody>
                  <a:tcPr/>
                </a:tc>
              </a:tr>
              <a:tr h="371761">
                <a:tc>
                  <a:txBody>
                    <a:bodyPr/>
                    <a:lstStyle/>
                    <a:p>
                      <a:r>
                        <a:rPr lang="en-US" dirty="0" smtClean="0"/>
                        <a:t>Online</a:t>
                      </a:r>
                      <a:r>
                        <a:rPr lang="en-US" baseline="0" dirty="0" smtClean="0"/>
                        <a:t> journals titles used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13,704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10,727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19,055 </a:t>
                      </a:r>
                      <a:endParaRPr lang="en-US" dirty="0"/>
                    </a:p>
                  </a:txBody>
                  <a:tcPr/>
                </a:tc>
              </a:tr>
              <a:tr h="371761">
                <a:tc>
                  <a:txBody>
                    <a:bodyPr/>
                    <a:lstStyle/>
                    <a:p>
                      <a:r>
                        <a:rPr lang="en-US" dirty="0" smtClean="0"/>
                        <a:t>Percentage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43%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55%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20%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73311" y="5305425"/>
            <a:ext cx="581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The 5,928 journals came from 1,711 publishers</a:t>
            </a:r>
            <a:endParaRPr lang="en-US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11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333442" cy="1455964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alibri" panose="020F0502020204030204" pitchFamily="34" charset="0"/>
              </a:rPr>
              <a:t>R3. How many journal titles exist within this dataset with same titles, ISSNs, </a:t>
            </a:r>
            <a:r>
              <a:rPr lang="en-US" sz="2800" dirty="0" smtClean="0">
                <a:latin typeface="Calibri" panose="020F0502020204030204" pitchFamily="34" charset="0"/>
              </a:rPr>
              <a:t>and </a:t>
            </a:r>
            <a:r>
              <a:rPr lang="en-US" sz="2800" dirty="0">
                <a:latin typeface="Calibri" panose="020F0502020204030204" pitchFamily="34" charset="0"/>
              </a:rPr>
              <a:t>platforms during the second and third </a:t>
            </a:r>
            <a:r>
              <a:rPr lang="en-US" sz="2800" dirty="0" smtClean="0">
                <a:latin typeface="Calibri" panose="020F0502020204030204" pitchFamily="34" charset="0"/>
              </a:rPr>
              <a:t>years (</a:t>
            </a:r>
            <a:r>
              <a:rPr lang="en-US" sz="2800" dirty="0">
                <a:latin typeface="Calibri" panose="020F0502020204030204" pitchFamily="34" charset="0"/>
              </a:rPr>
              <a:t>with any usage during each year)?</a:t>
            </a:r>
            <a:br>
              <a:rPr lang="en-US" sz="2800" dirty="0">
                <a:latin typeface="Calibri" panose="020F0502020204030204" pitchFamily="34" charset="0"/>
              </a:rPr>
            </a:b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3311" y="5305425"/>
            <a:ext cx="581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The 3,308 journals came from 34 publishers</a:t>
            </a:r>
            <a:endParaRPr lang="en-US" i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6995" y="3089189"/>
            <a:ext cx="58944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3,308 Journals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26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413657"/>
            <a:ext cx="8596668" cy="925286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What we wanted to know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6804" y="1681844"/>
            <a:ext cx="8785073" cy="4367683"/>
          </a:xfrm>
        </p:spPr>
        <p:txBody>
          <a:bodyPr/>
          <a:lstStyle/>
          <a:p>
            <a:r>
              <a:rPr lang="en-US" dirty="0" smtClean="0"/>
              <a:t>1.  How many of our journals are used consistently?</a:t>
            </a:r>
          </a:p>
          <a:p>
            <a:endParaRPr lang="en-US" dirty="0" smtClean="0"/>
          </a:p>
          <a:p>
            <a:r>
              <a:rPr lang="en-US" dirty="0" smtClean="0"/>
              <a:t>2.  Does the pattern of use follow Pareto’s Law</a:t>
            </a:r>
          </a:p>
          <a:p>
            <a:endParaRPr lang="en-US" dirty="0" smtClean="0"/>
          </a:p>
          <a:p>
            <a:r>
              <a:rPr lang="en-US" dirty="0" smtClean="0"/>
              <a:t>3. Which journals were highly used in 2012, 2013, 2014?</a:t>
            </a:r>
          </a:p>
          <a:p>
            <a:endParaRPr lang="en-US" dirty="0" smtClean="0"/>
          </a:p>
          <a:p>
            <a:r>
              <a:rPr lang="en-US" dirty="0" smtClean="0"/>
              <a:t>4.  Which journals showed low usage in at least two of those years?</a:t>
            </a:r>
          </a:p>
          <a:p>
            <a:endParaRPr lang="en-US" dirty="0" smtClean="0"/>
          </a:p>
          <a:p>
            <a:r>
              <a:rPr lang="en-US" dirty="0" smtClean="0"/>
              <a:t>5.  Which journals were never used in all three years?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6599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3" y="742950"/>
            <a:ext cx="9819217" cy="1455964"/>
          </a:xfrm>
        </p:spPr>
        <p:txBody>
          <a:bodyPr>
            <a:noAutofit/>
          </a:bodyPr>
          <a:lstStyle/>
          <a:p>
            <a:r>
              <a:rPr lang="en-US" sz="2800" dirty="0"/>
              <a:t>R4. How many journal titles exist within this dataset with same titles, ISSNs, publishers, and platforms during the second and first </a:t>
            </a:r>
            <a:r>
              <a:rPr lang="en-US" sz="2800" dirty="0" smtClean="0"/>
              <a:t>years (with </a:t>
            </a:r>
            <a:r>
              <a:rPr lang="en-US" sz="2800" dirty="0"/>
              <a:t>any usage during each year)?</a:t>
            </a:r>
            <a:r>
              <a:rPr lang="en-US" sz="2800" dirty="0">
                <a:latin typeface="Calibri" panose="020F050202020403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</a:rPr>
            </a:b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117" y="5412828"/>
            <a:ext cx="581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The 446 journals came from 230 publishers</a:t>
            </a:r>
            <a:endParaRPr lang="en-US" i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1838" y="3212757"/>
            <a:ext cx="65408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446 journal titles are used in both 2012 and 2013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Full text usage for these journals in 2012          39,325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Full text usage for these journals in 2013	       9,411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0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3" y="742950"/>
            <a:ext cx="9819217" cy="1455964"/>
          </a:xfrm>
        </p:spPr>
        <p:txBody>
          <a:bodyPr>
            <a:noAutofit/>
          </a:bodyPr>
          <a:lstStyle/>
          <a:p>
            <a:r>
              <a:rPr lang="en-US" sz="2800" dirty="0" smtClean="0"/>
              <a:t>R5. </a:t>
            </a:r>
            <a:r>
              <a:rPr lang="en-US" sz="2800" dirty="0"/>
              <a:t>How many journal titles exist within this dataset with same titles, ISSNs, publishers, and platforms during the </a:t>
            </a:r>
            <a:r>
              <a:rPr lang="en-US" sz="2800" dirty="0" smtClean="0"/>
              <a:t>first and third years (with </a:t>
            </a:r>
            <a:r>
              <a:rPr lang="en-US" sz="2800" dirty="0"/>
              <a:t>any usage during each year)?</a:t>
            </a:r>
            <a:r>
              <a:rPr lang="en-US" sz="2800" dirty="0">
                <a:latin typeface="Calibri" panose="020F050202020403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</a:rPr>
            </a:b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9511" y="5478731"/>
            <a:ext cx="581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The 2,694 journals came from 935 publishers</a:t>
            </a:r>
            <a:endParaRPr lang="en-US" i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2356" y="3105665"/>
            <a:ext cx="69057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2,694 journals had full text usage in both 2012 and 2014</a:t>
            </a:r>
          </a:p>
          <a:p>
            <a:endParaRPr lang="en-US" dirty="0"/>
          </a:p>
          <a:p>
            <a:r>
              <a:rPr lang="en-US" dirty="0" smtClean="0"/>
              <a:t>2012 full text usage of these journals     11,759</a:t>
            </a:r>
          </a:p>
          <a:p>
            <a:endParaRPr lang="en-US" dirty="0"/>
          </a:p>
          <a:p>
            <a:r>
              <a:rPr lang="en-US" dirty="0" smtClean="0"/>
              <a:t>2014 full text usage of these journals      11,103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330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856" y="181897"/>
            <a:ext cx="8596668" cy="1320800"/>
          </a:xfrm>
        </p:spPr>
        <p:txBody>
          <a:bodyPr/>
          <a:lstStyle/>
          <a:p>
            <a:r>
              <a:rPr lang="en-US" dirty="0" smtClean="0"/>
              <a:t>	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663250"/>
            <a:ext cx="9778179" cy="570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53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91782" y="6327058"/>
            <a:ext cx="250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   1</a:t>
            </a:r>
            <a:r>
              <a:rPr lang="en-US" dirty="0" smtClean="0"/>
              <a:t>= 1000+ and </a:t>
            </a:r>
            <a:r>
              <a:rPr lang="en-US" dirty="0" smtClean="0">
                <a:solidFill>
                  <a:srgbClr val="0070C0"/>
                </a:solidFill>
              </a:rPr>
              <a:t>16</a:t>
            </a:r>
            <a:r>
              <a:rPr lang="en-US" dirty="0" smtClean="0"/>
              <a:t> =1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330" y="993868"/>
            <a:ext cx="8480321" cy="509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053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Next Steps 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6239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Analyze the full-text journals in subject categories to determine if Pareto’s Law is constant among different subjects.  If not, which subjects are the outliers?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Propose MTSU core journal collection based on journals with consistently high usage within a subjects.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Create a collection development strategy that focuses on preserving core journal collections while annually assessing usage in specific academic disciplines.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5615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Next Steps (2) 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300" y="2247900"/>
            <a:ext cx="8397702" cy="32791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Provide </a:t>
            </a:r>
            <a:r>
              <a:rPr lang="en-US" dirty="0"/>
              <a:t>Library Liaisons with the core list findings for their subject assignments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Continue to add to the dataset by integrating 2015 journal usage. 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Analyze four </a:t>
            </a:r>
            <a:r>
              <a:rPr lang="en-US" dirty="0" smtClean="0"/>
              <a:t>years of data to analyze.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Determine </a:t>
            </a:r>
            <a:r>
              <a:rPr lang="en-US" dirty="0" smtClean="0"/>
              <a:t>if previous usage trends continue over time.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811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1842" y="609600"/>
            <a:ext cx="6335487" cy="827314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988129"/>
            <a:ext cx="8654445" cy="3053233"/>
          </a:xfrm>
        </p:spPr>
        <p:txBody>
          <a:bodyPr/>
          <a:lstStyle/>
          <a:p>
            <a:r>
              <a:rPr lang="en-US" dirty="0" smtClean="0"/>
              <a:t>Rachel Kirk, Professor, James E. Walker Library at Middle Tennessee State University,  Email: </a:t>
            </a:r>
            <a:r>
              <a:rPr lang="en-US" dirty="0" smtClean="0">
                <a:hlinkClick r:id="rId2"/>
              </a:rPr>
              <a:t>Rachel.Kirk@mtsu.edu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Larry Hansard, Assistant Professor,</a:t>
            </a:r>
            <a:r>
              <a:rPr lang="en-US" dirty="0"/>
              <a:t> James E. Walker Library at Middle Tennessee State </a:t>
            </a:r>
            <a:r>
              <a:rPr lang="en-US" dirty="0" smtClean="0"/>
              <a:t>University, Email: </a:t>
            </a:r>
            <a:r>
              <a:rPr lang="en-US" dirty="0" smtClean="0">
                <a:hlinkClick r:id="rId3"/>
              </a:rPr>
              <a:t>Larry.Hansard@mtsu.edu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77833" y="2073729"/>
            <a:ext cx="3053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accent2"/>
                </a:solidFill>
              </a:rPr>
              <a:t>Contact Information</a:t>
            </a:r>
            <a:endParaRPr lang="en-US" sz="2400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919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97329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Why we wanted to know the answers to those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326823"/>
            <a:ext cx="8596668" cy="42125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Current usage reports such as JR1 (R4) and Usage Consolidation products provide a wealth of data, but analyzing the data beyond cost-per-use ratios lacks a widely used methodology.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Establishing patterns in data and submitting them to tests such as Pareto’s Law provides librarians with a framework for </a:t>
            </a:r>
            <a:r>
              <a:rPr lang="en-US" sz="2000" dirty="0" smtClean="0"/>
              <a:t>contextualizing</a:t>
            </a:r>
            <a:r>
              <a:rPr lang="en-US" sz="2000" dirty="0" smtClean="0"/>
              <a:t> </a:t>
            </a:r>
            <a:r>
              <a:rPr lang="en-US" sz="2000" dirty="0" smtClean="0"/>
              <a:t>the usage numbers.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17477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97329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Why we wanted to know the answers to those questions?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28801"/>
            <a:ext cx="8596668" cy="42125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If we knew which journals were both consistently and highly used during a three year period, we could create a core journal list for the library as well as the academic disciplines of our university.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we could identify journals that were rarely or never used during the three year period, we could de-clutter our electronic holdings.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1278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03579"/>
            <a:ext cx="8596668" cy="814928"/>
          </a:xfrm>
        </p:spPr>
        <p:txBody>
          <a:bodyPr/>
          <a:lstStyle/>
          <a:p>
            <a:pPr algn="ctr"/>
            <a:r>
              <a:rPr lang="en-US" dirty="0" smtClean="0"/>
              <a:t>Pilot Project (2013)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306286"/>
            <a:ext cx="9528024" cy="50700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August 2014, an analysis of journal usage by subject was created for calendar year 2013.</a:t>
            </a:r>
          </a:p>
          <a:p>
            <a:r>
              <a:rPr lang="en-US" dirty="0" smtClean="0"/>
              <a:t>The findings of this analysis were informative and sometimes unexpected.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/>
              <a:t>Medical journals were highly used.  This usage was </a:t>
            </a:r>
            <a:r>
              <a:rPr lang="en-US" dirty="0" smtClean="0"/>
              <a:t>surprising  </a:t>
            </a:r>
            <a:r>
              <a:rPr lang="en-US" dirty="0"/>
              <a:t>because MTSU </a:t>
            </a:r>
            <a:r>
              <a:rPr lang="en-US" dirty="0" smtClean="0"/>
              <a:t>does </a:t>
            </a:r>
            <a:r>
              <a:rPr lang="en-US" dirty="0"/>
              <a:t>not have a medical school.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The analyses </a:t>
            </a:r>
            <a:r>
              <a:rPr lang="en-US" dirty="0"/>
              <a:t>was shared with our </a:t>
            </a:r>
            <a:r>
              <a:rPr lang="en-US" dirty="0" smtClean="0"/>
              <a:t>Dean, who conferred with </a:t>
            </a:r>
            <a:r>
              <a:rPr lang="en-US" dirty="0"/>
              <a:t>the Dean of the </a:t>
            </a:r>
            <a:r>
              <a:rPr lang="en-US" dirty="0" smtClean="0"/>
              <a:t>College </a:t>
            </a:r>
            <a:r>
              <a:rPr lang="en-US" dirty="0"/>
              <a:t>of Basic and Applied </a:t>
            </a:r>
            <a:r>
              <a:rPr lang="en-US" dirty="0" smtClean="0"/>
              <a:t>Science (BAS). </a:t>
            </a:r>
            <a:r>
              <a:rPr lang="en-US" dirty="0"/>
              <a:t>The Dean of </a:t>
            </a:r>
            <a:r>
              <a:rPr lang="en-US" dirty="0" smtClean="0"/>
              <a:t>(BAS) confirmed </a:t>
            </a:r>
            <a:r>
              <a:rPr lang="en-US" dirty="0"/>
              <a:t>that most of the research conducted in that college </a:t>
            </a:r>
            <a:r>
              <a:rPr lang="en-US" dirty="0" smtClean="0"/>
              <a:t>related to </a:t>
            </a:r>
            <a:r>
              <a:rPr lang="en-US" dirty="0"/>
              <a:t>Medicine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Journal analyses were </a:t>
            </a:r>
            <a:r>
              <a:rPr lang="en-US" dirty="0"/>
              <a:t>distributed to </a:t>
            </a:r>
            <a:r>
              <a:rPr lang="en-US" dirty="0" smtClean="0"/>
              <a:t>liaisons based on their assigned academic programs. 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Many </a:t>
            </a:r>
            <a:r>
              <a:rPr lang="en-US" dirty="0"/>
              <a:t>journals that could not be associated with any </a:t>
            </a:r>
            <a:r>
              <a:rPr lang="en-US" dirty="0" smtClean="0"/>
              <a:t>specific academic </a:t>
            </a:r>
            <a:r>
              <a:rPr lang="en-US" dirty="0"/>
              <a:t>subjects.  New categories </a:t>
            </a:r>
            <a:r>
              <a:rPr lang="en-US" dirty="0" smtClean="0"/>
              <a:t>were created </a:t>
            </a:r>
            <a:r>
              <a:rPr lang="en-US" dirty="0"/>
              <a:t>for interdisciplinary/multidisciplinary, trade, consumer, and industry.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952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07" y="462643"/>
            <a:ext cx="8604530" cy="1088571"/>
          </a:xfrm>
        </p:spPr>
        <p:txBody>
          <a:bodyPr/>
          <a:lstStyle/>
          <a:p>
            <a:pPr algn="ctr"/>
            <a:r>
              <a:rPr lang="en-US" dirty="0" smtClean="0"/>
              <a:t>Results of 2013 Journal Analysis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093" y="1190976"/>
            <a:ext cx="7488257" cy="495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722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169" y="462643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Extending the 2013 Journal Analysis</a:t>
            </a:r>
            <a:br>
              <a:rPr lang="en-US" dirty="0" smtClean="0"/>
            </a:br>
            <a:r>
              <a:rPr lang="en-US" dirty="0" smtClean="0"/>
              <a:t>to find longitudinal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36" y="2416629"/>
            <a:ext cx="9266464" cy="3853542"/>
          </a:xfrm>
        </p:spPr>
        <p:txBody>
          <a:bodyPr>
            <a:normAutofit/>
          </a:bodyPr>
          <a:lstStyle/>
          <a:p>
            <a:r>
              <a:rPr lang="en-US" dirty="0" smtClean="0"/>
              <a:t>While the 2013 analysis was helpful, an analysis that follows journal usage patterns over time, would be more informative.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journal usage patterns that are consistent over a three year period provide the parameters for an institution-specific core collection.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next step is to normalize the data from three calendar years and create a dataset that includes all of the information.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093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169" y="462643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Approach to normalizing and analyzing journal usage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693" y="1616530"/>
            <a:ext cx="9348107" cy="465364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Created a dataset for each year (2012, 2013, 2014) by downloading the SWETS products usage consolidation product. </a:t>
            </a:r>
            <a:endParaRPr lang="en-US" dirty="0"/>
          </a:p>
          <a:p>
            <a:r>
              <a:rPr lang="en-US" dirty="0" smtClean="0"/>
              <a:t>Integrated vendor supplied JR1 reports from vendors who were not part of the SWETS platform </a:t>
            </a:r>
            <a:r>
              <a:rPr lang="en-US" dirty="0" smtClean="0"/>
              <a:t>into </a:t>
            </a:r>
            <a:r>
              <a:rPr lang="en-US" dirty="0" smtClean="0"/>
              <a:t>these datasets.</a:t>
            </a:r>
            <a:endParaRPr lang="en-US" dirty="0"/>
          </a:p>
          <a:p>
            <a:r>
              <a:rPr lang="en-US" dirty="0" smtClean="0"/>
              <a:t>Assigned subject headings to every journal title based on my knowledge of Middle Tennessee State University’s (MTSU)  programs and by referring to </a:t>
            </a:r>
            <a:r>
              <a:rPr lang="en-US" dirty="0" smtClean="0"/>
              <a:t>ULRICHS.com. </a:t>
            </a:r>
            <a:endParaRPr lang="en-US" dirty="0" smtClean="0"/>
          </a:p>
          <a:p>
            <a:r>
              <a:rPr lang="en-US" dirty="0" smtClean="0"/>
              <a:t>Because </a:t>
            </a:r>
            <a:r>
              <a:rPr lang="en-US" dirty="0" smtClean="0"/>
              <a:t>Ulrich’s.com often provided </a:t>
            </a:r>
            <a:r>
              <a:rPr lang="en-US" dirty="0"/>
              <a:t>more than one subject heading </a:t>
            </a:r>
            <a:r>
              <a:rPr lang="en-US" dirty="0" smtClean="0"/>
              <a:t>for a journal, a </a:t>
            </a:r>
            <a:r>
              <a:rPr lang="en-US" dirty="0"/>
              <a:t>judgement </a:t>
            </a:r>
            <a:r>
              <a:rPr lang="en-US" dirty="0" smtClean="0"/>
              <a:t>was made about </a:t>
            </a:r>
            <a:r>
              <a:rPr lang="en-US" dirty="0"/>
              <a:t>which subject should be assigned based on </a:t>
            </a:r>
            <a:r>
              <a:rPr lang="en-US" dirty="0" smtClean="0"/>
              <a:t>MTSU’s </a:t>
            </a:r>
            <a:r>
              <a:rPr lang="en-US" dirty="0" smtClean="0"/>
              <a:t>curriculum. </a:t>
            </a:r>
          </a:p>
          <a:p>
            <a:r>
              <a:rPr lang="en-US" dirty="0" smtClean="0"/>
              <a:t>In these subject heading assignments, the first priority was to assign subjects to journals in as close alignment as possible to MTSU’s curriculum.</a:t>
            </a:r>
            <a:endParaRPr lang="en-US" dirty="0"/>
          </a:p>
          <a:p>
            <a:r>
              <a:rPr lang="en-US" dirty="0" smtClean="0"/>
              <a:t>The assignment of subject values remained a subjective process.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39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gleaned by preparing the dataset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Each </a:t>
            </a:r>
            <a:r>
              <a:rPr lang="en-US" dirty="0"/>
              <a:t>year’s data set was composed by a higher number than expected “new” journals or journals that had not been in the previous year’s data set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0"/>
            <a:r>
              <a:rPr lang="en-US" dirty="0"/>
              <a:t>In each year’s data set, many journals had not been used at all. A very few had been used of 1,000 times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0"/>
            <a:r>
              <a:rPr lang="en-US" dirty="0" smtClean="0"/>
              <a:t>Data normalization was extremely time consuming. Beyond applying a subject to each journal, these categories had to be reviewed for consistency and the format of the data had to be standardized.</a:t>
            </a:r>
            <a:br>
              <a:rPr lang="en-US" dirty="0" smtClean="0"/>
            </a:br>
            <a:endParaRPr lang="en-US" dirty="0" smtClean="0"/>
          </a:p>
          <a:p>
            <a:pPr lvl="0"/>
            <a:r>
              <a:rPr lang="en-US" dirty="0" smtClean="0"/>
              <a:t>I </a:t>
            </a:r>
            <a:r>
              <a:rPr lang="en-US" dirty="0"/>
              <a:t>noticed that </a:t>
            </a:r>
            <a:r>
              <a:rPr lang="en-US" dirty="0" smtClean="0"/>
              <a:t>many of the journal titles </a:t>
            </a:r>
            <a:r>
              <a:rPr lang="en-US" dirty="0"/>
              <a:t>used were actually “ceased” according to </a:t>
            </a:r>
            <a:r>
              <a:rPr lang="en-US" dirty="0" err="1"/>
              <a:t>Ulrichs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24430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873</TotalTime>
  <Words>1199</Words>
  <Application>Microsoft Office PowerPoint</Application>
  <PresentationFormat>Widescreen</PresentationFormat>
  <Paragraphs>179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Trebuchet MS</vt:lpstr>
      <vt:lpstr>Wingdings 3</vt:lpstr>
      <vt:lpstr>Facet</vt:lpstr>
      <vt:lpstr>Longitudinal Journal Usage Analysis and the Development of Institutional Specific Core Journals</vt:lpstr>
      <vt:lpstr>What we wanted to know</vt:lpstr>
      <vt:lpstr>Why we wanted to know the answers to those questions?</vt:lpstr>
      <vt:lpstr>Why we wanted to know the answers to those questions? (2)</vt:lpstr>
      <vt:lpstr>Pilot Project (2013) </vt:lpstr>
      <vt:lpstr>Results of 2013 Journal Analysis</vt:lpstr>
      <vt:lpstr>Extending the 2013 Journal Analysis to find longitudinal patterns</vt:lpstr>
      <vt:lpstr>Approach to normalizing and analyzing journal usage data</vt:lpstr>
      <vt:lpstr>Observations gleaned by preparing the dataset</vt:lpstr>
      <vt:lpstr>How three years of data were combined into one data set </vt:lpstr>
      <vt:lpstr>Combining three years of data into one data set </vt:lpstr>
      <vt:lpstr>Combining three years of data into one data set </vt:lpstr>
      <vt:lpstr>Combining three years of data into one data set </vt:lpstr>
      <vt:lpstr>Combining three years of data into one data set </vt:lpstr>
      <vt:lpstr>Research Questions 1-3</vt:lpstr>
      <vt:lpstr>Research Questions 4 thru 6</vt:lpstr>
      <vt:lpstr>R1 Finding: Percentage of online journals with one or more full-text downloads vs. available online journals</vt:lpstr>
      <vt:lpstr>R2 Finding:  The number of journal titles within this dataset with same titles, ISSNs, and platforms during the three year period (with any usage during each year)?  </vt:lpstr>
      <vt:lpstr>R3. How many journal titles exist within this dataset with same titles, ISSNs, and platforms during the second and third years (with any usage during each year)? </vt:lpstr>
      <vt:lpstr>R4. How many journal titles exist within this dataset with same titles, ISSNs, publishers, and platforms during the second and first years (with any usage during each year)? </vt:lpstr>
      <vt:lpstr>R5. How many journal titles exist within this dataset with same titles, ISSNs, publishers, and platforms during the first and third years (with any usage during each year)? </vt:lpstr>
      <vt:lpstr>  </vt:lpstr>
      <vt:lpstr>PowerPoint Presentation</vt:lpstr>
      <vt:lpstr> Next Steps …..</vt:lpstr>
      <vt:lpstr> Next Steps (2) …..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Journal Usage Analysis and the Development of Institutional Specific Core Journals</dc:title>
  <dc:creator>Rachel Kirk</dc:creator>
  <cp:lastModifiedBy>Rachel Kirk</cp:lastModifiedBy>
  <cp:revision>52</cp:revision>
  <dcterms:created xsi:type="dcterms:W3CDTF">2015-10-09T16:39:00Z</dcterms:created>
  <dcterms:modified xsi:type="dcterms:W3CDTF">2015-11-05T14:37:09Z</dcterms:modified>
</cp:coreProperties>
</file>