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43891200" cy="32918400"/>
  <p:notesSz cx="6985000" cy="9271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2194560" algn="l" rtl="0" fontAlgn="base">
      <a:spcBef>
        <a:spcPct val="0"/>
      </a:spcBef>
      <a:spcAft>
        <a:spcPct val="0"/>
      </a:spcAft>
      <a:defRPr kern="1200">
        <a:solidFill>
          <a:schemeClr val="tx1"/>
        </a:solidFill>
        <a:latin typeface="Arial" charset="0"/>
        <a:ea typeface="+mn-ea"/>
        <a:cs typeface="+mn-cs"/>
      </a:defRPr>
    </a:lvl2pPr>
    <a:lvl3pPr marL="4389120" algn="l" rtl="0" fontAlgn="base">
      <a:spcBef>
        <a:spcPct val="0"/>
      </a:spcBef>
      <a:spcAft>
        <a:spcPct val="0"/>
      </a:spcAft>
      <a:defRPr kern="1200">
        <a:solidFill>
          <a:schemeClr val="tx1"/>
        </a:solidFill>
        <a:latin typeface="Arial" charset="0"/>
        <a:ea typeface="+mn-ea"/>
        <a:cs typeface="+mn-cs"/>
      </a:defRPr>
    </a:lvl3pPr>
    <a:lvl4pPr marL="6583680" algn="l" rtl="0" fontAlgn="base">
      <a:spcBef>
        <a:spcPct val="0"/>
      </a:spcBef>
      <a:spcAft>
        <a:spcPct val="0"/>
      </a:spcAft>
      <a:defRPr kern="1200">
        <a:solidFill>
          <a:schemeClr val="tx1"/>
        </a:solidFill>
        <a:latin typeface="Arial" charset="0"/>
        <a:ea typeface="+mn-ea"/>
        <a:cs typeface="+mn-cs"/>
      </a:defRPr>
    </a:lvl4pPr>
    <a:lvl5pPr marL="8778240" algn="l" rtl="0" fontAlgn="base">
      <a:spcBef>
        <a:spcPct val="0"/>
      </a:spcBef>
      <a:spcAft>
        <a:spcPct val="0"/>
      </a:spcAft>
      <a:defRPr kern="1200">
        <a:solidFill>
          <a:schemeClr val="tx1"/>
        </a:solidFill>
        <a:latin typeface="Arial" charset="0"/>
        <a:ea typeface="+mn-ea"/>
        <a:cs typeface="+mn-cs"/>
      </a:defRPr>
    </a:lvl5pPr>
    <a:lvl6pPr marL="10972800" algn="l" defTabSz="4389120" rtl="0" eaLnBrk="1" latinLnBrk="0" hangingPunct="1">
      <a:defRPr kern="1200">
        <a:solidFill>
          <a:schemeClr val="tx1"/>
        </a:solidFill>
        <a:latin typeface="Arial" charset="0"/>
        <a:ea typeface="+mn-ea"/>
        <a:cs typeface="+mn-cs"/>
      </a:defRPr>
    </a:lvl6pPr>
    <a:lvl7pPr marL="13167360" algn="l" defTabSz="4389120" rtl="0" eaLnBrk="1" latinLnBrk="0" hangingPunct="1">
      <a:defRPr kern="1200">
        <a:solidFill>
          <a:schemeClr val="tx1"/>
        </a:solidFill>
        <a:latin typeface="Arial" charset="0"/>
        <a:ea typeface="+mn-ea"/>
        <a:cs typeface="+mn-cs"/>
      </a:defRPr>
    </a:lvl7pPr>
    <a:lvl8pPr marL="15361920" algn="l" defTabSz="4389120" rtl="0" eaLnBrk="1" latinLnBrk="0" hangingPunct="1">
      <a:defRPr kern="1200">
        <a:solidFill>
          <a:schemeClr val="tx1"/>
        </a:solidFill>
        <a:latin typeface="Arial" charset="0"/>
        <a:ea typeface="+mn-ea"/>
        <a:cs typeface="+mn-cs"/>
      </a:defRPr>
    </a:lvl8pPr>
    <a:lvl9pPr marL="17556480" algn="l" defTabSz="438912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Untitled Section" id="{88025F6D-A398-8C4C-BD7E-F01BF47A3B5B}">
          <p14:sldIdLst/>
        </p14:section>
        <p14:section name="Relevant Literature" id="{A7FBD8E4-7253-AC4E-A385-BA455300D1D5}">
          <p14:sldIdLst>
            <p14:sldId id="25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70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4912" autoAdjust="0"/>
    <p:restoredTop sz="94682" autoAdjust="0"/>
  </p:normalViewPr>
  <p:slideViewPr>
    <p:cSldViewPr>
      <p:cViewPr>
        <p:scale>
          <a:sx n="25" d="100"/>
          <a:sy n="25" d="100"/>
        </p:scale>
        <p:origin x="-1080" y="736"/>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1A414E-59D3-DD4B-AE38-8A7043C1FA7F}" type="doc">
      <dgm:prSet loTypeId="urn:microsoft.com/office/officeart/2005/8/layout/cycle5" loCatId="" qsTypeId="urn:microsoft.com/office/officeart/2005/8/quickstyle/simple4" qsCatId="simple" csTypeId="urn:microsoft.com/office/officeart/2005/8/colors/accent1_2" csCatId="accent1" phldr="1"/>
      <dgm:spPr/>
    </dgm:pt>
    <dgm:pt modelId="{01401787-5B57-7344-9900-DF05A917BB7E}">
      <dgm:prSet phldrT="[Text]" custT="1"/>
      <dgm:spPr/>
      <dgm:t>
        <a:bodyPr/>
        <a:lstStyle/>
        <a:p>
          <a:r>
            <a:rPr lang="en-US" sz="3600" dirty="0" smtClean="0">
              <a:latin typeface="+mn-lt"/>
            </a:rPr>
            <a:t>PLC Literature</a:t>
          </a:r>
          <a:endParaRPr lang="en-US" sz="3600" dirty="0">
            <a:latin typeface="+mn-lt"/>
          </a:endParaRPr>
        </a:p>
      </dgm:t>
    </dgm:pt>
    <dgm:pt modelId="{65D2924A-A23C-804C-BD94-1B8F9F722D85}" type="parTrans" cxnId="{6AE1C71A-BB95-FC4E-944C-AE73A4018B37}">
      <dgm:prSet/>
      <dgm:spPr/>
      <dgm:t>
        <a:bodyPr/>
        <a:lstStyle/>
        <a:p>
          <a:endParaRPr lang="en-US">
            <a:latin typeface="+mn-lt"/>
          </a:endParaRPr>
        </a:p>
      </dgm:t>
    </dgm:pt>
    <dgm:pt modelId="{23A9FE65-EFC9-5B4B-89DF-FCB0A1B4A33B}" type="sibTrans" cxnId="{6AE1C71A-BB95-FC4E-944C-AE73A4018B37}">
      <dgm:prSet/>
      <dgm:spPr/>
      <dgm:t>
        <a:bodyPr/>
        <a:lstStyle/>
        <a:p>
          <a:endParaRPr lang="en-US">
            <a:latin typeface="+mn-lt"/>
          </a:endParaRPr>
        </a:p>
      </dgm:t>
    </dgm:pt>
    <dgm:pt modelId="{3C56021A-8E55-8545-86E4-CE0902BC6CC0}">
      <dgm:prSet phldrT="[Text]" custT="1"/>
      <dgm:spPr/>
      <dgm:t>
        <a:bodyPr/>
        <a:lstStyle/>
        <a:p>
          <a:r>
            <a:rPr lang="en-US" sz="3600" dirty="0" smtClean="0">
              <a:latin typeface="+mn-lt"/>
            </a:rPr>
            <a:t>Teacher Retention</a:t>
          </a:r>
          <a:endParaRPr lang="en-US" sz="3600" dirty="0">
            <a:latin typeface="+mn-lt"/>
          </a:endParaRPr>
        </a:p>
      </dgm:t>
    </dgm:pt>
    <dgm:pt modelId="{75A15887-90FA-5144-890F-DE32D8CCAE01}" type="parTrans" cxnId="{322C200C-C7A2-E94D-9E17-A9682C9CCE38}">
      <dgm:prSet/>
      <dgm:spPr/>
      <dgm:t>
        <a:bodyPr/>
        <a:lstStyle/>
        <a:p>
          <a:endParaRPr lang="en-US">
            <a:latin typeface="+mn-lt"/>
          </a:endParaRPr>
        </a:p>
      </dgm:t>
    </dgm:pt>
    <dgm:pt modelId="{98C84598-FA0C-A44B-ABF9-7EEBFCB32D28}" type="sibTrans" cxnId="{322C200C-C7A2-E94D-9E17-A9682C9CCE38}">
      <dgm:prSet/>
      <dgm:spPr/>
      <dgm:t>
        <a:bodyPr/>
        <a:lstStyle/>
        <a:p>
          <a:endParaRPr lang="en-US">
            <a:latin typeface="+mn-lt"/>
          </a:endParaRPr>
        </a:p>
      </dgm:t>
    </dgm:pt>
    <dgm:pt modelId="{9D48FB65-2E2F-E946-96B8-6D43390BD46E}">
      <dgm:prSet phldrT="[Text]" custT="1"/>
      <dgm:spPr/>
      <dgm:t>
        <a:bodyPr/>
        <a:lstStyle/>
        <a:p>
          <a:r>
            <a:rPr lang="en-US" sz="3600" dirty="0" smtClean="0">
              <a:latin typeface="+mn-lt"/>
            </a:rPr>
            <a:t> New Teacher Isolation</a:t>
          </a:r>
          <a:endParaRPr lang="en-US" sz="3600" dirty="0">
            <a:latin typeface="+mn-lt"/>
          </a:endParaRPr>
        </a:p>
      </dgm:t>
    </dgm:pt>
    <dgm:pt modelId="{27FD4BCB-6EBC-7E45-A723-60BB44FA37E8}" type="parTrans" cxnId="{7BEE0993-AFA2-7B41-9D90-BC5330C40215}">
      <dgm:prSet/>
      <dgm:spPr/>
      <dgm:t>
        <a:bodyPr/>
        <a:lstStyle/>
        <a:p>
          <a:endParaRPr lang="en-US">
            <a:latin typeface="+mn-lt"/>
          </a:endParaRPr>
        </a:p>
      </dgm:t>
    </dgm:pt>
    <dgm:pt modelId="{2577B6A8-9E1A-B54E-936E-12277BD62186}" type="sibTrans" cxnId="{7BEE0993-AFA2-7B41-9D90-BC5330C40215}">
      <dgm:prSet/>
      <dgm:spPr/>
      <dgm:t>
        <a:bodyPr/>
        <a:lstStyle/>
        <a:p>
          <a:endParaRPr lang="en-US">
            <a:latin typeface="+mn-lt"/>
          </a:endParaRPr>
        </a:p>
      </dgm:t>
    </dgm:pt>
    <dgm:pt modelId="{9E512A86-6C9F-CA4B-89BD-6FA918DBA233}" type="pres">
      <dgm:prSet presAssocID="{D21A414E-59D3-DD4B-AE38-8A7043C1FA7F}" presName="cycle" presStyleCnt="0">
        <dgm:presLayoutVars>
          <dgm:dir/>
          <dgm:resizeHandles val="exact"/>
        </dgm:presLayoutVars>
      </dgm:prSet>
      <dgm:spPr/>
    </dgm:pt>
    <dgm:pt modelId="{88FF3A8D-63CF-2740-B784-0C3D1A4CFB6D}" type="pres">
      <dgm:prSet presAssocID="{01401787-5B57-7344-9900-DF05A917BB7E}" presName="node" presStyleLbl="node1" presStyleIdx="0" presStyleCnt="3">
        <dgm:presLayoutVars>
          <dgm:bulletEnabled val="1"/>
        </dgm:presLayoutVars>
      </dgm:prSet>
      <dgm:spPr/>
      <dgm:t>
        <a:bodyPr/>
        <a:lstStyle/>
        <a:p>
          <a:endParaRPr lang="en-US"/>
        </a:p>
      </dgm:t>
    </dgm:pt>
    <dgm:pt modelId="{27620EE1-190A-6A48-8E7E-633D37C4D150}" type="pres">
      <dgm:prSet presAssocID="{01401787-5B57-7344-9900-DF05A917BB7E}" presName="spNode" presStyleCnt="0"/>
      <dgm:spPr/>
    </dgm:pt>
    <dgm:pt modelId="{41CFB88A-2068-9747-B4A2-CC608312D6CE}" type="pres">
      <dgm:prSet presAssocID="{23A9FE65-EFC9-5B4B-89DF-FCB0A1B4A33B}" presName="sibTrans" presStyleLbl="sibTrans1D1" presStyleIdx="0" presStyleCnt="3"/>
      <dgm:spPr/>
      <dgm:t>
        <a:bodyPr/>
        <a:lstStyle/>
        <a:p>
          <a:endParaRPr lang="en-US"/>
        </a:p>
      </dgm:t>
    </dgm:pt>
    <dgm:pt modelId="{D95CC90D-A5B8-3D4E-83C5-AA57CD14C176}" type="pres">
      <dgm:prSet presAssocID="{3C56021A-8E55-8545-86E4-CE0902BC6CC0}" presName="node" presStyleLbl="node1" presStyleIdx="1" presStyleCnt="3">
        <dgm:presLayoutVars>
          <dgm:bulletEnabled val="1"/>
        </dgm:presLayoutVars>
      </dgm:prSet>
      <dgm:spPr/>
      <dgm:t>
        <a:bodyPr/>
        <a:lstStyle/>
        <a:p>
          <a:endParaRPr lang="en-US"/>
        </a:p>
      </dgm:t>
    </dgm:pt>
    <dgm:pt modelId="{CB588062-1EFA-EA4A-93E0-9D8800A98A82}" type="pres">
      <dgm:prSet presAssocID="{3C56021A-8E55-8545-86E4-CE0902BC6CC0}" presName="spNode" presStyleCnt="0"/>
      <dgm:spPr/>
    </dgm:pt>
    <dgm:pt modelId="{112641AF-D596-594E-AA0C-5226A7264971}" type="pres">
      <dgm:prSet presAssocID="{98C84598-FA0C-A44B-ABF9-7EEBFCB32D28}" presName="sibTrans" presStyleLbl="sibTrans1D1" presStyleIdx="1" presStyleCnt="3"/>
      <dgm:spPr/>
      <dgm:t>
        <a:bodyPr/>
        <a:lstStyle/>
        <a:p>
          <a:endParaRPr lang="en-US"/>
        </a:p>
      </dgm:t>
    </dgm:pt>
    <dgm:pt modelId="{D8434FED-8A0C-4946-B0DD-B1CDF125892A}" type="pres">
      <dgm:prSet presAssocID="{9D48FB65-2E2F-E946-96B8-6D43390BD46E}" presName="node" presStyleLbl="node1" presStyleIdx="2" presStyleCnt="3">
        <dgm:presLayoutVars>
          <dgm:bulletEnabled val="1"/>
        </dgm:presLayoutVars>
      </dgm:prSet>
      <dgm:spPr/>
      <dgm:t>
        <a:bodyPr/>
        <a:lstStyle/>
        <a:p>
          <a:endParaRPr lang="en-US"/>
        </a:p>
      </dgm:t>
    </dgm:pt>
    <dgm:pt modelId="{37CEAA61-B9A4-1F4F-8175-5362A49FCFF3}" type="pres">
      <dgm:prSet presAssocID="{9D48FB65-2E2F-E946-96B8-6D43390BD46E}" presName="spNode" presStyleCnt="0"/>
      <dgm:spPr/>
    </dgm:pt>
    <dgm:pt modelId="{34AEAECD-CAC0-BC45-9AF7-28FD742F59EA}" type="pres">
      <dgm:prSet presAssocID="{2577B6A8-9E1A-B54E-936E-12277BD62186}" presName="sibTrans" presStyleLbl="sibTrans1D1" presStyleIdx="2" presStyleCnt="3"/>
      <dgm:spPr/>
      <dgm:t>
        <a:bodyPr/>
        <a:lstStyle/>
        <a:p>
          <a:endParaRPr lang="en-US"/>
        </a:p>
      </dgm:t>
    </dgm:pt>
  </dgm:ptLst>
  <dgm:cxnLst>
    <dgm:cxn modelId="{28A62552-6ED2-604F-A5EA-1796A914D4FA}" type="presOf" srcId="{D21A414E-59D3-DD4B-AE38-8A7043C1FA7F}" destId="{9E512A86-6C9F-CA4B-89BD-6FA918DBA233}" srcOrd="0" destOrd="0" presId="urn:microsoft.com/office/officeart/2005/8/layout/cycle5"/>
    <dgm:cxn modelId="{7BEE0993-AFA2-7B41-9D90-BC5330C40215}" srcId="{D21A414E-59D3-DD4B-AE38-8A7043C1FA7F}" destId="{9D48FB65-2E2F-E946-96B8-6D43390BD46E}" srcOrd="2" destOrd="0" parTransId="{27FD4BCB-6EBC-7E45-A723-60BB44FA37E8}" sibTransId="{2577B6A8-9E1A-B54E-936E-12277BD62186}"/>
    <dgm:cxn modelId="{53B6E498-C45C-8F43-9CE7-F23899AA39CF}" type="presOf" srcId="{3C56021A-8E55-8545-86E4-CE0902BC6CC0}" destId="{D95CC90D-A5B8-3D4E-83C5-AA57CD14C176}" srcOrd="0" destOrd="0" presId="urn:microsoft.com/office/officeart/2005/8/layout/cycle5"/>
    <dgm:cxn modelId="{6AE1C71A-BB95-FC4E-944C-AE73A4018B37}" srcId="{D21A414E-59D3-DD4B-AE38-8A7043C1FA7F}" destId="{01401787-5B57-7344-9900-DF05A917BB7E}" srcOrd="0" destOrd="0" parTransId="{65D2924A-A23C-804C-BD94-1B8F9F722D85}" sibTransId="{23A9FE65-EFC9-5B4B-89DF-FCB0A1B4A33B}"/>
    <dgm:cxn modelId="{322C200C-C7A2-E94D-9E17-A9682C9CCE38}" srcId="{D21A414E-59D3-DD4B-AE38-8A7043C1FA7F}" destId="{3C56021A-8E55-8545-86E4-CE0902BC6CC0}" srcOrd="1" destOrd="0" parTransId="{75A15887-90FA-5144-890F-DE32D8CCAE01}" sibTransId="{98C84598-FA0C-A44B-ABF9-7EEBFCB32D28}"/>
    <dgm:cxn modelId="{CBE17C34-E8FD-A145-8704-978D58B6EB4E}" type="presOf" srcId="{9D48FB65-2E2F-E946-96B8-6D43390BD46E}" destId="{D8434FED-8A0C-4946-B0DD-B1CDF125892A}" srcOrd="0" destOrd="0" presId="urn:microsoft.com/office/officeart/2005/8/layout/cycle5"/>
    <dgm:cxn modelId="{558FB97B-5933-FD45-A9E1-F29D253BCFD2}" type="presOf" srcId="{23A9FE65-EFC9-5B4B-89DF-FCB0A1B4A33B}" destId="{41CFB88A-2068-9747-B4A2-CC608312D6CE}" srcOrd="0" destOrd="0" presId="urn:microsoft.com/office/officeart/2005/8/layout/cycle5"/>
    <dgm:cxn modelId="{9B54F7B9-D832-634A-83B4-CFB45431C8D5}" type="presOf" srcId="{01401787-5B57-7344-9900-DF05A917BB7E}" destId="{88FF3A8D-63CF-2740-B784-0C3D1A4CFB6D}" srcOrd="0" destOrd="0" presId="urn:microsoft.com/office/officeart/2005/8/layout/cycle5"/>
    <dgm:cxn modelId="{B3E8DD22-0A3A-FA4B-8DF6-E15EF35BACB0}" type="presOf" srcId="{98C84598-FA0C-A44B-ABF9-7EEBFCB32D28}" destId="{112641AF-D596-594E-AA0C-5226A7264971}" srcOrd="0" destOrd="0" presId="urn:microsoft.com/office/officeart/2005/8/layout/cycle5"/>
    <dgm:cxn modelId="{1428CB67-6FED-0C4D-B009-D2C13832C249}" type="presOf" srcId="{2577B6A8-9E1A-B54E-936E-12277BD62186}" destId="{34AEAECD-CAC0-BC45-9AF7-28FD742F59EA}" srcOrd="0" destOrd="0" presId="urn:microsoft.com/office/officeart/2005/8/layout/cycle5"/>
    <dgm:cxn modelId="{CFF6EF96-D79E-DB4C-8355-1B6007777F32}" type="presParOf" srcId="{9E512A86-6C9F-CA4B-89BD-6FA918DBA233}" destId="{88FF3A8D-63CF-2740-B784-0C3D1A4CFB6D}" srcOrd="0" destOrd="0" presId="urn:microsoft.com/office/officeart/2005/8/layout/cycle5"/>
    <dgm:cxn modelId="{8E6C7CD9-B3DC-AB43-B485-B346337B3D02}" type="presParOf" srcId="{9E512A86-6C9F-CA4B-89BD-6FA918DBA233}" destId="{27620EE1-190A-6A48-8E7E-633D37C4D150}" srcOrd="1" destOrd="0" presId="urn:microsoft.com/office/officeart/2005/8/layout/cycle5"/>
    <dgm:cxn modelId="{129AD150-D027-B942-A82A-0B69B34EDECB}" type="presParOf" srcId="{9E512A86-6C9F-CA4B-89BD-6FA918DBA233}" destId="{41CFB88A-2068-9747-B4A2-CC608312D6CE}" srcOrd="2" destOrd="0" presId="urn:microsoft.com/office/officeart/2005/8/layout/cycle5"/>
    <dgm:cxn modelId="{79954B0C-CD09-1F4D-8488-271C2117CA9D}" type="presParOf" srcId="{9E512A86-6C9F-CA4B-89BD-6FA918DBA233}" destId="{D95CC90D-A5B8-3D4E-83C5-AA57CD14C176}" srcOrd="3" destOrd="0" presId="urn:microsoft.com/office/officeart/2005/8/layout/cycle5"/>
    <dgm:cxn modelId="{1A540F5D-CC1E-904B-9C8C-E574B7BA33FE}" type="presParOf" srcId="{9E512A86-6C9F-CA4B-89BD-6FA918DBA233}" destId="{CB588062-1EFA-EA4A-93E0-9D8800A98A82}" srcOrd="4" destOrd="0" presId="urn:microsoft.com/office/officeart/2005/8/layout/cycle5"/>
    <dgm:cxn modelId="{7C53BD73-1F95-2848-8F92-B200979C11D0}" type="presParOf" srcId="{9E512A86-6C9F-CA4B-89BD-6FA918DBA233}" destId="{112641AF-D596-594E-AA0C-5226A7264971}" srcOrd="5" destOrd="0" presId="urn:microsoft.com/office/officeart/2005/8/layout/cycle5"/>
    <dgm:cxn modelId="{F6DA7BA1-E5D3-014E-B848-A1F420FBAEE7}" type="presParOf" srcId="{9E512A86-6C9F-CA4B-89BD-6FA918DBA233}" destId="{D8434FED-8A0C-4946-B0DD-B1CDF125892A}" srcOrd="6" destOrd="0" presId="urn:microsoft.com/office/officeart/2005/8/layout/cycle5"/>
    <dgm:cxn modelId="{A978CF2B-4B6E-F248-81C0-CEB0CEB07543}" type="presParOf" srcId="{9E512A86-6C9F-CA4B-89BD-6FA918DBA233}" destId="{37CEAA61-B9A4-1F4F-8175-5362A49FCFF3}" srcOrd="7" destOrd="0" presId="urn:microsoft.com/office/officeart/2005/8/layout/cycle5"/>
    <dgm:cxn modelId="{EF3B3571-8C86-3844-BF47-D1B1B10BD687}" type="presParOf" srcId="{9E512A86-6C9F-CA4B-89BD-6FA918DBA233}" destId="{34AEAECD-CAC0-BC45-9AF7-28FD742F59EA}" srcOrd="8"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FF3A8D-63CF-2740-B784-0C3D1A4CFB6D}">
      <dsp:nvSpPr>
        <dsp:cNvPr id="0" name=""/>
        <dsp:cNvSpPr/>
      </dsp:nvSpPr>
      <dsp:spPr>
        <a:xfrm>
          <a:off x="4357761" y="1086"/>
          <a:ext cx="3247876" cy="2111119"/>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latin typeface="+mn-lt"/>
            </a:rPr>
            <a:t>PLC Literature</a:t>
          </a:r>
          <a:endParaRPr lang="en-US" sz="3600" kern="1200" dirty="0">
            <a:latin typeface="+mn-lt"/>
          </a:endParaRPr>
        </a:p>
      </dsp:txBody>
      <dsp:txXfrm>
        <a:off x="4460817" y="104142"/>
        <a:ext cx="3041764" cy="1905007"/>
      </dsp:txXfrm>
    </dsp:sp>
    <dsp:sp modelId="{41CFB88A-2068-9747-B4A2-CC608312D6CE}">
      <dsp:nvSpPr>
        <dsp:cNvPr id="0" name=""/>
        <dsp:cNvSpPr/>
      </dsp:nvSpPr>
      <dsp:spPr>
        <a:xfrm>
          <a:off x="3162138" y="1056645"/>
          <a:ext cx="5639122" cy="5639122"/>
        </a:xfrm>
        <a:custGeom>
          <a:avLst/>
          <a:gdLst/>
          <a:ahLst/>
          <a:cxnLst/>
          <a:rect l="0" t="0" r="0" b="0"/>
          <a:pathLst>
            <a:path>
              <a:moveTo>
                <a:pt x="4880951" y="895868"/>
              </a:moveTo>
              <a:arcTo wR="2819561" hR="2819561" stAng="19018738" swAng="230554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95CC90D-A5B8-3D4E-83C5-AA57CD14C176}">
      <dsp:nvSpPr>
        <dsp:cNvPr id="0" name=""/>
        <dsp:cNvSpPr/>
      </dsp:nvSpPr>
      <dsp:spPr>
        <a:xfrm>
          <a:off x="6799573" y="4230428"/>
          <a:ext cx="3247876" cy="2111119"/>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latin typeface="+mn-lt"/>
            </a:rPr>
            <a:t>Teacher Retention</a:t>
          </a:r>
          <a:endParaRPr lang="en-US" sz="3600" kern="1200" dirty="0">
            <a:latin typeface="+mn-lt"/>
          </a:endParaRPr>
        </a:p>
      </dsp:txBody>
      <dsp:txXfrm>
        <a:off x="6902629" y="4333484"/>
        <a:ext cx="3041764" cy="1905007"/>
      </dsp:txXfrm>
    </dsp:sp>
    <dsp:sp modelId="{112641AF-D596-594E-AA0C-5226A7264971}">
      <dsp:nvSpPr>
        <dsp:cNvPr id="0" name=""/>
        <dsp:cNvSpPr/>
      </dsp:nvSpPr>
      <dsp:spPr>
        <a:xfrm>
          <a:off x="3162138" y="1056645"/>
          <a:ext cx="5639122" cy="5639122"/>
        </a:xfrm>
        <a:custGeom>
          <a:avLst/>
          <a:gdLst/>
          <a:ahLst/>
          <a:cxnLst/>
          <a:rect l="0" t="0" r="0" b="0"/>
          <a:pathLst>
            <a:path>
              <a:moveTo>
                <a:pt x="3686553" y="5502517"/>
              </a:moveTo>
              <a:arcTo wR="2819561" hR="2819561" stAng="4325511" swAng="214897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8434FED-8A0C-4946-B0DD-B1CDF125892A}">
      <dsp:nvSpPr>
        <dsp:cNvPr id="0" name=""/>
        <dsp:cNvSpPr/>
      </dsp:nvSpPr>
      <dsp:spPr>
        <a:xfrm>
          <a:off x="1915950" y="4230428"/>
          <a:ext cx="3247876" cy="2111119"/>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latin typeface="+mn-lt"/>
            </a:rPr>
            <a:t> New Teacher Isolation</a:t>
          </a:r>
          <a:endParaRPr lang="en-US" sz="3600" kern="1200" dirty="0">
            <a:latin typeface="+mn-lt"/>
          </a:endParaRPr>
        </a:p>
      </dsp:txBody>
      <dsp:txXfrm>
        <a:off x="2019006" y="4333484"/>
        <a:ext cx="3041764" cy="1905007"/>
      </dsp:txXfrm>
    </dsp:sp>
    <dsp:sp modelId="{34AEAECD-CAC0-BC45-9AF7-28FD742F59EA}">
      <dsp:nvSpPr>
        <dsp:cNvPr id="0" name=""/>
        <dsp:cNvSpPr/>
      </dsp:nvSpPr>
      <dsp:spPr>
        <a:xfrm>
          <a:off x="3162138" y="1056645"/>
          <a:ext cx="5639122" cy="5639122"/>
        </a:xfrm>
        <a:custGeom>
          <a:avLst/>
          <a:gdLst/>
          <a:ahLst/>
          <a:cxnLst/>
          <a:rect l="0" t="0" r="0" b="0"/>
          <a:pathLst>
            <a:path>
              <a:moveTo>
                <a:pt x="9063" y="2593663"/>
              </a:moveTo>
              <a:arcTo wR="2819561" hR="2819561" stAng="11075721" swAng="230554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2885" tIns="46442" rIns="92885" bIns="46442"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56050" y="0"/>
            <a:ext cx="3027363" cy="463550"/>
          </a:xfrm>
          <a:prstGeom prst="rect">
            <a:avLst/>
          </a:prstGeom>
        </p:spPr>
        <p:txBody>
          <a:bodyPr vert="horz" lIns="92885" tIns="46442" rIns="92885" bIns="46442" rtlCol="0"/>
          <a:lstStyle>
            <a:lvl1pPr algn="r" fontAlgn="auto">
              <a:spcBef>
                <a:spcPts val="0"/>
              </a:spcBef>
              <a:spcAft>
                <a:spcPts val="0"/>
              </a:spcAft>
              <a:defRPr sz="1200">
                <a:latin typeface="+mn-lt"/>
              </a:defRPr>
            </a:lvl1pPr>
          </a:lstStyle>
          <a:p>
            <a:pPr>
              <a:defRPr/>
            </a:pPr>
            <a:fld id="{4B27149D-A1DD-4585-8EDB-285A6F1B79E8}" type="datetimeFigureOut">
              <a:rPr lang="en-US"/>
              <a:pPr>
                <a:defRPr/>
              </a:pPr>
              <a:t>3/13/15</a:t>
            </a:fld>
            <a:endParaRPr lang="en-US"/>
          </a:p>
        </p:txBody>
      </p:sp>
      <p:sp>
        <p:nvSpPr>
          <p:cNvPr id="4" name="Footer Placeholder 3"/>
          <p:cNvSpPr>
            <a:spLocks noGrp="1"/>
          </p:cNvSpPr>
          <p:nvPr>
            <p:ph type="ftr" sz="quarter" idx="2"/>
          </p:nvPr>
        </p:nvSpPr>
        <p:spPr>
          <a:xfrm>
            <a:off x="0" y="8805863"/>
            <a:ext cx="3027363" cy="463550"/>
          </a:xfrm>
          <a:prstGeom prst="rect">
            <a:avLst/>
          </a:prstGeom>
        </p:spPr>
        <p:txBody>
          <a:bodyPr vert="horz" lIns="92885" tIns="46442" rIns="92885" bIns="46442"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56050" y="8805863"/>
            <a:ext cx="3027363" cy="463550"/>
          </a:xfrm>
          <a:prstGeom prst="rect">
            <a:avLst/>
          </a:prstGeom>
        </p:spPr>
        <p:txBody>
          <a:bodyPr vert="horz" lIns="92885" tIns="46442" rIns="92885" bIns="46442" rtlCol="0" anchor="b"/>
          <a:lstStyle>
            <a:lvl1pPr algn="r" fontAlgn="auto">
              <a:spcBef>
                <a:spcPts val="0"/>
              </a:spcBef>
              <a:spcAft>
                <a:spcPts val="0"/>
              </a:spcAft>
              <a:defRPr sz="1200">
                <a:latin typeface="+mn-lt"/>
              </a:defRPr>
            </a:lvl1pPr>
          </a:lstStyle>
          <a:p>
            <a:pPr>
              <a:defRPr/>
            </a:pPr>
            <a:fld id="{399C4582-30A2-40CC-A3EF-BB4E551FC6C5}" type="slidenum">
              <a:rPr lang="en-US"/>
              <a:pPr>
                <a:defRPr/>
              </a:pPr>
              <a:t>‹#›</a:t>
            </a:fld>
            <a:endParaRPr lang="en-US"/>
          </a:p>
        </p:txBody>
      </p:sp>
    </p:spTree>
    <p:extLst>
      <p:ext uri="{BB962C8B-B14F-4D97-AF65-F5344CB8AC3E}">
        <p14:creationId xmlns:p14="http://schemas.microsoft.com/office/powerpoint/2010/main" val="2737274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56050" y="0"/>
            <a:ext cx="3027363" cy="46355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0A0A3BC-8F96-4FE2-A163-35A9D9E31C28}" type="datetimeFigureOut">
              <a:rPr lang="en-US"/>
              <a:pPr>
                <a:defRPr/>
              </a:pPr>
              <a:t>3/13/15</a:t>
            </a:fld>
            <a:endParaRPr lang="en-US"/>
          </a:p>
        </p:txBody>
      </p:sp>
      <p:sp>
        <p:nvSpPr>
          <p:cNvPr id="4" name="Slide Image Placeholder 3"/>
          <p:cNvSpPr>
            <a:spLocks noGrp="1" noRot="1" noChangeAspect="1"/>
          </p:cNvSpPr>
          <p:nvPr>
            <p:ph type="sldImg" idx="2"/>
          </p:nvPr>
        </p:nvSpPr>
        <p:spPr>
          <a:xfrm>
            <a:off x="1174750" y="695325"/>
            <a:ext cx="4635500" cy="3476625"/>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98500" y="4403725"/>
            <a:ext cx="5588000" cy="417195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05863"/>
            <a:ext cx="3027363" cy="46355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56050" y="8805863"/>
            <a:ext cx="3027363" cy="46355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E01885F0-0353-40A9-AE7D-3775495ED9E2}" type="slidenum">
              <a:rPr lang="en-US"/>
              <a:pPr>
                <a:defRPr/>
              </a:pPr>
              <a:t>‹#›</a:t>
            </a:fld>
            <a:endParaRPr lang="en-US"/>
          </a:p>
        </p:txBody>
      </p:sp>
    </p:spTree>
    <p:extLst>
      <p:ext uri="{BB962C8B-B14F-4D97-AF65-F5344CB8AC3E}">
        <p14:creationId xmlns:p14="http://schemas.microsoft.com/office/powerpoint/2010/main" val="3623574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5800" kern="1200">
        <a:solidFill>
          <a:schemeClr val="tx1"/>
        </a:solidFill>
        <a:latin typeface="+mn-lt"/>
        <a:ea typeface="+mn-ea"/>
        <a:cs typeface="+mn-cs"/>
      </a:defRPr>
    </a:lvl1pPr>
    <a:lvl2pPr marL="2194560" algn="l" rtl="0" eaLnBrk="0" fontAlgn="base" hangingPunct="0">
      <a:spcBef>
        <a:spcPct val="30000"/>
      </a:spcBef>
      <a:spcAft>
        <a:spcPct val="0"/>
      </a:spcAft>
      <a:defRPr sz="5800" kern="1200">
        <a:solidFill>
          <a:schemeClr val="tx1"/>
        </a:solidFill>
        <a:latin typeface="+mn-lt"/>
        <a:ea typeface="+mn-ea"/>
        <a:cs typeface="+mn-cs"/>
      </a:defRPr>
    </a:lvl2pPr>
    <a:lvl3pPr marL="4389120" algn="l" rtl="0" eaLnBrk="0" fontAlgn="base" hangingPunct="0">
      <a:spcBef>
        <a:spcPct val="30000"/>
      </a:spcBef>
      <a:spcAft>
        <a:spcPct val="0"/>
      </a:spcAft>
      <a:defRPr sz="5800" kern="1200">
        <a:solidFill>
          <a:schemeClr val="tx1"/>
        </a:solidFill>
        <a:latin typeface="+mn-lt"/>
        <a:ea typeface="+mn-ea"/>
        <a:cs typeface="+mn-cs"/>
      </a:defRPr>
    </a:lvl3pPr>
    <a:lvl4pPr marL="6583680" algn="l" rtl="0" eaLnBrk="0" fontAlgn="base" hangingPunct="0">
      <a:spcBef>
        <a:spcPct val="30000"/>
      </a:spcBef>
      <a:spcAft>
        <a:spcPct val="0"/>
      </a:spcAft>
      <a:defRPr sz="5800" kern="1200">
        <a:solidFill>
          <a:schemeClr val="tx1"/>
        </a:solidFill>
        <a:latin typeface="+mn-lt"/>
        <a:ea typeface="+mn-ea"/>
        <a:cs typeface="+mn-cs"/>
      </a:defRPr>
    </a:lvl4pPr>
    <a:lvl5pPr marL="8778240" algn="l" rtl="0" eaLnBrk="0" fontAlgn="base" hangingPunct="0">
      <a:spcBef>
        <a:spcPct val="30000"/>
      </a:spcBef>
      <a:spcAft>
        <a:spcPct val="0"/>
      </a:spcAft>
      <a:defRPr sz="5800" kern="1200">
        <a:solidFill>
          <a:schemeClr val="tx1"/>
        </a:solidFill>
        <a:latin typeface="+mn-lt"/>
        <a:ea typeface="+mn-ea"/>
        <a:cs typeface="+mn-cs"/>
      </a:defRPr>
    </a:lvl5pPr>
    <a:lvl6pPr marL="10972800" algn="l" defTabSz="4389120" rtl="0" eaLnBrk="1" latinLnBrk="0" hangingPunct="1">
      <a:defRPr sz="5800" kern="1200">
        <a:solidFill>
          <a:schemeClr val="tx1"/>
        </a:solidFill>
        <a:latin typeface="+mn-lt"/>
        <a:ea typeface="+mn-ea"/>
        <a:cs typeface="+mn-cs"/>
      </a:defRPr>
    </a:lvl6pPr>
    <a:lvl7pPr marL="13167360" algn="l" defTabSz="4389120" rtl="0" eaLnBrk="1" latinLnBrk="0" hangingPunct="1">
      <a:defRPr sz="5800" kern="1200">
        <a:solidFill>
          <a:schemeClr val="tx1"/>
        </a:solidFill>
        <a:latin typeface="+mn-lt"/>
        <a:ea typeface="+mn-ea"/>
        <a:cs typeface="+mn-cs"/>
      </a:defRPr>
    </a:lvl7pPr>
    <a:lvl8pPr marL="15361920" algn="l" defTabSz="4389120" rtl="0" eaLnBrk="1" latinLnBrk="0" hangingPunct="1">
      <a:defRPr sz="5800" kern="1200">
        <a:solidFill>
          <a:schemeClr val="tx1"/>
        </a:solidFill>
        <a:latin typeface="+mn-lt"/>
        <a:ea typeface="+mn-ea"/>
        <a:cs typeface="+mn-cs"/>
      </a:defRPr>
    </a:lvl8pPr>
    <a:lvl9pPr marL="17556480" algn="l" defTabSz="438912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lvl1pP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bg1"/>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lvl1pP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bg1"/>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bg1"/>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2194560" y="7680963"/>
            <a:ext cx="19385280" cy="21724622"/>
          </a:xfrm>
        </p:spPr>
        <p:txBody>
          <a:bodyPr/>
          <a:lstStyle>
            <a:lvl1pPr>
              <a:defRPr sz="13400">
                <a:solidFill>
                  <a:schemeClr val="bg1"/>
                </a:solidFill>
              </a:defRPr>
            </a:lvl1pPr>
            <a:lvl2pPr>
              <a:defRPr sz="11500">
                <a:solidFill>
                  <a:schemeClr val="bg1"/>
                </a:solidFill>
              </a:defRPr>
            </a:lvl2pPr>
            <a:lvl3pPr>
              <a:defRPr sz="9600">
                <a:solidFill>
                  <a:schemeClr val="bg1"/>
                </a:solidFill>
              </a:defRPr>
            </a:lvl3pPr>
            <a:lvl4pPr>
              <a:defRPr sz="8600">
                <a:solidFill>
                  <a:schemeClr val="bg1"/>
                </a:solidFill>
              </a:defRPr>
            </a:lvl4pPr>
            <a:lvl5pPr>
              <a:defRPr sz="8600">
                <a:solidFill>
                  <a:schemeClr val="bg1"/>
                </a:solidFill>
              </a:defRPr>
            </a:lvl5pPr>
            <a:lvl6pPr>
              <a:defRPr sz="8600"/>
            </a:lvl6pPr>
            <a:lvl7pPr>
              <a:defRPr sz="8600"/>
            </a:lvl7pPr>
            <a:lvl8pPr>
              <a:defRPr sz="8600"/>
            </a:lvl8pPr>
            <a:lvl9pPr>
              <a:defRPr sz="8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solidFill>
                  <a:schemeClr val="bg1"/>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8602982" y="2941320"/>
            <a:ext cx="26334720" cy="19751040"/>
          </a:xfrm>
        </p:spPr>
        <p:txBody>
          <a:bodyPr rtlCol="0">
            <a:normAutofit/>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smtClean="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solidFill>
                  <a:schemeClr val="bg1"/>
                </a:solidFill>
              </a:defRPr>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dirty="0"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0"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4560" y="1318262"/>
            <a:ext cx="3950208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194560" y="7680963"/>
            <a:ext cx="39502080" cy="21724622"/>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fontAlgn="auto">
              <a:spcBef>
                <a:spcPts val="0"/>
              </a:spcBef>
              <a:spcAft>
                <a:spcPts val="0"/>
              </a:spcAft>
              <a:defRPr sz="5800">
                <a:solidFill>
                  <a:schemeClr val="tx1">
                    <a:tint val="75000"/>
                  </a:schemeClr>
                </a:solidFill>
                <a:latin typeface="+mn-lt"/>
              </a:defRPr>
            </a:lvl1pPr>
          </a:lstStyle>
          <a:p>
            <a:pPr>
              <a:defRPr/>
            </a:pPr>
            <a:fld id="{B1D314D2-525E-45FC-B0FD-E3F451C6BCEC}" type="datetime1">
              <a:rPr lang="en-US"/>
              <a:pPr>
                <a:defRPr/>
              </a:pPr>
              <a:t>3/13/15</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fontAlgn="auto">
              <a:spcBef>
                <a:spcPts val="0"/>
              </a:spcBef>
              <a:spcAft>
                <a:spcPts val="0"/>
              </a:spcAft>
              <a:defRPr sz="58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fontAlgn="auto">
              <a:spcBef>
                <a:spcPts val="0"/>
              </a:spcBef>
              <a:spcAft>
                <a:spcPts val="0"/>
              </a:spcAft>
              <a:defRPr sz="5800">
                <a:solidFill>
                  <a:schemeClr val="tx1">
                    <a:tint val="75000"/>
                  </a:schemeClr>
                </a:solidFill>
                <a:latin typeface="+mn-lt"/>
              </a:defRPr>
            </a:lvl1pPr>
          </a:lstStyle>
          <a:p>
            <a:pPr>
              <a:defRPr/>
            </a:pPr>
            <a:fld id="{9B855F4B-76E1-427B-A5B0-4EA401A9F4FD}" type="slidenum">
              <a:rPr lang="en-US"/>
              <a:pPr>
                <a:defRPr/>
              </a:pPr>
              <a:t>‹#›</a:t>
            </a:fld>
            <a:endParaRPr lang="en-US"/>
          </a:p>
        </p:txBody>
      </p:sp>
      <p:pic>
        <p:nvPicPr>
          <p:cNvPr id="1031" name="Picture 13" descr="slide column.jpg"/>
          <p:cNvPicPr>
            <a:picLocks noChangeAspect="1"/>
          </p:cNvPicPr>
          <p:nvPr userDrawn="1"/>
        </p:nvPicPr>
        <p:blipFill>
          <a:blip r:embed="rId9"/>
          <a:srcRect/>
          <a:stretch>
            <a:fillRect/>
          </a:stretch>
        </p:blipFill>
        <p:spPr bwMode="auto">
          <a:xfrm>
            <a:off x="0" y="0"/>
            <a:ext cx="43891200" cy="32918400"/>
          </a:xfrm>
          <a:prstGeom prst="rect">
            <a:avLst/>
          </a:prstGeom>
          <a:noFill/>
          <a:ln w="9525">
            <a:noFill/>
            <a:miter lim="800000"/>
            <a:headEnd/>
            <a:tailEnd/>
          </a:ln>
        </p:spPr>
      </p:pic>
      <p:pic>
        <p:nvPicPr>
          <p:cNvPr id="1032" name="Picture 6" descr="MTSUwordmark 1color large white.eps"/>
          <p:cNvPicPr>
            <a:picLocks noChangeAspect="1"/>
          </p:cNvPicPr>
          <p:nvPr userDrawn="1"/>
        </p:nvPicPr>
        <p:blipFill>
          <a:blip r:embed="rId10"/>
          <a:srcRect/>
          <a:stretch>
            <a:fillRect/>
          </a:stretch>
        </p:blipFill>
        <p:spPr bwMode="auto">
          <a:xfrm>
            <a:off x="35844483" y="28163520"/>
            <a:ext cx="6728462" cy="359664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0" r:id="rId1"/>
    <p:sldLayoutId id="2147483721" r:id="rId2"/>
    <p:sldLayoutId id="2147483699" r:id="rId3"/>
    <p:sldLayoutId id="2147483700" r:id="rId4"/>
    <p:sldLayoutId id="2147483701" r:id="rId5"/>
    <p:sldLayoutId id="2147483703" r:id="rId6"/>
    <p:sldLayoutId id="2147483706" r:id="rId7"/>
  </p:sldLayoutIdLst>
  <p:hf sldNum="0" hdr="0" ftr="0"/>
  <p:txStyles>
    <p:titleStyle>
      <a:lvl1pPr algn="ctr" rtl="0" eaLnBrk="0" fontAlgn="base" hangingPunct="0">
        <a:spcBef>
          <a:spcPct val="0"/>
        </a:spcBef>
        <a:spcAft>
          <a:spcPct val="0"/>
        </a:spcAft>
        <a:defRPr sz="21100" kern="1200">
          <a:solidFill>
            <a:schemeClr val="tx1"/>
          </a:solidFill>
          <a:latin typeface="+mj-lt"/>
          <a:ea typeface="+mj-ea"/>
          <a:cs typeface="+mj-cs"/>
        </a:defRPr>
      </a:lvl1pPr>
      <a:lvl2pPr algn="ctr" rtl="0" eaLnBrk="0" fontAlgn="base" hangingPunct="0">
        <a:spcBef>
          <a:spcPct val="0"/>
        </a:spcBef>
        <a:spcAft>
          <a:spcPct val="0"/>
        </a:spcAft>
        <a:defRPr sz="21100">
          <a:solidFill>
            <a:schemeClr val="tx1"/>
          </a:solidFill>
          <a:latin typeface="Tahoma" pitchFamily="34" charset="0"/>
        </a:defRPr>
      </a:lvl2pPr>
      <a:lvl3pPr algn="ctr" rtl="0" eaLnBrk="0" fontAlgn="base" hangingPunct="0">
        <a:spcBef>
          <a:spcPct val="0"/>
        </a:spcBef>
        <a:spcAft>
          <a:spcPct val="0"/>
        </a:spcAft>
        <a:defRPr sz="21100">
          <a:solidFill>
            <a:schemeClr val="tx1"/>
          </a:solidFill>
          <a:latin typeface="Tahoma" pitchFamily="34" charset="0"/>
        </a:defRPr>
      </a:lvl3pPr>
      <a:lvl4pPr algn="ctr" rtl="0" eaLnBrk="0" fontAlgn="base" hangingPunct="0">
        <a:spcBef>
          <a:spcPct val="0"/>
        </a:spcBef>
        <a:spcAft>
          <a:spcPct val="0"/>
        </a:spcAft>
        <a:defRPr sz="21100">
          <a:solidFill>
            <a:schemeClr val="tx1"/>
          </a:solidFill>
          <a:latin typeface="Tahoma" pitchFamily="34" charset="0"/>
        </a:defRPr>
      </a:lvl4pPr>
      <a:lvl5pPr algn="ctr" rtl="0" eaLnBrk="0" fontAlgn="base" hangingPunct="0">
        <a:spcBef>
          <a:spcPct val="0"/>
        </a:spcBef>
        <a:spcAft>
          <a:spcPct val="0"/>
        </a:spcAft>
        <a:defRPr sz="21100">
          <a:solidFill>
            <a:schemeClr val="tx1"/>
          </a:solidFill>
          <a:latin typeface="Tahoma" pitchFamily="34" charset="0"/>
        </a:defRPr>
      </a:lvl5pPr>
      <a:lvl6pPr marL="2194560" algn="ctr" rtl="0" fontAlgn="base">
        <a:spcBef>
          <a:spcPct val="0"/>
        </a:spcBef>
        <a:spcAft>
          <a:spcPct val="0"/>
        </a:spcAft>
        <a:defRPr sz="21100">
          <a:solidFill>
            <a:schemeClr val="tx1"/>
          </a:solidFill>
          <a:latin typeface="Tahoma" pitchFamily="34" charset="0"/>
        </a:defRPr>
      </a:lvl6pPr>
      <a:lvl7pPr marL="4389120" algn="ctr" rtl="0" fontAlgn="base">
        <a:spcBef>
          <a:spcPct val="0"/>
        </a:spcBef>
        <a:spcAft>
          <a:spcPct val="0"/>
        </a:spcAft>
        <a:defRPr sz="21100">
          <a:solidFill>
            <a:schemeClr val="tx1"/>
          </a:solidFill>
          <a:latin typeface="Tahoma" pitchFamily="34" charset="0"/>
        </a:defRPr>
      </a:lvl7pPr>
      <a:lvl8pPr marL="6583680" algn="ctr" rtl="0" fontAlgn="base">
        <a:spcBef>
          <a:spcPct val="0"/>
        </a:spcBef>
        <a:spcAft>
          <a:spcPct val="0"/>
        </a:spcAft>
        <a:defRPr sz="21100">
          <a:solidFill>
            <a:schemeClr val="tx1"/>
          </a:solidFill>
          <a:latin typeface="Tahoma" pitchFamily="34" charset="0"/>
        </a:defRPr>
      </a:lvl8pPr>
      <a:lvl9pPr marL="8778240" algn="ctr" rtl="0" fontAlgn="base">
        <a:spcBef>
          <a:spcPct val="0"/>
        </a:spcBef>
        <a:spcAft>
          <a:spcPct val="0"/>
        </a:spcAft>
        <a:defRPr sz="21100">
          <a:solidFill>
            <a:schemeClr val="tx1"/>
          </a:solidFill>
          <a:latin typeface="Tahoma" pitchFamily="34" charset="0"/>
        </a:defRPr>
      </a:lvl9pPr>
    </p:titleStyle>
    <p:bodyStyle>
      <a:lvl1pPr marL="1645920" indent="-1645920" algn="l" rtl="0" eaLnBrk="0" fontAlgn="base" hangingPunct="0">
        <a:spcBef>
          <a:spcPct val="20000"/>
        </a:spcBef>
        <a:spcAft>
          <a:spcPct val="0"/>
        </a:spcAft>
        <a:buFont typeface="Arial" charset="0"/>
        <a:buChar char="•"/>
        <a:defRPr sz="15400" kern="1200">
          <a:solidFill>
            <a:schemeClr val="tx1"/>
          </a:solidFill>
          <a:latin typeface="+mn-lt"/>
          <a:ea typeface="+mn-ea"/>
          <a:cs typeface="+mn-cs"/>
        </a:defRPr>
      </a:lvl1pPr>
      <a:lvl2pPr marL="3566160" indent="-1371600" algn="l" rtl="0" eaLnBrk="0" fontAlgn="base" hangingPunct="0">
        <a:spcBef>
          <a:spcPct val="20000"/>
        </a:spcBef>
        <a:spcAft>
          <a:spcPct val="0"/>
        </a:spcAft>
        <a:buFont typeface="Arial" charset="0"/>
        <a:buChar char="–"/>
        <a:defRPr sz="13400" kern="1200">
          <a:solidFill>
            <a:schemeClr val="tx1"/>
          </a:solidFill>
          <a:latin typeface="+mn-lt"/>
          <a:ea typeface="+mn-ea"/>
          <a:cs typeface="+mn-cs"/>
        </a:defRPr>
      </a:lvl2pPr>
      <a:lvl3pPr marL="5486400" indent="-1097280" algn="l" rtl="0" eaLnBrk="0" fontAlgn="base" hangingPunct="0">
        <a:spcBef>
          <a:spcPct val="20000"/>
        </a:spcBef>
        <a:spcAft>
          <a:spcPct val="0"/>
        </a:spcAft>
        <a:buFont typeface="Arial" charset="0"/>
        <a:buChar char="•"/>
        <a:defRPr sz="11500" kern="1200">
          <a:solidFill>
            <a:schemeClr val="tx1"/>
          </a:solidFill>
          <a:latin typeface="+mn-lt"/>
          <a:ea typeface="+mn-ea"/>
          <a:cs typeface="+mn-cs"/>
        </a:defRPr>
      </a:lvl3pPr>
      <a:lvl4pPr marL="7680960" indent="-1097280" algn="l" rtl="0" eaLnBrk="0" fontAlgn="base" hangingPunct="0">
        <a:spcBef>
          <a:spcPct val="20000"/>
        </a:spcBef>
        <a:spcAft>
          <a:spcPct val="0"/>
        </a:spcAft>
        <a:buFont typeface="Arial" charset="0"/>
        <a:buChar char="–"/>
        <a:defRPr sz="9600" kern="1200">
          <a:solidFill>
            <a:schemeClr val="tx1"/>
          </a:solidFill>
          <a:latin typeface="+mn-lt"/>
          <a:ea typeface="+mn-ea"/>
          <a:cs typeface="+mn-cs"/>
        </a:defRPr>
      </a:lvl4pPr>
      <a:lvl5pPr marL="9875520" indent="-1097280" algn="l" rtl="0" eaLnBrk="0" fontAlgn="base" hangingPunct="0">
        <a:spcBef>
          <a:spcPct val="20000"/>
        </a:spcBef>
        <a:spcAft>
          <a:spcPct val="0"/>
        </a:spcAft>
        <a:buFont typeface="Arial"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et4c@mtmail.mtsu.edu" TargetMode="External"/><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hyperlink" Target="http://www.sedl.org/pubs/change3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0" y="381000"/>
            <a:ext cx="43891200" cy="5105400"/>
          </a:xfrm>
        </p:spPr>
        <p:txBody>
          <a:bodyPr/>
          <a:lstStyle/>
          <a:p>
            <a:pPr eaLnBrk="1" hangingPunct="1"/>
            <a:r>
              <a:rPr lang="en-US" sz="8400" b="1" dirty="0" smtClean="0"/>
              <a:t>New Teachers: Navigating the World of Professional Learning </a:t>
            </a:r>
            <a:r>
              <a:rPr lang="en-US" sz="8400" b="1" dirty="0" smtClean="0"/>
              <a:t>Communities</a:t>
            </a:r>
            <a:r>
              <a:rPr lang="en-US" sz="3200" b="1" dirty="0" smtClean="0"/>
              <a:t/>
            </a:r>
            <a:br>
              <a:rPr lang="en-US" sz="3200" b="1" dirty="0" smtClean="0"/>
            </a:br>
            <a:r>
              <a:rPr lang="en-US" sz="5400" b="1" dirty="0" smtClean="0"/>
              <a:t/>
            </a:r>
            <a:br>
              <a:rPr lang="en-US" sz="5400" b="1" dirty="0" smtClean="0"/>
            </a:br>
            <a:r>
              <a:rPr lang="en-US" sz="5400" b="1" dirty="0" smtClean="0"/>
              <a:t>Elizabeth </a:t>
            </a:r>
            <a:r>
              <a:rPr lang="en-US" sz="5400" b="1" dirty="0" smtClean="0"/>
              <a:t>Vest, M. S.</a:t>
            </a:r>
            <a:br>
              <a:rPr lang="en-US" sz="5400" b="1" dirty="0" smtClean="0"/>
            </a:br>
            <a:r>
              <a:rPr lang="en-US" sz="5400" b="1" dirty="0" smtClean="0"/>
              <a:t>Middle Tennessee State University</a:t>
            </a:r>
            <a:br>
              <a:rPr lang="en-US" sz="5400" b="1" dirty="0" smtClean="0"/>
            </a:br>
            <a:r>
              <a:rPr lang="en-US" sz="5400" b="1" dirty="0" smtClean="0"/>
              <a:t>Assessment, Learning and School Improvement Doctoral Program </a:t>
            </a:r>
            <a:r>
              <a:rPr lang="en-US" sz="4800" b="1" dirty="0" smtClean="0"/>
              <a:t/>
            </a:r>
            <a:br>
              <a:rPr lang="en-US" sz="4800" b="1" dirty="0" smtClean="0"/>
            </a:br>
            <a:endParaRPr lang="en-US" sz="4800" b="1" dirty="0"/>
          </a:p>
        </p:txBody>
      </p:sp>
      <p:sp>
        <p:nvSpPr>
          <p:cNvPr id="5" name="TextBox 4"/>
          <p:cNvSpPr txBox="1"/>
          <p:nvPr/>
        </p:nvSpPr>
        <p:spPr>
          <a:xfrm>
            <a:off x="457200" y="5715000"/>
            <a:ext cx="10058400" cy="5355313"/>
          </a:xfrm>
          <a:prstGeom prst="rect">
            <a:avLst/>
          </a:prstGeom>
          <a:solidFill>
            <a:schemeClr val="bg2"/>
          </a:solidFill>
        </p:spPr>
        <p:txBody>
          <a:bodyPr wrap="square" rtlCol="0">
            <a:spAutoFit/>
          </a:bodyPr>
          <a:lstStyle/>
          <a:p>
            <a:pPr algn="ctr"/>
            <a:r>
              <a:rPr lang="en-US" sz="5400" b="1" dirty="0" smtClean="0">
                <a:solidFill>
                  <a:srgbClr val="000000"/>
                </a:solidFill>
                <a:latin typeface="+mn-lt"/>
                <a:cs typeface="Tahoma"/>
              </a:rPr>
              <a:t>Abstract</a:t>
            </a:r>
          </a:p>
          <a:p>
            <a:r>
              <a:rPr lang="en-US" sz="1600" dirty="0">
                <a:solidFill>
                  <a:schemeClr val="bg2">
                    <a:lumMod val="10000"/>
                  </a:schemeClr>
                </a:solidFill>
                <a:latin typeface="+mn-lt"/>
                <a:cs typeface="Tahoma"/>
              </a:rPr>
              <a:t>	</a:t>
            </a:r>
            <a:r>
              <a:rPr lang="en-US" sz="1600" dirty="0" smtClean="0">
                <a:solidFill>
                  <a:schemeClr val="bg2">
                    <a:lumMod val="10000"/>
                  </a:schemeClr>
                </a:solidFill>
                <a:latin typeface="+mn-lt"/>
                <a:cs typeface="Tahoma"/>
              </a:rPr>
              <a:t>Teacher </a:t>
            </a:r>
            <a:r>
              <a:rPr lang="en-US" sz="1600" dirty="0">
                <a:solidFill>
                  <a:schemeClr val="bg2">
                    <a:lumMod val="10000"/>
                  </a:schemeClr>
                </a:solidFill>
                <a:latin typeface="+mn-lt"/>
                <a:cs typeface="Tahoma"/>
              </a:rPr>
              <a:t>retention is a common concern among school leaders, and new recruits are leaving the profession within the first five years of employment at alarming rates (Ingersoll, 2002). Structured collaboration is one strategy for providing new teachers with support and guidance that has the potential to improve retention rates. Many schools have implemented Professional Learning Communities (PLCs) to provide a structure for their collaborative efforts because of the evidence that it has the potential to improve student achievement (</a:t>
            </a:r>
            <a:r>
              <a:rPr lang="en-US" sz="1600" dirty="0" err="1">
                <a:solidFill>
                  <a:schemeClr val="bg2">
                    <a:lumMod val="10000"/>
                  </a:schemeClr>
                </a:solidFill>
                <a:latin typeface="+mn-lt"/>
                <a:cs typeface="Tahoma"/>
              </a:rPr>
              <a:t>DuFour</a:t>
            </a:r>
            <a:r>
              <a:rPr lang="en-US" sz="1600" dirty="0">
                <a:solidFill>
                  <a:schemeClr val="bg2">
                    <a:lumMod val="10000"/>
                  </a:schemeClr>
                </a:solidFill>
                <a:latin typeface="+mn-lt"/>
                <a:cs typeface="Tahoma"/>
              </a:rPr>
              <a:t>, </a:t>
            </a:r>
            <a:r>
              <a:rPr lang="en-US" sz="1600" dirty="0" err="1">
                <a:solidFill>
                  <a:schemeClr val="bg2">
                    <a:lumMod val="10000"/>
                  </a:schemeClr>
                </a:solidFill>
                <a:latin typeface="+mn-lt"/>
                <a:cs typeface="Tahoma"/>
              </a:rPr>
              <a:t>DuFour</a:t>
            </a:r>
            <a:r>
              <a:rPr lang="en-US" sz="1600" dirty="0">
                <a:solidFill>
                  <a:schemeClr val="bg2">
                    <a:lumMod val="10000"/>
                  </a:schemeClr>
                </a:solidFill>
                <a:latin typeface="+mn-lt"/>
                <a:cs typeface="Tahoma"/>
              </a:rPr>
              <a:t>, &amp; </a:t>
            </a:r>
            <a:r>
              <a:rPr lang="en-US" sz="1600" dirty="0" err="1">
                <a:solidFill>
                  <a:schemeClr val="bg2">
                    <a:lumMod val="10000"/>
                  </a:schemeClr>
                </a:solidFill>
                <a:latin typeface="+mn-lt"/>
                <a:cs typeface="Tahoma"/>
              </a:rPr>
              <a:t>Eaker</a:t>
            </a:r>
            <a:r>
              <a:rPr lang="en-US" sz="1600" dirty="0">
                <a:solidFill>
                  <a:schemeClr val="bg2">
                    <a:lumMod val="10000"/>
                  </a:schemeClr>
                </a:solidFill>
                <a:latin typeface="+mn-lt"/>
                <a:cs typeface="Tahoma"/>
              </a:rPr>
              <a:t>, 2011). Could the PLC model be used to support our new teachers in their early years or are the demands placed upon them within their PLC teams more than they can handle with all of their other new responsibilities as teachers? From a social constructivist and pragmatist point of view, this qualitative case study looks at what type of responsibilities new teachers were asked to perform within their PLC teams, what they found helpful in their work, and the challenges they faced. Through structured interviews, the researcher explored how new teachers with less than 3 years of experience adjusted to working within a Professional Learning Community (PLC). Four new teachers with less than three years of experience from the same school were interviewed in order to learn more about their experiences working within a PLC team. Through this study, it was evident that these teachers believed that their overall experience had been a positive one and they appreciated the opportunity to collaborate with their more experienced colleagues. From this study, school leaders may consider how new teachers perceive PLCs as a support system as they navigate their first years of teaching in order to improve teacher quality and student success. </a:t>
            </a:r>
          </a:p>
        </p:txBody>
      </p:sp>
      <p:sp>
        <p:nvSpPr>
          <p:cNvPr id="7" name="TextBox 6"/>
          <p:cNvSpPr txBox="1"/>
          <p:nvPr/>
        </p:nvSpPr>
        <p:spPr>
          <a:xfrm>
            <a:off x="457200" y="16764000"/>
            <a:ext cx="10058400" cy="8402299"/>
          </a:xfrm>
          <a:prstGeom prst="rect">
            <a:avLst/>
          </a:prstGeom>
          <a:solidFill>
            <a:schemeClr val="bg2"/>
          </a:solidFill>
        </p:spPr>
        <p:txBody>
          <a:bodyPr wrap="square" rtlCol="0">
            <a:spAutoFit/>
          </a:bodyPr>
          <a:lstStyle/>
          <a:p>
            <a:pPr algn="ctr"/>
            <a:r>
              <a:rPr lang="en-US" sz="5400" b="1" dirty="0" smtClean="0">
                <a:solidFill>
                  <a:srgbClr val="072428"/>
                </a:solidFill>
                <a:latin typeface="+mn-lt"/>
              </a:rPr>
              <a:t>Literature Review</a:t>
            </a:r>
          </a:p>
          <a:p>
            <a:pPr algn="ctr"/>
            <a:endParaRPr lang="en-US" sz="5400" b="1" dirty="0" smtClean="0">
              <a:solidFill>
                <a:srgbClr val="072428"/>
              </a:solidFill>
              <a:latin typeface="+mn-lt"/>
            </a:endParaRPr>
          </a:p>
          <a:p>
            <a:pPr algn="ctr"/>
            <a:endParaRPr lang="en-US" sz="5400" b="1" dirty="0" smtClean="0">
              <a:solidFill>
                <a:srgbClr val="072428"/>
              </a:solidFill>
              <a:latin typeface="+mn-lt"/>
            </a:endParaRPr>
          </a:p>
          <a:p>
            <a:pPr algn="ctr"/>
            <a:endParaRPr lang="en-US" sz="5400" b="1" dirty="0">
              <a:solidFill>
                <a:srgbClr val="072428"/>
              </a:solidFill>
            </a:endParaRPr>
          </a:p>
          <a:p>
            <a:pPr algn="ctr"/>
            <a:endParaRPr lang="en-US" sz="5400" b="1" dirty="0" smtClean="0">
              <a:solidFill>
                <a:srgbClr val="072428"/>
              </a:solidFill>
            </a:endParaRPr>
          </a:p>
          <a:p>
            <a:pPr algn="ctr"/>
            <a:endParaRPr lang="en-US" sz="5400" b="1" dirty="0">
              <a:solidFill>
                <a:srgbClr val="072428"/>
              </a:solidFill>
            </a:endParaRPr>
          </a:p>
          <a:p>
            <a:pPr algn="ctr"/>
            <a:endParaRPr lang="en-US" sz="5400" b="1" dirty="0" smtClean="0">
              <a:solidFill>
                <a:srgbClr val="072428"/>
              </a:solidFill>
            </a:endParaRPr>
          </a:p>
          <a:p>
            <a:pPr algn="ctr"/>
            <a:endParaRPr lang="en-US" sz="5400" b="1" dirty="0">
              <a:solidFill>
                <a:srgbClr val="072428"/>
              </a:solidFill>
            </a:endParaRPr>
          </a:p>
          <a:p>
            <a:pPr algn="ctr"/>
            <a:endParaRPr lang="en-US" sz="5400" b="1" dirty="0" smtClean="0">
              <a:solidFill>
                <a:srgbClr val="072428"/>
              </a:solidFill>
            </a:endParaRPr>
          </a:p>
          <a:p>
            <a:pPr algn="ctr"/>
            <a:endParaRPr lang="en-US" sz="5400" b="1" dirty="0" smtClean="0">
              <a:solidFill>
                <a:srgbClr val="072428"/>
              </a:solidFill>
            </a:endParaRPr>
          </a:p>
        </p:txBody>
      </p:sp>
      <p:sp>
        <p:nvSpPr>
          <p:cNvPr id="8" name="Rectangle 7"/>
          <p:cNvSpPr/>
          <p:nvPr/>
        </p:nvSpPr>
        <p:spPr>
          <a:xfrm>
            <a:off x="12725400" y="5715000"/>
            <a:ext cx="18288000" cy="6740307"/>
          </a:xfrm>
          <a:prstGeom prst="rect">
            <a:avLst/>
          </a:prstGeom>
          <a:solidFill>
            <a:schemeClr val="bg2"/>
          </a:solidFill>
        </p:spPr>
        <p:txBody>
          <a:bodyPr wrap="square">
            <a:spAutoFit/>
          </a:bodyPr>
          <a:lstStyle/>
          <a:p>
            <a:pPr algn="ctr"/>
            <a:r>
              <a:rPr lang="en-US" sz="5400" b="1" dirty="0" smtClean="0">
                <a:solidFill>
                  <a:srgbClr val="000000"/>
                </a:solidFill>
                <a:latin typeface="+mn-lt"/>
              </a:rPr>
              <a:t>Methods</a:t>
            </a:r>
          </a:p>
          <a:p>
            <a:pPr marL="571500" indent="-571500">
              <a:buFont typeface="Arial"/>
              <a:buChar char="•"/>
            </a:pPr>
            <a:r>
              <a:rPr lang="en-US" sz="3600" dirty="0" smtClean="0">
                <a:solidFill>
                  <a:srgbClr val="000000"/>
                </a:solidFill>
                <a:latin typeface="+mn-lt"/>
              </a:rPr>
              <a:t>Qualitative Single Case Study</a:t>
            </a:r>
          </a:p>
          <a:p>
            <a:pPr marL="571500" indent="-571500">
              <a:buFont typeface="Arial"/>
              <a:buChar char="•"/>
            </a:pPr>
            <a:r>
              <a:rPr lang="en-US" sz="3600" dirty="0" smtClean="0">
                <a:solidFill>
                  <a:srgbClr val="000000"/>
                </a:solidFill>
                <a:latin typeface="+mn-lt"/>
              </a:rPr>
              <a:t>Identified a middle school with functioning PLCs</a:t>
            </a:r>
          </a:p>
          <a:p>
            <a:pPr marL="571500" indent="-571500">
              <a:buFont typeface="Arial"/>
              <a:buChar char="•"/>
            </a:pPr>
            <a:r>
              <a:rPr lang="en-US" sz="3600" dirty="0" smtClean="0">
                <a:solidFill>
                  <a:srgbClr val="000000"/>
                </a:solidFill>
                <a:latin typeface="+mn-lt"/>
              </a:rPr>
              <a:t>Purposeful Sample</a:t>
            </a:r>
          </a:p>
          <a:p>
            <a:r>
              <a:rPr lang="en-US" sz="3600" dirty="0" smtClean="0">
                <a:solidFill>
                  <a:srgbClr val="000000"/>
                </a:solidFill>
                <a:latin typeface="+mn-lt"/>
              </a:rPr>
              <a:t>     *4 teachers with less than 3 years of experience</a:t>
            </a:r>
            <a:endParaRPr lang="en-US" sz="3600" dirty="0">
              <a:solidFill>
                <a:srgbClr val="000000"/>
              </a:solidFill>
              <a:latin typeface="+mn-lt"/>
            </a:endParaRPr>
          </a:p>
          <a:p>
            <a:pPr marL="571500" indent="-571500">
              <a:buFont typeface="Arial"/>
              <a:buChar char="•"/>
            </a:pPr>
            <a:r>
              <a:rPr lang="en-US" sz="3600" dirty="0" smtClean="0">
                <a:solidFill>
                  <a:srgbClr val="000000"/>
                </a:solidFill>
                <a:latin typeface="+mn-lt"/>
              </a:rPr>
              <a:t>Structured Interviews </a:t>
            </a:r>
          </a:p>
          <a:p>
            <a:pPr marL="571500" indent="-571500">
              <a:buFont typeface="Arial"/>
              <a:buChar char="•"/>
            </a:pPr>
            <a:r>
              <a:rPr lang="en-US" sz="3600" dirty="0" smtClean="0">
                <a:solidFill>
                  <a:srgbClr val="000000"/>
                </a:solidFill>
                <a:latin typeface="+mn-lt"/>
              </a:rPr>
              <a:t>Member Checked Transcripts</a:t>
            </a:r>
          </a:p>
          <a:p>
            <a:pPr marL="571500" indent="-571500">
              <a:buFont typeface="Arial"/>
              <a:buChar char="•"/>
            </a:pPr>
            <a:r>
              <a:rPr lang="en-US" sz="3600" dirty="0" smtClean="0">
                <a:solidFill>
                  <a:srgbClr val="000000"/>
                </a:solidFill>
                <a:latin typeface="+mn-lt"/>
              </a:rPr>
              <a:t>Creswell’s Constant Comparative Analysis</a:t>
            </a:r>
          </a:p>
          <a:p>
            <a:pPr marL="571500" indent="-571500">
              <a:buFont typeface="Arial"/>
              <a:buChar char="•"/>
            </a:pPr>
            <a:r>
              <a:rPr lang="en-US" sz="3600" dirty="0" smtClean="0">
                <a:solidFill>
                  <a:srgbClr val="000000"/>
                </a:solidFill>
                <a:latin typeface="+mn-lt"/>
              </a:rPr>
              <a:t>Developed Codes, Categories and Themes</a:t>
            </a:r>
          </a:p>
          <a:p>
            <a:pPr marL="571500" indent="-571500">
              <a:buFont typeface="Arial"/>
              <a:buChar char="•"/>
            </a:pPr>
            <a:r>
              <a:rPr lang="en-US" sz="3600" dirty="0" smtClean="0">
                <a:solidFill>
                  <a:srgbClr val="000000"/>
                </a:solidFill>
                <a:latin typeface="+mn-lt"/>
              </a:rPr>
              <a:t>Compared content of interviews with </a:t>
            </a:r>
            <a:r>
              <a:rPr lang="en-US" sz="3600" dirty="0" err="1" smtClean="0">
                <a:solidFill>
                  <a:srgbClr val="000000"/>
                </a:solidFill>
                <a:latin typeface="+mn-lt"/>
              </a:rPr>
              <a:t>Hord’s</a:t>
            </a:r>
            <a:r>
              <a:rPr lang="en-US" sz="3600" dirty="0" smtClean="0">
                <a:solidFill>
                  <a:srgbClr val="000000"/>
                </a:solidFill>
                <a:latin typeface="+mn-lt"/>
              </a:rPr>
              <a:t> positive outcomes for school staff and </a:t>
            </a:r>
            <a:r>
              <a:rPr lang="en-US" sz="3600" dirty="0" err="1" smtClean="0">
                <a:solidFill>
                  <a:srgbClr val="000000"/>
                </a:solidFill>
                <a:latin typeface="+mn-lt"/>
              </a:rPr>
              <a:t>DuFour</a:t>
            </a:r>
            <a:r>
              <a:rPr lang="en-US" sz="3600" dirty="0" smtClean="0">
                <a:solidFill>
                  <a:srgbClr val="000000"/>
                </a:solidFill>
                <a:latin typeface="+mn-lt"/>
              </a:rPr>
              <a:t>, </a:t>
            </a:r>
            <a:r>
              <a:rPr lang="en-US" sz="3600" dirty="0" err="1" smtClean="0">
                <a:solidFill>
                  <a:srgbClr val="000000"/>
                </a:solidFill>
                <a:latin typeface="+mn-lt"/>
              </a:rPr>
              <a:t>DuFour</a:t>
            </a:r>
            <a:r>
              <a:rPr lang="en-US" sz="3600" dirty="0" smtClean="0">
                <a:solidFill>
                  <a:srgbClr val="000000"/>
                </a:solidFill>
                <a:latin typeface="+mn-lt"/>
              </a:rPr>
              <a:t> and </a:t>
            </a:r>
            <a:r>
              <a:rPr lang="en-US" sz="3600" dirty="0" err="1" smtClean="0">
                <a:solidFill>
                  <a:srgbClr val="000000"/>
                </a:solidFill>
                <a:latin typeface="+mn-lt"/>
              </a:rPr>
              <a:t>Eaker’s</a:t>
            </a:r>
            <a:r>
              <a:rPr lang="en-US" sz="3600" dirty="0" smtClean="0">
                <a:solidFill>
                  <a:srgbClr val="000000"/>
                </a:solidFill>
                <a:latin typeface="+mn-lt"/>
              </a:rPr>
              <a:t> characteristics of a PLC</a:t>
            </a:r>
            <a:endParaRPr lang="en-US" sz="3600" dirty="0">
              <a:solidFill>
                <a:srgbClr val="000000"/>
              </a:solidFill>
              <a:latin typeface="+mn-lt"/>
            </a:endParaRPr>
          </a:p>
          <a:p>
            <a:endParaRPr lang="en-US" dirty="0" smtClean="0">
              <a:solidFill>
                <a:srgbClr val="000000"/>
              </a:solidFill>
            </a:endParaRPr>
          </a:p>
        </p:txBody>
      </p:sp>
      <p:sp>
        <p:nvSpPr>
          <p:cNvPr id="12" name="TextBox 11"/>
          <p:cNvSpPr txBox="1"/>
          <p:nvPr/>
        </p:nvSpPr>
        <p:spPr>
          <a:xfrm>
            <a:off x="33299400" y="9982200"/>
            <a:ext cx="10058400" cy="9448800"/>
          </a:xfrm>
          <a:prstGeom prst="rect">
            <a:avLst/>
          </a:prstGeom>
          <a:solidFill>
            <a:schemeClr val="bg2"/>
          </a:solidFill>
        </p:spPr>
        <p:txBody>
          <a:bodyPr wrap="square" rtlCol="0">
            <a:spAutoFit/>
          </a:bodyPr>
          <a:lstStyle/>
          <a:p>
            <a:pPr algn="ctr"/>
            <a:r>
              <a:rPr lang="en-US" sz="5400" b="1" dirty="0" smtClean="0">
                <a:solidFill>
                  <a:srgbClr val="072428"/>
                </a:solidFill>
                <a:latin typeface="+mn-lt"/>
              </a:rPr>
              <a:t>Recommendations for </a:t>
            </a:r>
          </a:p>
          <a:p>
            <a:pPr algn="ctr"/>
            <a:r>
              <a:rPr lang="en-US" sz="5400" b="1" dirty="0" smtClean="0">
                <a:solidFill>
                  <a:srgbClr val="072428"/>
                </a:solidFill>
                <a:latin typeface="+mn-lt"/>
              </a:rPr>
              <a:t>School Leaders</a:t>
            </a:r>
          </a:p>
          <a:p>
            <a:pPr marL="571500" indent="-571500">
              <a:buFont typeface="Arial"/>
              <a:buChar char="•"/>
            </a:pPr>
            <a:r>
              <a:rPr lang="en-US" sz="3600" dirty="0">
                <a:solidFill>
                  <a:srgbClr val="072428"/>
                </a:solidFill>
                <a:latin typeface="+mn-lt"/>
              </a:rPr>
              <a:t>School leaders </a:t>
            </a:r>
            <a:r>
              <a:rPr lang="en-US" sz="3600" dirty="0" smtClean="0">
                <a:solidFill>
                  <a:srgbClr val="072428"/>
                </a:solidFill>
                <a:latin typeface="+mn-lt"/>
              </a:rPr>
              <a:t>should consider whether </a:t>
            </a:r>
            <a:r>
              <a:rPr lang="en-US" sz="3600" dirty="0">
                <a:solidFill>
                  <a:srgbClr val="072428"/>
                </a:solidFill>
                <a:latin typeface="+mn-lt"/>
              </a:rPr>
              <a:t>new teachers </a:t>
            </a:r>
            <a:r>
              <a:rPr lang="en-US" sz="3600" dirty="0" smtClean="0">
                <a:solidFill>
                  <a:srgbClr val="072428"/>
                </a:solidFill>
                <a:latin typeface="+mn-lt"/>
              </a:rPr>
              <a:t>understand the </a:t>
            </a:r>
            <a:r>
              <a:rPr lang="en-US" sz="3600" dirty="0">
                <a:solidFill>
                  <a:srgbClr val="072428"/>
                </a:solidFill>
                <a:latin typeface="+mn-lt"/>
              </a:rPr>
              <a:t>PLC process, the research behind it and </a:t>
            </a:r>
            <a:r>
              <a:rPr lang="en-US" sz="3600" dirty="0" smtClean="0">
                <a:solidFill>
                  <a:srgbClr val="072428"/>
                </a:solidFill>
                <a:latin typeface="+mn-lt"/>
              </a:rPr>
              <a:t>determine if new </a:t>
            </a:r>
            <a:r>
              <a:rPr lang="en-US" sz="3600" dirty="0">
                <a:solidFill>
                  <a:srgbClr val="072428"/>
                </a:solidFill>
                <a:latin typeface="+mn-lt"/>
              </a:rPr>
              <a:t>teachers feel comfortable contributing in their teams</a:t>
            </a:r>
            <a:r>
              <a:rPr lang="en-US" sz="3600" dirty="0" smtClean="0">
                <a:solidFill>
                  <a:srgbClr val="072428"/>
                </a:solidFill>
                <a:latin typeface="+mn-lt"/>
              </a:rPr>
              <a:t>.</a:t>
            </a:r>
          </a:p>
          <a:p>
            <a:pPr marL="571500" indent="-571500">
              <a:buFont typeface="Arial"/>
              <a:buChar char="•"/>
            </a:pPr>
            <a:endParaRPr lang="en-US" sz="3600" dirty="0">
              <a:solidFill>
                <a:srgbClr val="072428"/>
              </a:solidFill>
              <a:latin typeface="+mn-lt"/>
            </a:endParaRPr>
          </a:p>
          <a:p>
            <a:pPr marL="571500" indent="-571500">
              <a:buFont typeface="Arial"/>
              <a:buChar char="•"/>
            </a:pPr>
            <a:r>
              <a:rPr lang="en-US" sz="3600" dirty="0" smtClean="0">
                <a:solidFill>
                  <a:srgbClr val="072428"/>
                </a:solidFill>
                <a:latin typeface="+mn-lt"/>
              </a:rPr>
              <a:t>The new teachers in this study understood </a:t>
            </a:r>
            <a:r>
              <a:rPr lang="en-US" sz="3600" dirty="0">
                <a:solidFill>
                  <a:srgbClr val="072428"/>
                </a:solidFill>
                <a:latin typeface="+mn-lt"/>
              </a:rPr>
              <a:t>the value of the work required within their PLC teams. School leaders </a:t>
            </a:r>
            <a:r>
              <a:rPr lang="en-US" sz="3600" dirty="0" smtClean="0">
                <a:solidFill>
                  <a:srgbClr val="072428"/>
                </a:solidFill>
                <a:latin typeface="+mn-lt"/>
              </a:rPr>
              <a:t>should review their implementation of PLCs and consider whether it </a:t>
            </a:r>
            <a:r>
              <a:rPr lang="en-US" sz="3600" dirty="0">
                <a:solidFill>
                  <a:srgbClr val="072428"/>
                </a:solidFill>
                <a:latin typeface="+mn-lt"/>
              </a:rPr>
              <a:t>is effective </a:t>
            </a:r>
            <a:r>
              <a:rPr lang="en-US" sz="3600" dirty="0" smtClean="0">
                <a:solidFill>
                  <a:srgbClr val="072428"/>
                </a:solidFill>
                <a:latin typeface="+mn-lt"/>
              </a:rPr>
              <a:t>and if </a:t>
            </a:r>
            <a:r>
              <a:rPr lang="en-US" sz="3600" dirty="0">
                <a:solidFill>
                  <a:srgbClr val="072428"/>
                </a:solidFill>
                <a:latin typeface="+mn-lt"/>
              </a:rPr>
              <a:t>roles are clearly defined, so they can ensure positive outcomes for staff and students</a:t>
            </a:r>
            <a:r>
              <a:rPr lang="en-US" sz="3600" dirty="0" smtClean="0">
                <a:solidFill>
                  <a:srgbClr val="072428"/>
                </a:solidFill>
              </a:rPr>
              <a:t>.</a:t>
            </a:r>
            <a:endParaRPr lang="en-US" sz="3600" b="1" dirty="0">
              <a:solidFill>
                <a:srgbClr val="072428"/>
              </a:solidFill>
            </a:endParaRPr>
          </a:p>
          <a:p>
            <a:pPr algn="ctr"/>
            <a:endParaRPr lang="en-US" dirty="0"/>
          </a:p>
        </p:txBody>
      </p:sp>
      <p:sp>
        <p:nvSpPr>
          <p:cNvPr id="13" name="TextBox 12"/>
          <p:cNvSpPr txBox="1"/>
          <p:nvPr/>
        </p:nvSpPr>
        <p:spPr>
          <a:xfrm>
            <a:off x="33299400" y="20116800"/>
            <a:ext cx="10058400" cy="6586420"/>
          </a:xfrm>
          <a:prstGeom prst="rect">
            <a:avLst/>
          </a:prstGeom>
          <a:solidFill>
            <a:schemeClr val="bg2"/>
          </a:solidFill>
        </p:spPr>
        <p:txBody>
          <a:bodyPr wrap="square" rtlCol="0">
            <a:spAutoFit/>
          </a:bodyPr>
          <a:lstStyle/>
          <a:p>
            <a:pPr algn="ctr"/>
            <a:r>
              <a:rPr lang="en-US" sz="5400" b="1" dirty="0" smtClean="0">
                <a:solidFill>
                  <a:srgbClr val="072428"/>
                </a:solidFill>
                <a:latin typeface="+mn-lt"/>
              </a:rPr>
              <a:t>References</a:t>
            </a:r>
          </a:p>
          <a:p>
            <a:r>
              <a:rPr lang="en-US" sz="1400" dirty="0">
                <a:solidFill>
                  <a:schemeClr val="bg2">
                    <a:lumMod val="10000"/>
                  </a:schemeClr>
                </a:solidFill>
                <a:latin typeface="+mn-lt"/>
              </a:rPr>
              <a:t> </a:t>
            </a:r>
            <a:r>
              <a:rPr lang="en-US" sz="1400" dirty="0" smtClean="0">
                <a:solidFill>
                  <a:schemeClr val="bg2">
                    <a:lumMod val="10000"/>
                  </a:schemeClr>
                </a:solidFill>
                <a:latin typeface="+mn-lt"/>
              </a:rPr>
              <a:t>       </a:t>
            </a:r>
            <a:r>
              <a:rPr lang="en-US" sz="1600" dirty="0" smtClean="0">
                <a:solidFill>
                  <a:schemeClr val="bg2">
                    <a:lumMod val="10000"/>
                  </a:schemeClr>
                </a:solidFill>
                <a:latin typeface="+mn-lt"/>
              </a:rPr>
              <a:t>Creswell</a:t>
            </a:r>
            <a:r>
              <a:rPr lang="en-US" sz="1600" dirty="0">
                <a:solidFill>
                  <a:schemeClr val="bg2">
                    <a:lumMod val="10000"/>
                  </a:schemeClr>
                </a:solidFill>
                <a:latin typeface="+mn-lt"/>
              </a:rPr>
              <a:t>, J. (2013). </a:t>
            </a:r>
            <a:r>
              <a:rPr lang="en-US" sz="1600" i="1" dirty="0">
                <a:solidFill>
                  <a:schemeClr val="bg2">
                    <a:lumMod val="10000"/>
                  </a:schemeClr>
                </a:solidFill>
                <a:latin typeface="+mn-lt"/>
              </a:rPr>
              <a:t>Qualitative inquiry and research design: Choosing among five approaches. </a:t>
            </a:r>
            <a:r>
              <a:rPr lang="en-US" sz="1600" dirty="0">
                <a:solidFill>
                  <a:schemeClr val="bg2">
                    <a:lumMod val="10000"/>
                  </a:schemeClr>
                </a:solidFill>
                <a:latin typeface="+mn-lt"/>
              </a:rPr>
              <a:t>Thousand Oaks, CA: Sage Publications, </a:t>
            </a:r>
            <a:r>
              <a:rPr lang="en-US" sz="1600" dirty="0" smtClean="0">
                <a:solidFill>
                  <a:schemeClr val="bg2">
                    <a:lumMod val="10000"/>
                  </a:schemeClr>
                </a:solidFill>
                <a:latin typeface="+mn-lt"/>
              </a:rPr>
              <a:t>Inc.</a:t>
            </a:r>
          </a:p>
          <a:p>
            <a:r>
              <a:rPr lang="en-US" sz="1600" dirty="0">
                <a:solidFill>
                  <a:schemeClr val="bg2">
                    <a:lumMod val="10000"/>
                  </a:schemeClr>
                </a:solidFill>
                <a:latin typeface="+mn-lt"/>
              </a:rPr>
              <a:t> </a:t>
            </a:r>
            <a:r>
              <a:rPr lang="en-US" sz="1600" dirty="0" smtClean="0">
                <a:solidFill>
                  <a:schemeClr val="bg2">
                    <a:lumMod val="10000"/>
                  </a:schemeClr>
                </a:solidFill>
                <a:latin typeface="+mn-lt"/>
              </a:rPr>
              <a:t>      </a:t>
            </a:r>
            <a:r>
              <a:rPr lang="en-US" sz="1600" dirty="0" err="1" smtClean="0">
                <a:solidFill>
                  <a:schemeClr val="bg2">
                    <a:lumMod val="10000"/>
                  </a:schemeClr>
                </a:solidFill>
                <a:latin typeface="+mn-lt"/>
              </a:rPr>
              <a:t>DuFour</a:t>
            </a:r>
            <a:r>
              <a:rPr lang="en-US" sz="1600" dirty="0" smtClean="0">
                <a:solidFill>
                  <a:schemeClr val="bg2">
                    <a:lumMod val="10000"/>
                  </a:schemeClr>
                </a:solidFill>
                <a:latin typeface="+mn-lt"/>
              </a:rPr>
              <a:t> </a:t>
            </a:r>
            <a:r>
              <a:rPr lang="en-US" sz="1600" dirty="0">
                <a:solidFill>
                  <a:schemeClr val="bg2">
                    <a:lumMod val="10000"/>
                  </a:schemeClr>
                </a:solidFill>
                <a:latin typeface="+mn-lt"/>
              </a:rPr>
              <a:t>R., </a:t>
            </a:r>
            <a:r>
              <a:rPr lang="en-US" sz="1600" dirty="0" err="1">
                <a:solidFill>
                  <a:schemeClr val="bg2">
                    <a:lumMod val="10000"/>
                  </a:schemeClr>
                </a:solidFill>
                <a:latin typeface="+mn-lt"/>
              </a:rPr>
              <a:t>DuFour</a:t>
            </a:r>
            <a:r>
              <a:rPr lang="en-US" sz="1600" dirty="0">
                <a:solidFill>
                  <a:schemeClr val="bg2">
                    <a:lumMod val="10000"/>
                  </a:schemeClr>
                </a:solidFill>
                <a:latin typeface="+mn-lt"/>
              </a:rPr>
              <a:t> R., &amp; </a:t>
            </a:r>
            <a:r>
              <a:rPr lang="en-US" sz="1600" dirty="0" err="1">
                <a:solidFill>
                  <a:schemeClr val="bg2">
                    <a:lumMod val="10000"/>
                  </a:schemeClr>
                </a:solidFill>
                <a:latin typeface="+mn-lt"/>
              </a:rPr>
              <a:t>Eaker</a:t>
            </a:r>
            <a:r>
              <a:rPr lang="en-US" sz="1600" dirty="0">
                <a:solidFill>
                  <a:schemeClr val="bg2">
                    <a:lumMod val="10000"/>
                  </a:schemeClr>
                </a:solidFill>
                <a:latin typeface="+mn-lt"/>
              </a:rPr>
              <a:t>, R. (2011). </a:t>
            </a:r>
            <a:r>
              <a:rPr lang="en-US" sz="1600" i="1" dirty="0">
                <a:solidFill>
                  <a:schemeClr val="bg2">
                    <a:lumMod val="10000"/>
                  </a:schemeClr>
                </a:solidFill>
                <a:latin typeface="+mn-lt"/>
              </a:rPr>
              <a:t>Revisiting learning communities at work: New insights for improving schools</a:t>
            </a:r>
            <a:r>
              <a:rPr lang="en-US" sz="1600" dirty="0">
                <a:solidFill>
                  <a:schemeClr val="bg2">
                    <a:lumMod val="10000"/>
                  </a:schemeClr>
                </a:solidFill>
                <a:latin typeface="+mn-lt"/>
              </a:rPr>
              <a:t>. Bloomington, IN: Solution Tree Press.</a:t>
            </a:r>
          </a:p>
          <a:p>
            <a:r>
              <a:rPr lang="en-US" sz="1600" dirty="0">
                <a:solidFill>
                  <a:schemeClr val="bg2">
                    <a:lumMod val="10000"/>
                  </a:schemeClr>
                </a:solidFill>
                <a:latin typeface="+mn-lt"/>
              </a:rPr>
              <a:t> </a:t>
            </a:r>
            <a:r>
              <a:rPr lang="en-US" sz="1600" dirty="0" smtClean="0">
                <a:solidFill>
                  <a:schemeClr val="bg2">
                    <a:lumMod val="10000"/>
                  </a:schemeClr>
                </a:solidFill>
                <a:latin typeface="+mn-lt"/>
              </a:rPr>
              <a:t>     </a:t>
            </a:r>
            <a:r>
              <a:rPr lang="en-US" sz="1600" dirty="0" err="1" smtClean="0">
                <a:solidFill>
                  <a:schemeClr val="bg2">
                    <a:lumMod val="10000"/>
                  </a:schemeClr>
                </a:solidFill>
                <a:latin typeface="+mn-lt"/>
              </a:rPr>
              <a:t>Feiman</a:t>
            </a:r>
            <a:r>
              <a:rPr lang="en-US" sz="1600" dirty="0" err="1">
                <a:solidFill>
                  <a:schemeClr val="bg2">
                    <a:lumMod val="10000"/>
                  </a:schemeClr>
                </a:solidFill>
                <a:latin typeface="+mn-lt"/>
              </a:rPr>
              <a:t>-Nemser</a:t>
            </a:r>
            <a:r>
              <a:rPr lang="en-US" sz="1600" dirty="0">
                <a:solidFill>
                  <a:schemeClr val="bg2">
                    <a:lumMod val="10000"/>
                  </a:schemeClr>
                </a:solidFill>
                <a:latin typeface="+mn-lt"/>
              </a:rPr>
              <a:t>, S. (May 2012). Beyond solo teaching. </a:t>
            </a:r>
            <a:r>
              <a:rPr lang="en-US" sz="1600" i="1" dirty="0">
                <a:solidFill>
                  <a:schemeClr val="bg2">
                    <a:lumMod val="10000"/>
                  </a:schemeClr>
                </a:solidFill>
                <a:latin typeface="+mn-lt"/>
              </a:rPr>
              <a:t>Educational Leadership</a:t>
            </a:r>
            <a:r>
              <a:rPr lang="en-US" sz="1600" dirty="0">
                <a:solidFill>
                  <a:schemeClr val="bg2">
                    <a:lumMod val="10000"/>
                  </a:schemeClr>
                </a:solidFill>
                <a:latin typeface="+mn-lt"/>
              </a:rPr>
              <a:t>, </a:t>
            </a:r>
            <a:r>
              <a:rPr lang="en-US" sz="1600" i="1" dirty="0">
                <a:solidFill>
                  <a:schemeClr val="bg2">
                    <a:lumMod val="10000"/>
                  </a:schemeClr>
                </a:solidFill>
                <a:latin typeface="+mn-lt"/>
              </a:rPr>
              <a:t>69</a:t>
            </a:r>
            <a:r>
              <a:rPr lang="en-US" sz="1600" dirty="0">
                <a:solidFill>
                  <a:schemeClr val="bg2">
                    <a:lumMod val="10000"/>
                  </a:schemeClr>
                </a:solidFill>
                <a:latin typeface="+mn-lt"/>
              </a:rPr>
              <a:t>(8), 10-16.</a:t>
            </a:r>
          </a:p>
          <a:p>
            <a:r>
              <a:rPr lang="en-US" sz="1600" dirty="0">
                <a:solidFill>
                  <a:schemeClr val="bg2">
                    <a:lumMod val="10000"/>
                  </a:schemeClr>
                </a:solidFill>
                <a:latin typeface="+mn-lt"/>
              </a:rPr>
              <a:t> </a:t>
            </a:r>
            <a:r>
              <a:rPr lang="en-US" sz="1600" dirty="0" smtClean="0">
                <a:solidFill>
                  <a:schemeClr val="bg2">
                    <a:lumMod val="10000"/>
                  </a:schemeClr>
                </a:solidFill>
                <a:latin typeface="+mn-lt"/>
              </a:rPr>
              <a:t>     Goodwin</a:t>
            </a:r>
            <a:r>
              <a:rPr lang="en-US" sz="1600" dirty="0">
                <a:solidFill>
                  <a:schemeClr val="bg2">
                    <a:lumMod val="10000"/>
                  </a:schemeClr>
                </a:solidFill>
                <a:latin typeface="+mn-lt"/>
              </a:rPr>
              <a:t>, B. (May 2012). Research says: New teachers face three common challenges. </a:t>
            </a:r>
            <a:r>
              <a:rPr lang="en-US" sz="1600" i="1" dirty="0">
                <a:solidFill>
                  <a:schemeClr val="bg2">
                    <a:lumMod val="10000"/>
                  </a:schemeClr>
                </a:solidFill>
                <a:latin typeface="+mn-lt"/>
              </a:rPr>
              <a:t>Educational Leadership, 69</a:t>
            </a:r>
            <a:r>
              <a:rPr lang="en-US" sz="1600" dirty="0">
                <a:solidFill>
                  <a:schemeClr val="bg2">
                    <a:lumMod val="10000"/>
                  </a:schemeClr>
                </a:solidFill>
                <a:latin typeface="+mn-lt"/>
              </a:rPr>
              <a:t>(8)</a:t>
            </a:r>
            <a:r>
              <a:rPr lang="en-US" sz="1600" i="1" dirty="0">
                <a:solidFill>
                  <a:schemeClr val="bg2">
                    <a:lumMod val="10000"/>
                  </a:schemeClr>
                </a:solidFill>
                <a:latin typeface="+mn-lt"/>
              </a:rPr>
              <a:t>, 84-85.</a:t>
            </a:r>
            <a:endParaRPr lang="en-US" sz="1600" dirty="0">
              <a:solidFill>
                <a:schemeClr val="bg2">
                  <a:lumMod val="10000"/>
                </a:schemeClr>
              </a:solidFill>
              <a:latin typeface="+mn-lt"/>
            </a:endParaRPr>
          </a:p>
          <a:p>
            <a:r>
              <a:rPr lang="en-US" sz="1600" dirty="0">
                <a:solidFill>
                  <a:schemeClr val="bg2">
                    <a:lumMod val="10000"/>
                  </a:schemeClr>
                </a:solidFill>
                <a:latin typeface="+mn-lt"/>
              </a:rPr>
              <a:t> </a:t>
            </a:r>
            <a:r>
              <a:rPr lang="en-US" sz="1600" dirty="0" smtClean="0">
                <a:solidFill>
                  <a:schemeClr val="bg2">
                    <a:lumMod val="10000"/>
                  </a:schemeClr>
                </a:solidFill>
                <a:latin typeface="+mn-lt"/>
              </a:rPr>
              <a:t>     </a:t>
            </a:r>
            <a:r>
              <a:rPr lang="en-US" sz="1600" dirty="0" err="1" smtClean="0">
                <a:solidFill>
                  <a:schemeClr val="bg2">
                    <a:lumMod val="10000"/>
                  </a:schemeClr>
                </a:solidFill>
                <a:latin typeface="+mn-lt"/>
              </a:rPr>
              <a:t>Hord</a:t>
            </a:r>
            <a:r>
              <a:rPr lang="en-US" sz="1600" dirty="0">
                <a:solidFill>
                  <a:schemeClr val="bg2">
                    <a:lumMod val="10000"/>
                  </a:schemeClr>
                </a:solidFill>
                <a:latin typeface="+mn-lt"/>
              </a:rPr>
              <a:t>, S. (1997). </a:t>
            </a:r>
            <a:r>
              <a:rPr lang="en-US" sz="1600" i="1" dirty="0">
                <a:solidFill>
                  <a:schemeClr val="bg2">
                    <a:lumMod val="10000"/>
                  </a:schemeClr>
                </a:solidFill>
                <a:latin typeface="+mn-lt"/>
              </a:rPr>
              <a:t>Professional learning communities: Communities of continuous inquiry and improvement. </a:t>
            </a:r>
            <a:r>
              <a:rPr lang="en-US" sz="1600" dirty="0">
                <a:solidFill>
                  <a:schemeClr val="bg2">
                    <a:lumMod val="10000"/>
                  </a:schemeClr>
                </a:solidFill>
                <a:latin typeface="+mn-lt"/>
              </a:rPr>
              <a:t>Austin, TX: Southwest Educational Development Laboratory. Retrieved from </a:t>
            </a:r>
            <a:r>
              <a:rPr lang="en-US" sz="1600" u="sng" dirty="0">
                <a:solidFill>
                  <a:schemeClr val="bg2">
                    <a:lumMod val="10000"/>
                  </a:schemeClr>
                </a:solidFill>
                <a:latin typeface="+mn-lt"/>
                <a:hlinkClick r:id="rId2"/>
              </a:rPr>
              <a:t>http://www.sedl.org/pubs/change34/</a:t>
            </a:r>
            <a:endParaRPr lang="en-US" sz="1600" dirty="0">
              <a:solidFill>
                <a:schemeClr val="bg2">
                  <a:lumMod val="10000"/>
                </a:schemeClr>
              </a:solidFill>
              <a:latin typeface="+mn-lt"/>
            </a:endParaRPr>
          </a:p>
          <a:p>
            <a:r>
              <a:rPr lang="en-US" sz="1600" dirty="0">
                <a:solidFill>
                  <a:schemeClr val="bg2">
                    <a:lumMod val="10000"/>
                  </a:schemeClr>
                </a:solidFill>
                <a:latin typeface="+mn-lt"/>
              </a:rPr>
              <a:t> </a:t>
            </a:r>
            <a:r>
              <a:rPr lang="en-US" sz="1600" dirty="0" smtClean="0">
                <a:solidFill>
                  <a:schemeClr val="bg2">
                    <a:lumMod val="10000"/>
                  </a:schemeClr>
                </a:solidFill>
                <a:latin typeface="+mn-lt"/>
              </a:rPr>
              <a:t>     </a:t>
            </a:r>
            <a:r>
              <a:rPr lang="en-US" sz="1600" dirty="0" err="1" smtClean="0">
                <a:solidFill>
                  <a:schemeClr val="bg2">
                    <a:lumMod val="10000"/>
                  </a:schemeClr>
                </a:solidFill>
                <a:latin typeface="+mn-lt"/>
              </a:rPr>
              <a:t>Hord</a:t>
            </a:r>
            <a:r>
              <a:rPr lang="en-US" sz="1600" dirty="0">
                <a:solidFill>
                  <a:schemeClr val="bg2">
                    <a:lumMod val="10000"/>
                  </a:schemeClr>
                </a:solidFill>
                <a:latin typeface="+mn-lt"/>
              </a:rPr>
              <a:t>, S. (2008). Evolution of the professional learning community. </a:t>
            </a:r>
            <a:r>
              <a:rPr lang="en-US" sz="1600" i="1" dirty="0">
                <a:solidFill>
                  <a:schemeClr val="bg2">
                    <a:lumMod val="10000"/>
                  </a:schemeClr>
                </a:solidFill>
                <a:latin typeface="+mn-lt"/>
              </a:rPr>
              <a:t>National Staff Development Council, 29</a:t>
            </a:r>
            <a:r>
              <a:rPr lang="en-US" sz="1600" dirty="0">
                <a:solidFill>
                  <a:schemeClr val="bg2">
                    <a:lumMod val="10000"/>
                  </a:schemeClr>
                </a:solidFill>
                <a:latin typeface="+mn-lt"/>
              </a:rPr>
              <a:t>(3), 10-13.</a:t>
            </a:r>
          </a:p>
          <a:p>
            <a:r>
              <a:rPr lang="en-US" sz="1600" dirty="0">
                <a:solidFill>
                  <a:schemeClr val="bg2">
                    <a:lumMod val="10000"/>
                  </a:schemeClr>
                </a:solidFill>
                <a:latin typeface="+mn-lt"/>
              </a:rPr>
              <a:t> </a:t>
            </a:r>
            <a:r>
              <a:rPr lang="en-US" sz="1600" dirty="0" smtClean="0">
                <a:solidFill>
                  <a:schemeClr val="bg2">
                    <a:lumMod val="10000"/>
                  </a:schemeClr>
                </a:solidFill>
                <a:latin typeface="+mn-lt"/>
              </a:rPr>
              <a:t>     Horn</a:t>
            </a:r>
            <a:r>
              <a:rPr lang="en-US" sz="1600" dirty="0">
                <a:solidFill>
                  <a:schemeClr val="bg2">
                    <a:lumMod val="10000"/>
                  </a:schemeClr>
                </a:solidFill>
                <a:latin typeface="+mn-lt"/>
              </a:rPr>
              <a:t>, P. J., Sterling, H. A., &amp; </a:t>
            </a:r>
            <a:r>
              <a:rPr lang="en-US" sz="1600" dirty="0" err="1">
                <a:solidFill>
                  <a:schemeClr val="bg2">
                    <a:lumMod val="10000"/>
                  </a:schemeClr>
                </a:solidFill>
                <a:latin typeface="+mn-lt"/>
              </a:rPr>
              <a:t>Subhan</a:t>
            </a:r>
            <a:r>
              <a:rPr lang="en-US" sz="1600" dirty="0">
                <a:solidFill>
                  <a:schemeClr val="bg2">
                    <a:lumMod val="10000"/>
                  </a:schemeClr>
                </a:solidFill>
                <a:latin typeface="+mn-lt"/>
              </a:rPr>
              <a:t>, S. (2002, February 25). </a:t>
            </a:r>
            <a:r>
              <a:rPr lang="en-US" sz="1600" i="1" dirty="0">
                <a:solidFill>
                  <a:schemeClr val="bg2">
                    <a:lumMod val="10000"/>
                  </a:schemeClr>
                </a:solidFill>
                <a:latin typeface="+mn-lt"/>
              </a:rPr>
              <a:t>Accountability through ‘best practice’ induction models. </a:t>
            </a:r>
            <a:r>
              <a:rPr lang="en-US" sz="1600" dirty="0">
                <a:solidFill>
                  <a:schemeClr val="bg2">
                    <a:lumMod val="10000"/>
                  </a:schemeClr>
                </a:solidFill>
                <a:latin typeface="+mn-lt"/>
              </a:rPr>
              <a:t>Paper presented at the Annual American Association of Colleges for Teacher Education. NY: New York City.</a:t>
            </a:r>
          </a:p>
          <a:p>
            <a:r>
              <a:rPr lang="en-US" sz="1600" dirty="0">
                <a:solidFill>
                  <a:schemeClr val="bg2">
                    <a:lumMod val="10000"/>
                  </a:schemeClr>
                </a:solidFill>
                <a:latin typeface="+mn-lt"/>
              </a:rPr>
              <a:t> </a:t>
            </a:r>
            <a:r>
              <a:rPr lang="en-US" sz="1600" dirty="0" smtClean="0">
                <a:solidFill>
                  <a:schemeClr val="bg2">
                    <a:lumMod val="10000"/>
                  </a:schemeClr>
                </a:solidFill>
                <a:latin typeface="+mn-lt"/>
              </a:rPr>
              <a:t>     Ingersoll</a:t>
            </a:r>
            <a:r>
              <a:rPr lang="en-US" sz="1600" dirty="0">
                <a:solidFill>
                  <a:schemeClr val="bg2">
                    <a:lumMod val="10000"/>
                  </a:schemeClr>
                </a:solidFill>
                <a:latin typeface="+mn-lt"/>
              </a:rPr>
              <a:t>, R. (2001). Teacher turnover and teacher shortages: An organizational analysis. </a:t>
            </a:r>
            <a:r>
              <a:rPr lang="en-US" sz="1600" i="1" dirty="0">
                <a:solidFill>
                  <a:schemeClr val="bg2">
                    <a:lumMod val="10000"/>
                  </a:schemeClr>
                </a:solidFill>
                <a:latin typeface="+mn-lt"/>
              </a:rPr>
              <a:t>American Educational Research Journal, 38</a:t>
            </a:r>
            <a:r>
              <a:rPr lang="en-US" sz="1600" dirty="0">
                <a:solidFill>
                  <a:schemeClr val="bg2">
                    <a:lumMod val="10000"/>
                  </a:schemeClr>
                </a:solidFill>
                <a:latin typeface="+mn-lt"/>
              </a:rPr>
              <a:t>(3), 499-534.</a:t>
            </a:r>
          </a:p>
          <a:p>
            <a:r>
              <a:rPr lang="en-US" sz="1600" dirty="0">
                <a:solidFill>
                  <a:schemeClr val="bg2">
                    <a:lumMod val="10000"/>
                  </a:schemeClr>
                </a:solidFill>
                <a:latin typeface="+mn-lt"/>
              </a:rPr>
              <a:t> </a:t>
            </a:r>
            <a:r>
              <a:rPr lang="en-US" sz="1600" dirty="0" smtClean="0">
                <a:solidFill>
                  <a:schemeClr val="bg2">
                    <a:lumMod val="10000"/>
                  </a:schemeClr>
                </a:solidFill>
                <a:latin typeface="+mn-lt"/>
              </a:rPr>
              <a:t>     Ingersoll</a:t>
            </a:r>
            <a:r>
              <a:rPr lang="en-US" sz="1600" dirty="0">
                <a:solidFill>
                  <a:schemeClr val="bg2">
                    <a:lumMod val="10000"/>
                  </a:schemeClr>
                </a:solidFill>
                <a:latin typeface="+mn-lt"/>
              </a:rPr>
              <a:t>, R. (2002). The teacher shortage: A case of wrong diagnosis and wrong prescription. </a:t>
            </a:r>
            <a:r>
              <a:rPr lang="en-US" sz="1600" i="1" dirty="0">
                <a:solidFill>
                  <a:schemeClr val="bg2">
                    <a:lumMod val="10000"/>
                  </a:schemeClr>
                </a:solidFill>
                <a:latin typeface="+mn-lt"/>
              </a:rPr>
              <a:t>NAASP Bulletin, 86</a:t>
            </a:r>
            <a:r>
              <a:rPr lang="en-US" sz="1600" dirty="0">
                <a:solidFill>
                  <a:schemeClr val="bg2">
                    <a:lumMod val="10000"/>
                  </a:schemeClr>
                </a:solidFill>
                <a:latin typeface="+mn-lt"/>
              </a:rPr>
              <a:t>(631), 16-31.</a:t>
            </a:r>
          </a:p>
          <a:p>
            <a:r>
              <a:rPr lang="en-US" sz="1600" dirty="0">
                <a:solidFill>
                  <a:schemeClr val="bg2">
                    <a:lumMod val="10000"/>
                  </a:schemeClr>
                </a:solidFill>
                <a:latin typeface="+mn-lt"/>
              </a:rPr>
              <a:t> </a:t>
            </a:r>
            <a:r>
              <a:rPr lang="en-US" sz="1600" dirty="0" smtClean="0">
                <a:solidFill>
                  <a:schemeClr val="bg2">
                    <a:lumMod val="10000"/>
                  </a:schemeClr>
                </a:solidFill>
                <a:latin typeface="+mn-lt"/>
              </a:rPr>
              <a:t>     Saldana</a:t>
            </a:r>
            <a:r>
              <a:rPr lang="en-US" sz="1600" dirty="0">
                <a:solidFill>
                  <a:schemeClr val="bg2">
                    <a:lumMod val="10000"/>
                  </a:schemeClr>
                </a:solidFill>
                <a:latin typeface="+mn-lt"/>
              </a:rPr>
              <a:t>, J. (2008). </a:t>
            </a:r>
            <a:r>
              <a:rPr lang="en-US" sz="1600" i="1" dirty="0">
                <a:solidFill>
                  <a:schemeClr val="bg2">
                    <a:lumMod val="10000"/>
                  </a:schemeClr>
                </a:solidFill>
                <a:latin typeface="+mn-lt"/>
              </a:rPr>
              <a:t>The coding manual for qualitative researchers. </a:t>
            </a:r>
            <a:r>
              <a:rPr lang="en-US" sz="1600" dirty="0">
                <a:solidFill>
                  <a:schemeClr val="bg2">
                    <a:lumMod val="10000"/>
                  </a:schemeClr>
                </a:solidFill>
                <a:latin typeface="+mn-lt"/>
              </a:rPr>
              <a:t>Los Angeles, CA: SAGE.</a:t>
            </a:r>
          </a:p>
          <a:p>
            <a:r>
              <a:rPr lang="en-US" sz="1600" dirty="0">
                <a:solidFill>
                  <a:schemeClr val="bg2">
                    <a:lumMod val="10000"/>
                  </a:schemeClr>
                </a:solidFill>
                <a:latin typeface="+mn-lt"/>
              </a:rPr>
              <a:t> </a:t>
            </a:r>
            <a:r>
              <a:rPr lang="en-US" sz="1600" dirty="0" smtClean="0">
                <a:solidFill>
                  <a:schemeClr val="bg2">
                    <a:lumMod val="10000"/>
                  </a:schemeClr>
                </a:solidFill>
                <a:latin typeface="+mn-lt"/>
              </a:rPr>
              <a:t>     </a:t>
            </a:r>
            <a:r>
              <a:rPr lang="en-US" sz="1600" dirty="0" err="1" smtClean="0">
                <a:solidFill>
                  <a:schemeClr val="bg2">
                    <a:lumMod val="10000"/>
                  </a:schemeClr>
                </a:solidFill>
                <a:latin typeface="+mn-lt"/>
              </a:rPr>
              <a:t>Schmoker</a:t>
            </a:r>
            <a:r>
              <a:rPr lang="en-US" sz="1600" dirty="0">
                <a:solidFill>
                  <a:schemeClr val="bg2">
                    <a:lumMod val="10000"/>
                  </a:schemeClr>
                </a:solidFill>
                <a:latin typeface="+mn-lt"/>
              </a:rPr>
              <a:t>, M. (2004a). Learning communities at the crossroads: Toward the best schools we’ve ever had.</a:t>
            </a:r>
            <a:r>
              <a:rPr lang="en-US" sz="1600" i="1" dirty="0">
                <a:solidFill>
                  <a:schemeClr val="bg2">
                    <a:lumMod val="10000"/>
                  </a:schemeClr>
                </a:solidFill>
                <a:latin typeface="+mn-lt"/>
              </a:rPr>
              <a:t> Phi Delta </a:t>
            </a:r>
            <a:r>
              <a:rPr lang="en-US" sz="1600" i="1" dirty="0" err="1">
                <a:solidFill>
                  <a:schemeClr val="bg2">
                    <a:lumMod val="10000"/>
                  </a:schemeClr>
                </a:solidFill>
                <a:latin typeface="+mn-lt"/>
              </a:rPr>
              <a:t>Kappan</a:t>
            </a:r>
            <a:r>
              <a:rPr lang="en-US" sz="1600" i="1" dirty="0">
                <a:solidFill>
                  <a:schemeClr val="bg2">
                    <a:lumMod val="10000"/>
                  </a:schemeClr>
                </a:solidFill>
                <a:latin typeface="+mn-lt"/>
              </a:rPr>
              <a:t>,</a:t>
            </a:r>
            <a:r>
              <a:rPr lang="en-US" sz="1600" dirty="0">
                <a:solidFill>
                  <a:schemeClr val="bg2">
                    <a:lumMod val="10000"/>
                  </a:schemeClr>
                </a:solidFill>
                <a:latin typeface="+mn-lt"/>
              </a:rPr>
              <a:t> </a:t>
            </a:r>
            <a:r>
              <a:rPr lang="en-US" sz="1600" i="1" dirty="0">
                <a:solidFill>
                  <a:schemeClr val="bg2">
                    <a:lumMod val="10000"/>
                  </a:schemeClr>
                </a:solidFill>
                <a:latin typeface="+mn-lt"/>
              </a:rPr>
              <a:t>86</a:t>
            </a:r>
            <a:r>
              <a:rPr lang="en-US" sz="1600" dirty="0">
                <a:solidFill>
                  <a:schemeClr val="bg2">
                    <a:lumMod val="10000"/>
                  </a:schemeClr>
                </a:solidFill>
                <a:latin typeface="+mn-lt"/>
              </a:rPr>
              <a:t>(1), 84-88.</a:t>
            </a:r>
          </a:p>
          <a:p>
            <a:r>
              <a:rPr lang="en-US" sz="1600" dirty="0" smtClean="0">
                <a:solidFill>
                  <a:schemeClr val="bg2">
                    <a:lumMod val="10000"/>
                  </a:schemeClr>
                </a:solidFill>
              </a:rPr>
              <a:t>	</a:t>
            </a:r>
            <a:endParaRPr lang="en-US" sz="1600" dirty="0">
              <a:solidFill>
                <a:schemeClr val="bg2">
                  <a:lumMod val="10000"/>
                </a:schemeClr>
              </a:solidFill>
            </a:endParaRPr>
          </a:p>
        </p:txBody>
      </p:sp>
      <p:sp>
        <p:nvSpPr>
          <p:cNvPr id="14" name="TextBox 13"/>
          <p:cNvSpPr txBox="1"/>
          <p:nvPr/>
        </p:nvSpPr>
        <p:spPr>
          <a:xfrm>
            <a:off x="1066800" y="29641800"/>
            <a:ext cx="10515600" cy="3170099"/>
          </a:xfrm>
          <a:prstGeom prst="rect">
            <a:avLst/>
          </a:prstGeom>
          <a:noFill/>
        </p:spPr>
        <p:txBody>
          <a:bodyPr wrap="square" rtlCol="0">
            <a:spAutoFit/>
          </a:bodyPr>
          <a:lstStyle/>
          <a:p>
            <a:r>
              <a:rPr lang="en-US" sz="3600" b="1" dirty="0" smtClean="0">
                <a:solidFill>
                  <a:srgbClr val="FFFFFF"/>
                </a:solidFill>
                <a:latin typeface="+mn-lt"/>
              </a:rPr>
              <a:t>Contact Information</a:t>
            </a:r>
          </a:p>
          <a:p>
            <a:r>
              <a:rPr lang="en-US" sz="3600" dirty="0" smtClean="0">
                <a:solidFill>
                  <a:srgbClr val="FFFFFF"/>
                </a:solidFill>
                <a:latin typeface="+mn-lt"/>
              </a:rPr>
              <a:t>Elizabeth Vest</a:t>
            </a:r>
          </a:p>
          <a:p>
            <a:r>
              <a:rPr lang="en-US" sz="3600" dirty="0" smtClean="0">
                <a:solidFill>
                  <a:srgbClr val="FFFFFF"/>
                </a:solidFill>
                <a:latin typeface="+mn-lt"/>
              </a:rPr>
              <a:t>ALSI Doctoral Student, MTSU</a:t>
            </a:r>
          </a:p>
          <a:p>
            <a:r>
              <a:rPr lang="en-US" sz="3600" dirty="0" smtClean="0">
                <a:solidFill>
                  <a:srgbClr val="FFFFFF"/>
                </a:solidFill>
                <a:latin typeface="+mn-lt"/>
              </a:rPr>
              <a:t>615-337-</a:t>
            </a:r>
            <a:r>
              <a:rPr lang="en-US" sz="3600" dirty="0" smtClean="0">
                <a:solidFill>
                  <a:srgbClr val="FFFFFF"/>
                </a:solidFill>
                <a:latin typeface="+mn-lt"/>
              </a:rPr>
              <a:t>1830 </a:t>
            </a:r>
            <a:r>
              <a:rPr lang="en-US" sz="3600" dirty="0" smtClean="0">
                <a:solidFill>
                  <a:srgbClr val="FFFFFF"/>
                </a:solidFill>
                <a:latin typeface="+mn-lt"/>
                <a:hlinkClick r:id="rId3"/>
              </a:rPr>
              <a:t>met4c</a:t>
            </a:r>
            <a:r>
              <a:rPr lang="en-US" sz="3600" dirty="0" smtClean="0">
                <a:solidFill>
                  <a:srgbClr val="FFFFFF"/>
                </a:solidFill>
                <a:latin typeface="+mn-lt"/>
                <a:hlinkClick r:id="rId3"/>
              </a:rPr>
              <a:t>@</a:t>
            </a:r>
            <a:r>
              <a:rPr lang="en-US" sz="3600" dirty="0" smtClean="0">
                <a:solidFill>
                  <a:srgbClr val="FFFFFF"/>
                </a:solidFill>
                <a:latin typeface="+mn-lt"/>
                <a:hlinkClick r:id="rId3"/>
              </a:rPr>
              <a:t>mtmail.mtsu.edu</a:t>
            </a:r>
            <a:endParaRPr lang="en-US" sz="3600" dirty="0" smtClean="0">
              <a:solidFill>
                <a:srgbClr val="FFFFFF"/>
              </a:solidFill>
              <a:latin typeface="+mn-lt"/>
            </a:endParaRPr>
          </a:p>
          <a:p>
            <a:r>
              <a:rPr lang="en-US" sz="3600" dirty="0" smtClean="0">
                <a:solidFill>
                  <a:srgbClr val="FFFFFF"/>
                </a:solidFill>
                <a:latin typeface="+mn-lt"/>
              </a:rPr>
              <a:t>Rick </a:t>
            </a:r>
            <a:r>
              <a:rPr lang="en-US" sz="3600" dirty="0" err="1" smtClean="0">
                <a:solidFill>
                  <a:srgbClr val="FFFFFF"/>
                </a:solidFill>
                <a:latin typeface="+mn-lt"/>
              </a:rPr>
              <a:t>Vanosdall</a:t>
            </a:r>
            <a:r>
              <a:rPr lang="en-US" sz="3600" dirty="0" smtClean="0">
                <a:solidFill>
                  <a:srgbClr val="FFFFFF"/>
                </a:solidFill>
                <a:latin typeface="+mn-lt"/>
              </a:rPr>
              <a:t>, </a:t>
            </a:r>
            <a:r>
              <a:rPr lang="en-US" sz="3600" dirty="0" err="1" smtClean="0">
                <a:solidFill>
                  <a:srgbClr val="FFFFFF"/>
                </a:solidFill>
                <a:latin typeface="+mn-lt"/>
              </a:rPr>
              <a:t>Ed.D</a:t>
            </a:r>
            <a:r>
              <a:rPr lang="en-US" sz="3600" dirty="0" smtClean="0">
                <a:solidFill>
                  <a:srgbClr val="FFFFFF"/>
                </a:solidFill>
                <a:latin typeface="+mn-lt"/>
              </a:rPr>
              <a:t>, MTSU, Faculty Sponsor</a:t>
            </a:r>
            <a:endParaRPr lang="en-US" sz="3600" dirty="0" smtClean="0">
              <a:solidFill>
                <a:srgbClr val="FFFFFF"/>
              </a:solidFill>
              <a:latin typeface="+mn-lt"/>
            </a:endParaRPr>
          </a:p>
          <a:p>
            <a:pPr algn="ctr"/>
            <a:endParaRPr lang="en-US" sz="2000" b="1" dirty="0">
              <a:solidFill>
                <a:srgbClr val="072428"/>
              </a:solidFill>
            </a:endParaRPr>
          </a:p>
        </p:txBody>
      </p:sp>
      <p:graphicFrame>
        <p:nvGraphicFramePr>
          <p:cNvPr id="17" name="Diagram 16"/>
          <p:cNvGraphicFramePr/>
          <p:nvPr>
            <p:extLst>
              <p:ext uri="{D42A27DB-BD31-4B8C-83A1-F6EECF244321}">
                <p14:modId xmlns:p14="http://schemas.microsoft.com/office/powerpoint/2010/main" val="1258968228"/>
              </p:ext>
            </p:extLst>
          </p:nvPr>
        </p:nvGraphicFramePr>
        <p:xfrm>
          <a:off x="-482600" y="17856200"/>
          <a:ext cx="11963400" cy="7086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5" name="TextBox 14"/>
          <p:cNvSpPr txBox="1"/>
          <p:nvPr/>
        </p:nvSpPr>
        <p:spPr>
          <a:xfrm>
            <a:off x="457200" y="11582400"/>
            <a:ext cx="10058400" cy="4801314"/>
          </a:xfrm>
          <a:prstGeom prst="rect">
            <a:avLst/>
          </a:prstGeom>
          <a:solidFill>
            <a:schemeClr val="bg2"/>
          </a:solidFill>
        </p:spPr>
        <p:txBody>
          <a:bodyPr wrap="square" rtlCol="0">
            <a:spAutoFit/>
          </a:bodyPr>
          <a:lstStyle/>
          <a:p>
            <a:pPr algn="ctr"/>
            <a:r>
              <a:rPr lang="en-US" sz="5400" b="1" dirty="0" smtClean="0">
                <a:solidFill>
                  <a:srgbClr val="072428"/>
                </a:solidFill>
                <a:latin typeface="+mn-lt"/>
              </a:rPr>
              <a:t>Rationale</a:t>
            </a:r>
          </a:p>
          <a:p>
            <a:r>
              <a:rPr lang="en-US" sz="3600" b="1" dirty="0" smtClean="0">
                <a:solidFill>
                  <a:srgbClr val="072428"/>
                </a:solidFill>
                <a:latin typeface="+mn-lt"/>
              </a:rPr>
              <a:t>Teacher Retention Rates</a:t>
            </a:r>
          </a:p>
          <a:p>
            <a:pPr marL="571500" indent="-571500">
              <a:buFont typeface="Arial"/>
              <a:buChar char="•"/>
            </a:pPr>
            <a:r>
              <a:rPr lang="en-US" sz="3600" dirty="0" smtClean="0">
                <a:solidFill>
                  <a:srgbClr val="072428"/>
                </a:solidFill>
                <a:latin typeface="+mn-lt"/>
              </a:rPr>
              <a:t>40% of new teachers leaving in the first five years </a:t>
            </a:r>
            <a:r>
              <a:rPr lang="en-US" sz="2400" dirty="0" smtClean="0">
                <a:solidFill>
                  <a:srgbClr val="072428"/>
                </a:solidFill>
                <a:latin typeface="+mn-lt"/>
              </a:rPr>
              <a:t>(Ingersoll, 2002)</a:t>
            </a:r>
          </a:p>
          <a:p>
            <a:r>
              <a:rPr lang="en-US" sz="3600" b="1" dirty="0" smtClean="0">
                <a:solidFill>
                  <a:srgbClr val="072428"/>
                </a:solidFill>
                <a:latin typeface="+mn-lt"/>
              </a:rPr>
              <a:t>Concerns of New Teachers</a:t>
            </a:r>
          </a:p>
          <a:p>
            <a:pPr marL="685800" lvl="0" indent="-685800">
              <a:buFont typeface="Arial"/>
              <a:buChar char="•"/>
            </a:pPr>
            <a:r>
              <a:rPr lang="en-US" sz="3600" dirty="0">
                <a:solidFill>
                  <a:srgbClr val="072428"/>
                </a:solidFill>
                <a:latin typeface="+mn-lt"/>
              </a:rPr>
              <a:t>Classroom Management</a:t>
            </a:r>
          </a:p>
          <a:p>
            <a:pPr marL="685800" lvl="0" indent="-685800">
              <a:buFont typeface="Arial"/>
              <a:buChar char="•"/>
            </a:pPr>
            <a:r>
              <a:rPr lang="en-US" sz="3600" dirty="0">
                <a:solidFill>
                  <a:srgbClr val="072428"/>
                </a:solidFill>
                <a:latin typeface="+mn-lt"/>
              </a:rPr>
              <a:t>What and how to teach</a:t>
            </a:r>
          </a:p>
          <a:p>
            <a:pPr marL="685800" lvl="0" indent="-685800">
              <a:buFont typeface="Arial"/>
              <a:buChar char="•"/>
            </a:pPr>
            <a:r>
              <a:rPr lang="en-US" sz="3600" dirty="0">
                <a:solidFill>
                  <a:srgbClr val="072428"/>
                </a:solidFill>
                <a:latin typeface="+mn-lt"/>
              </a:rPr>
              <a:t>Lack of support from </a:t>
            </a:r>
            <a:r>
              <a:rPr lang="en-US" sz="3600" dirty="0" smtClean="0">
                <a:solidFill>
                  <a:srgbClr val="072428"/>
                </a:solidFill>
                <a:latin typeface="+mn-lt"/>
              </a:rPr>
              <a:t>colleagues</a:t>
            </a:r>
            <a:r>
              <a:rPr lang="en-US" sz="3600" dirty="0">
                <a:solidFill>
                  <a:srgbClr val="072428"/>
                </a:solidFill>
                <a:latin typeface="+mn-lt"/>
              </a:rPr>
              <a:t> </a:t>
            </a:r>
            <a:r>
              <a:rPr lang="en-US" sz="2400" dirty="0" smtClean="0">
                <a:solidFill>
                  <a:srgbClr val="072428"/>
                </a:solidFill>
                <a:latin typeface="+mn-lt"/>
              </a:rPr>
              <a:t>(</a:t>
            </a:r>
            <a:r>
              <a:rPr lang="en-US" sz="2400" dirty="0">
                <a:solidFill>
                  <a:srgbClr val="072428"/>
                </a:solidFill>
                <a:latin typeface="+mn-lt"/>
              </a:rPr>
              <a:t>Goodwin, 2012</a:t>
            </a:r>
            <a:r>
              <a:rPr lang="en-US" sz="2400" dirty="0" smtClean="0">
                <a:solidFill>
                  <a:srgbClr val="072428"/>
                </a:solidFill>
                <a:latin typeface="+mn-lt"/>
              </a:rPr>
              <a:t>)</a:t>
            </a:r>
            <a:endParaRPr lang="en-US" sz="2400" dirty="0">
              <a:solidFill>
                <a:srgbClr val="072428"/>
              </a:solidFill>
              <a:latin typeface="+mn-lt"/>
            </a:endParaRPr>
          </a:p>
        </p:txBody>
      </p:sp>
      <p:sp>
        <p:nvSpPr>
          <p:cNvPr id="16" name="TextBox 15"/>
          <p:cNvSpPr txBox="1"/>
          <p:nvPr/>
        </p:nvSpPr>
        <p:spPr>
          <a:xfrm>
            <a:off x="457200" y="25755600"/>
            <a:ext cx="10058400" cy="3693318"/>
          </a:xfrm>
          <a:prstGeom prst="rect">
            <a:avLst/>
          </a:prstGeom>
          <a:solidFill>
            <a:schemeClr val="bg2"/>
          </a:solidFill>
        </p:spPr>
        <p:txBody>
          <a:bodyPr wrap="square" rtlCol="0">
            <a:spAutoFit/>
          </a:bodyPr>
          <a:lstStyle/>
          <a:p>
            <a:pPr algn="ctr"/>
            <a:r>
              <a:rPr lang="en-US" sz="5400" b="1" dirty="0" smtClean="0">
                <a:solidFill>
                  <a:srgbClr val="072428"/>
                </a:solidFill>
                <a:latin typeface="+mn-lt"/>
              </a:rPr>
              <a:t>Research Question</a:t>
            </a:r>
          </a:p>
          <a:p>
            <a:pPr marL="571500" indent="-571500">
              <a:buFont typeface="Arial"/>
              <a:buChar char="•"/>
            </a:pPr>
            <a:r>
              <a:rPr lang="en-US" sz="3600" dirty="0">
                <a:solidFill>
                  <a:srgbClr val="072428"/>
                </a:solidFill>
                <a:latin typeface="+mn-lt"/>
              </a:rPr>
              <a:t>How does a new teacher with less than three years of experience navigate the world of Professional Learning Communities (PLCs)</a:t>
            </a:r>
            <a:r>
              <a:rPr lang="en-US" sz="3600" dirty="0" smtClean="0">
                <a:solidFill>
                  <a:srgbClr val="072428"/>
                </a:solidFill>
                <a:latin typeface="+mn-lt"/>
              </a:rPr>
              <a:t>?  </a:t>
            </a:r>
          </a:p>
          <a:p>
            <a:r>
              <a:rPr lang="en-US" sz="3600" dirty="0">
                <a:solidFill>
                  <a:srgbClr val="072428"/>
                </a:solidFill>
                <a:latin typeface="+mn-lt"/>
              </a:rPr>
              <a:t> </a:t>
            </a:r>
            <a:r>
              <a:rPr lang="en-US" sz="3600" dirty="0" smtClean="0">
                <a:solidFill>
                  <a:srgbClr val="072428"/>
                </a:solidFill>
                <a:latin typeface="+mn-lt"/>
              </a:rPr>
              <a:t>     *What </a:t>
            </a:r>
            <a:r>
              <a:rPr lang="en-US" sz="3600" dirty="0">
                <a:solidFill>
                  <a:srgbClr val="072428"/>
                </a:solidFill>
                <a:latin typeface="+mn-lt"/>
              </a:rPr>
              <a:t>are the perceived </a:t>
            </a:r>
            <a:r>
              <a:rPr lang="en-US" sz="3600" dirty="0" smtClean="0">
                <a:solidFill>
                  <a:srgbClr val="072428"/>
                </a:solidFill>
                <a:latin typeface="+mn-lt"/>
              </a:rPr>
              <a:t>benefits</a:t>
            </a:r>
            <a:r>
              <a:rPr lang="en-US" sz="3600" dirty="0">
                <a:solidFill>
                  <a:srgbClr val="072428"/>
                </a:solidFill>
                <a:latin typeface="+mn-lt"/>
              </a:rPr>
              <a:t> </a:t>
            </a:r>
            <a:r>
              <a:rPr lang="en-US" sz="3600" dirty="0" smtClean="0">
                <a:solidFill>
                  <a:srgbClr val="072428"/>
                </a:solidFill>
                <a:latin typeface="+mn-lt"/>
              </a:rPr>
              <a:t>  </a:t>
            </a:r>
          </a:p>
          <a:p>
            <a:r>
              <a:rPr lang="en-US" sz="3600" dirty="0">
                <a:solidFill>
                  <a:srgbClr val="072428"/>
                </a:solidFill>
                <a:latin typeface="+mn-lt"/>
              </a:rPr>
              <a:t> </a:t>
            </a:r>
            <a:r>
              <a:rPr lang="en-US" sz="3600" dirty="0" smtClean="0">
                <a:solidFill>
                  <a:srgbClr val="072428"/>
                </a:solidFill>
                <a:latin typeface="+mn-lt"/>
              </a:rPr>
              <a:t>     *What </a:t>
            </a:r>
            <a:r>
              <a:rPr lang="en-US" sz="3600" dirty="0">
                <a:solidFill>
                  <a:srgbClr val="072428"/>
                </a:solidFill>
                <a:latin typeface="+mn-lt"/>
              </a:rPr>
              <a:t>are the challenges</a:t>
            </a:r>
            <a:r>
              <a:rPr lang="en-US" sz="3600" dirty="0" smtClean="0">
                <a:solidFill>
                  <a:srgbClr val="072428"/>
                </a:solidFill>
                <a:latin typeface="+mn-lt"/>
              </a:rPr>
              <a:t>?</a:t>
            </a:r>
            <a:endParaRPr lang="en-US" sz="3600" b="1" dirty="0">
              <a:solidFill>
                <a:srgbClr val="072428"/>
              </a:solidFill>
              <a:latin typeface="+mn-lt"/>
            </a:endParaRPr>
          </a:p>
        </p:txBody>
      </p:sp>
      <p:sp>
        <p:nvSpPr>
          <p:cNvPr id="19" name="TextBox 18"/>
          <p:cNvSpPr txBox="1"/>
          <p:nvPr/>
        </p:nvSpPr>
        <p:spPr>
          <a:xfrm>
            <a:off x="12725400" y="13258800"/>
            <a:ext cx="18288000" cy="5355313"/>
          </a:xfrm>
          <a:prstGeom prst="rect">
            <a:avLst/>
          </a:prstGeom>
          <a:solidFill>
            <a:schemeClr val="bg2"/>
          </a:solidFill>
        </p:spPr>
        <p:txBody>
          <a:bodyPr wrap="square" rtlCol="0">
            <a:spAutoFit/>
          </a:bodyPr>
          <a:lstStyle/>
          <a:p>
            <a:pPr algn="ctr"/>
            <a:r>
              <a:rPr lang="en-US" sz="5400" b="1" dirty="0" smtClean="0">
                <a:solidFill>
                  <a:srgbClr val="072428"/>
                </a:solidFill>
                <a:latin typeface="+mn-lt"/>
              </a:rPr>
              <a:t>Interview Protocol</a:t>
            </a:r>
          </a:p>
          <a:p>
            <a:pPr marL="571500" lvl="0" indent="-571500">
              <a:buFont typeface="Arial"/>
              <a:buChar char="•"/>
            </a:pPr>
            <a:r>
              <a:rPr lang="en-US" sz="3600" dirty="0">
                <a:solidFill>
                  <a:schemeClr val="bg2">
                    <a:lumMod val="10000"/>
                  </a:schemeClr>
                </a:solidFill>
                <a:latin typeface="+mn-lt"/>
              </a:rPr>
              <a:t>Describe the PLC process at your school.</a:t>
            </a:r>
          </a:p>
          <a:p>
            <a:pPr marL="571500" indent="-571500">
              <a:buFont typeface="Arial"/>
              <a:buChar char="•"/>
            </a:pPr>
            <a:r>
              <a:rPr lang="en-US" sz="3600" dirty="0" smtClean="0">
                <a:solidFill>
                  <a:schemeClr val="bg2">
                    <a:lumMod val="10000"/>
                  </a:schemeClr>
                </a:solidFill>
                <a:latin typeface="+mn-lt"/>
              </a:rPr>
              <a:t>What </a:t>
            </a:r>
            <a:r>
              <a:rPr lang="en-US" sz="3600" dirty="0">
                <a:solidFill>
                  <a:schemeClr val="bg2">
                    <a:lumMod val="10000"/>
                  </a:schemeClr>
                </a:solidFill>
                <a:latin typeface="+mn-lt"/>
              </a:rPr>
              <a:t>kind of work are you involved in within your PLC team?</a:t>
            </a:r>
          </a:p>
          <a:p>
            <a:pPr marL="571500" indent="-571500">
              <a:buFont typeface="Arial"/>
              <a:buChar char="•"/>
            </a:pPr>
            <a:r>
              <a:rPr lang="en-US" sz="3600" dirty="0" smtClean="0">
                <a:solidFill>
                  <a:schemeClr val="bg2">
                    <a:lumMod val="10000"/>
                  </a:schemeClr>
                </a:solidFill>
                <a:latin typeface="+mn-lt"/>
              </a:rPr>
              <a:t>What </a:t>
            </a:r>
            <a:r>
              <a:rPr lang="en-US" sz="3600" dirty="0">
                <a:solidFill>
                  <a:schemeClr val="bg2">
                    <a:lumMod val="10000"/>
                  </a:schemeClr>
                </a:solidFill>
                <a:latin typeface="+mn-lt"/>
              </a:rPr>
              <a:t>kind of experience or prior knowledge did you have of PLCs? What did you learn about PLCs in your undergraduate program?</a:t>
            </a:r>
          </a:p>
          <a:p>
            <a:pPr marL="571500" indent="-571500">
              <a:buFont typeface="Arial"/>
              <a:buChar char="•"/>
            </a:pPr>
            <a:r>
              <a:rPr lang="en-US" sz="3600" dirty="0" smtClean="0">
                <a:solidFill>
                  <a:schemeClr val="bg2">
                    <a:lumMod val="10000"/>
                  </a:schemeClr>
                </a:solidFill>
                <a:latin typeface="+mn-lt"/>
              </a:rPr>
              <a:t>What </a:t>
            </a:r>
            <a:r>
              <a:rPr lang="en-US" sz="3600" dirty="0">
                <a:solidFill>
                  <a:schemeClr val="bg2">
                    <a:lumMod val="10000"/>
                  </a:schemeClr>
                </a:solidFill>
                <a:latin typeface="+mn-lt"/>
              </a:rPr>
              <a:t>did you find helpful in your work within your PLC this past school year?</a:t>
            </a:r>
          </a:p>
          <a:p>
            <a:pPr marL="571500" indent="-571500">
              <a:buFont typeface="Arial"/>
              <a:buChar char="•"/>
            </a:pPr>
            <a:r>
              <a:rPr lang="en-US" sz="3600" dirty="0" smtClean="0">
                <a:solidFill>
                  <a:schemeClr val="bg2">
                    <a:lumMod val="10000"/>
                  </a:schemeClr>
                </a:solidFill>
                <a:latin typeface="+mn-lt"/>
              </a:rPr>
              <a:t>What </a:t>
            </a:r>
            <a:r>
              <a:rPr lang="en-US" sz="3600" dirty="0">
                <a:solidFill>
                  <a:schemeClr val="bg2">
                    <a:lumMod val="10000"/>
                  </a:schemeClr>
                </a:solidFill>
                <a:latin typeface="+mn-lt"/>
              </a:rPr>
              <a:t>did you struggle with or what challenges did you face in your work within your PLC this past school year</a:t>
            </a:r>
            <a:r>
              <a:rPr lang="en-US" sz="3600" dirty="0" smtClean="0">
                <a:solidFill>
                  <a:schemeClr val="bg2">
                    <a:lumMod val="10000"/>
                  </a:schemeClr>
                </a:solidFill>
                <a:latin typeface="+mn-lt"/>
              </a:rPr>
              <a:t>?</a:t>
            </a:r>
          </a:p>
          <a:p>
            <a:pPr marL="571500" indent="-571500">
              <a:buFont typeface="Arial"/>
              <a:buChar char="•"/>
            </a:pPr>
            <a:endParaRPr lang="en-US" sz="3600" dirty="0">
              <a:solidFill>
                <a:schemeClr val="bg2">
                  <a:lumMod val="10000"/>
                </a:schemeClr>
              </a:solidFill>
              <a:latin typeface="+mn-lt"/>
            </a:endParaRPr>
          </a:p>
        </p:txBody>
      </p:sp>
      <p:sp>
        <p:nvSpPr>
          <p:cNvPr id="2" name="TextBox 1"/>
          <p:cNvSpPr txBox="1"/>
          <p:nvPr/>
        </p:nvSpPr>
        <p:spPr>
          <a:xfrm>
            <a:off x="33299400" y="5867400"/>
            <a:ext cx="10058400" cy="3508653"/>
          </a:xfrm>
          <a:prstGeom prst="rect">
            <a:avLst/>
          </a:prstGeom>
          <a:solidFill>
            <a:schemeClr val="bg2"/>
          </a:solidFill>
        </p:spPr>
        <p:txBody>
          <a:bodyPr wrap="square" rtlCol="0">
            <a:spAutoFit/>
          </a:bodyPr>
          <a:lstStyle/>
          <a:p>
            <a:pPr algn="ctr"/>
            <a:r>
              <a:rPr lang="en-US" sz="5400" b="1" dirty="0" smtClean="0">
                <a:solidFill>
                  <a:srgbClr val="072428"/>
                </a:solidFill>
                <a:latin typeface="+mn-lt"/>
              </a:rPr>
              <a:t>Conclusions</a:t>
            </a:r>
          </a:p>
          <a:p>
            <a:r>
              <a:rPr lang="en-US" sz="3600" dirty="0" smtClean="0">
                <a:solidFill>
                  <a:srgbClr val="072428"/>
                </a:solidFill>
                <a:latin typeface="+mn-lt"/>
              </a:rPr>
              <a:t>PLCs</a:t>
            </a:r>
            <a:r>
              <a:rPr lang="en-US" sz="3600" b="1" dirty="0" smtClean="0">
                <a:solidFill>
                  <a:srgbClr val="072428"/>
                </a:solidFill>
                <a:latin typeface="+mn-lt"/>
              </a:rPr>
              <a:t> </a:t>
            </a:r>
            <a:r>
              <a:rPr lang="en-US" sz="3600" dirty="0" smtClean="0">
                <a:solidFill>
                  <a:srgbClr val="072428"/>
                </a:solidFill>
              </a:rPr>
              <a:t>address </a:t>
            </a:r>
            <a:r>
              <a:rPr lang="en-US" sz="3600" dirty="0">
                <a:solidFill>
                  <a:srgbClr val="072428"/>
                </a:solidFill>
              </a:rPr>
              <a:t>2 out of 3 of the </a:t>
            </a:r>
            <a:r>
              <a:rPr lang="en-US" sz="3600" dirty="0" smtClean="0">
                <a:solidFill>
                  <a:srgbClr val="072428"/>
                </a:solidFill>
              </a:rPr>
              <a:t>concerns of </a:t>
            </a:r>
            <a:r>
              <a:rPr lang="en-US" sz="3600" dirty="0">
                <a:solidFill>
                  <a:srgbClr val="072428"/>
                </a:solidFill>
              </a:rPr>
              <a:t>new </a:t>
            </a:r>
            <a:r>
              <a:rPr lang="en-US" sz="3600" dirty="0" smtClean="0">
                <a:solidFill>
                  <a:srgbClr val="072428"/>
                </a:solidFill>
              </a:rPr>
              <a:t>teachers:</a:t>
            </a:r>
          </a:p>
          <a:p>
            <a:r>
              <a:rPr lang="en-US" sz="3600" dirty="0">
                <a:solidFill>
                  <a:srgbClr val="072428"/>
                </a:solidFill>
              </a:rPr>
              <a:t> </a:t>
            </a:r>
            <a:r>
              <a:rPr lang="en-US" sz="3600" dirty="0" smtClean="0">
                <a:solidFill>
                  <a:srgbClr val="072428"/>
                </a:solidFill>
              </a:rPr>
              <a:t>       1. What </a:t>
            </a:r>
            <a:r>
              <a:rPr lang="en-US" sz="3600" dirty="0">
                <a:solidFill>
                  <a:srgbClr val="072428"/>
                </a:solidFill>
              </a:rPr>
              <a:t>and how to </a:t>
            </a:r>
            <a:r>
              <a:rPr lang="en-US" sz="3600" dirty="0" smtClean="0">
                <a:solidFill>
                  <a:srgbClr val="072428"/>
                </a:solidFill>
              </a:rPr>
              <a:t>teach </a:t>
            </a:r>
          </a:p>
          <a:p>
            <a:r>
              <a:rPr lang="en-US" sz="3600" dirty="0">
                <a:solidFill>
                  <a:srgbClr val="072428"/>
                </a:solidFill>
              </a:rPr>
              <a:t> </a:t>
            </a:r>
            <a:r>
              <a:rPr lang="en-US" sz="3600" dirty="0" smtClean="0">
                <a:solidFill>
                  <a:srgbClr val="072428"/>
                </a:solidFill>
              </a:rPr>
              <a:t>       2. Lack </a:t>
            </a:r>
            <a:r>
              <a:rPr lang="en-US" sz="3600" dirty="0">
                <a:solidFill>
                  <a:srgbClr val="072428"/>
                </a:solidFill>
              </a:rPr>
              <a:t>of support from colleagues </a:t>
            </a:r>
            <a:endParaRPr lang="en-US" sz="3600" dirty="0" smtClean="0">
              <a:solidFill>
                <a:srgbClr val="072428"/>
              </a:solidFill>
            </a:endParaRPr>
          </a:p>
          <a:p>
            <a:pPr algn="r"/>
            <a:r>
              <a:rPr lang="en-US" sz="2400" dirty="0" smtClean="0">
                <a:solidFill>
                  <a:srgbClr val="072428"/>
                </a:solidFill>
              </a:rPr>
              <a:t>(</a:t>
            </a:r>
            <a:r>
              <a:rPr lang="en-US" sz="2400" dirty="0">
                <a:solidFill>
                  <a:srgbClr val="072428"/>
                </a:solidFill>
              </a:rPr>
              <a:t>Goodwin, 2012</a:t>
            </a:r>
            <a:r>
              <a:rPr lang="en-US" sz="2400" dirty="0" smtClean="0">
                <a:solidFill>
                  <a:srgbClr val="072428"/>
                </a:solidFill>
              </a:rPr>
              <a:t>)</a:t>
            </a:r>
            <a:endParaRPr lang="en-US" sz="2400" dirty="0">
              <a:solidFill>
                <a:srgbClr val="072428"/>
              </a:solidFill>
            </a:endParaRPr>
          </a:p>
        </p:txBody>
      </p:sp>
      <p:sp>
        <p:nvSpPr>
          <p:cNvPr id="3" name="TextBox 2"/>
          <p:cNvSpPr txBox="1"/>
          <p:nvPr/>
        </p:nvSpPr>
        <p:spPr>
          <a:xfrm>
            <a:off x="12801600" y="25298400"/>
            <a:ext cx="18288000" cy="6217087"/>
          </a:xfrm>
          <a:prstGeom prst="rect">
            <a:avLst/>
          </a:prstGeom>
          <a:solidFill>
            <a:schemeClr val="bg2"/>
          </a:solidFill>
        </p:spPr>
        <p:txBody>
          <a:bodyPr wrap="square" rtlCol="0">
            <a:spAutoFit/>
          </a:bodyPr>
          <a:lstStyle/>
          <a:p>
            <a:pPr algn="ctr"/>
            <a:r>
              <a:rPr lang="en-US" sz="5400" b="1" dirty="0" smtClean="0">
                <a:solidFill>
                  <a:srgbClr val="072428"/>
                </a:solidFill>
              </a:rPr>
              <a:t>Connections to </a:t>
            </a:r>
            <a:r>
              <a:rPr lang="en-US" sz="5400" b="1" dirty="0" err="1" smtClean="0">
                <a:solidFill>
                  <a:srgbClr val="072428"/>
                </a:solidFill>
              </a:rPr>
              <a:t>Hord’s</a:t>
            </a:r>
            <a:r>
              <a:rPr lang="en-US" sz="5400" b="1" dirty="0" smtClean="0">
                <a:solidFill>
                  <a:srgbClr val="072428"/>
                </a:solidFill>
              </a:rPr>
              <a:t> Outcomes for School Staff</a:t>
            </a:r>
          </a:p>
          <a:p>
            <a:pPr marL="457200" indent="-457200">
              <a:buFont typeface="Arial"/>
              <a:buChar char="•"/>
            </a:pPr>
            <a:r>
              <a:rPr lang="en-US" sz="3600" dirty="0">
                <a:solidFill>
                  <a:srgbClr val="072428"/>
                </a:solidFill>
              </a:rPr>
              <a:t>REDUCTION in the ISOLATION of teachers</a:t>
            </a:r>
          </a:p>
          <a:p>
            <a:pPr marL="457200" lvl="0" indent="-457200">
              <a:buFont typeface="Arial"/>
              <a:buChar char="•"/>
            </a:pPr>
            <a:r>
              <a:rPr lang="en-US" sz="3600" dirty="0" smtClean="0">
                <a:solidFill>
                  <a:srgbClr val="072428"/>
                </a:solidFill>
              </a:rPr>
              <a:t>Increased </a:t>
            </a:r>
            <a:r>
              <a:rPr lang="en-US" sz="3600" dirty="0">
                <a:solidFill>
                  <a:srgbClr val="072428"/>
                </a:solidFill>
              </a:rPr>
              <a:t>COMMITMENT TO THE MISSION AND GOALS of the school and increased VIGOR in working to strengthen the mission</a:t>
            </a:r>
          </a:p>
          <a:p>
            <a:pPr marL="457200" lvl="0" indent="-457200">
              <a:buFont typeface="Arial"/>
              <a:buChar char="•"/>
            </a:pPr>
            <a:r>
              <a:rPr lang="en-US" sz="3600" dirty="0" smtClean="0">
                <a:solidFill>
                  <a:srgbClr val="072428"/>
                </a:solidFill>
              </a:rPr>
              <a:t>SHARED </a:t>
            </a:r>
            <a:r>
              <a:rPr lang="en-US" sz="3600" dirty="0">
                <a:solidFill>
                  <a:srgbClr val="072428"/>
                </a:solidFill>
              </a:rPr>
              <a:t>RESPONSIBILITY for the total development of students and collective responsibility for students’ success</a:t>
            </a:r>
          </a:p>
          <a:p>
            <a:pPr marL="457200" indent="-457200">
              <a:buFont typeface="Arial"/>
              <a:buChar char="•"/>
            </a:pPr>
            <a:r>
              <a:rPr lang="en-US" sz="3600" dirty="0" smtClean="0">
                <a:solidFill>
                  <a:srgbClr val="072428"/>
                </a:solidFill>
              </a:rPr>
              <a:t>POWERFUL </a:t>
            </a:r>
            <a:r>
              <a:rPr lang="en-US" sz="3600" dirty="0">
                <a:solidFill>
                  <a:srgbClr val="072428"/>
                </a:solidFill>
              </a:rPr>
              <a:t>LEARNING that defines GOOD TEACHING and classroom practice, that creates new knowledge and beliefs about teaching and learners</a:t>
            </a:r>
          </a:p>
          <a:p>
            <a:pPr marL="457200" lvl="0" indent="-457200">
              <a:buFont typeface="Arial"/>
              <a:buChar char="•"/>
            </a:pPr>
            <a:r>
              <a:rPr lang="en-US" sz="3600" dirty="0" smtClean="0">
                <a:solidFill>
                  <a:srgbClr val="072428"/>
                </a:solidFill>
              </a:rPr>
              <a:t> </a:t>
            </a:r>
            <a:r>
              <a:rPr lang="en-US" sz="3600" dirty="0">
                <a:solidFill>
                  <a:srgbClr val="072428"/>
                </a:solidFill>
              </a:rPr>
              <a:t>higher likelihood that teachers will be WELL INFORMED, professionally RENEWED, AND INSPIRED to inspire students</a:t>
            </a:r>
          </a:p>
          <a:p>
            <a:pPr marL="0" indent="0" algn="r">
              <a:buNone/>
            </a:pPr>
            <a:r>
              <a:rPr lang="en-US" sz="2000" dirty="0">
                <a:solidFill>
                  <a:srgbClr val="072428"/>
                </a:solidFill>
              </a:rPr>
              <a:t>(</a:t>
            </a:r>
            <a:r>
              <a:rPr lang="en-US" sz="2000" dirty="0" err="1">
                <a:solidFill>
                  <a:srgbClr val="072428"/>
                </a:solidFill>
              </a:rPr>
              <a:t>Hord</a:t>
            </a:r>
            <a:r>
              <a:rPr lang="en-US" sz="2000" dirty="0">
                <a:solidFill>
                  <a:srgbClr val="072428"/>
                </a:solidFill>
              </a:rPr>
              <a:t>, 1997, p. 33</a:t>
            </a:r>
            <a:r>
              <a:rPr lang="en-US" sz="2000" dirty="0" smtClean="0">
                <a:solidFill>
                  <a:srgbClr val="072428"/>
                </a:solidFill>
              </a:rPr>
              <a:t>)</a:t>
            </a:r>
            <a:endParaRPr lang="en-US" sz="2000" b="1" dirty="0" smtClean="0">
              <a:solidFill>
                <a:srgbClr val="072428"/>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04098940"/>
              </p:ext>
            </p:extLst>
          </p:nvPr>
        </p:nvGraphicFramePr>
        <p:xfrm>
          <a:off x="12801600" y="19354800"/>
          <a:ext cx="18288000" cy="5273040"/>
        </p:xfrm>
        <a:graphic>
          <a:graphicData uri="http://schemas.openxmlformats.org/drawingml/2006/table">
            <a:tbl>
              <a:tblPr firstRow="1" bandRow="1">
                <a:tableStyleId>{5C22544A-7EE6-4342-B048-85BDC9FD1C3A}</a:tableStyleId>
              </a:tblPr>
              <a:tblGrid>
                <a:gridCol w="6096000"/>
                <a:gridCol w="6096000"/>
                <a:gridCol w="6096000"/>
              </a:tblGrid>
              <a:tr h="844826">
                <a:tc>
                  <a:txBody>
                    <a:bodyPr/>
                    <a:lstStyle/>
                    <a:p>
                      <a:pPr algn="ctr"/>
                      <a:r>
                        <a:rPr lang="en-US" sz="5400" dirty="0" smtClean="0">
                          <a:solidFill>
                            <a:srgbClr val="072428"/>
                          </a:solidFill>
                        </a:rPr>
                        <a:t>Codes</a:t>
                      </a:r>
                      <a:endParaRPr lang="en-US" sz="5400" dirty="0">
                        <a:solidFill>
                          <a:srgbClr val="072428"/>
                        </a:solidFill>
                      </a:endParaRPr>
                    </a:p>
                  </a:txBody>
                  <a:tcPr/>
                </a:tc>
                <a:tc>
                  <a:txBody>
                    <a:bodyPr/>
                    <a:lstStyle/>
                    <a:p>
                      <a:pPr algn="ctr"/>
                      <a:r>
                        <a:rPr lang="en-US" sz="5400" dirty="0" smtClean="0">
                          <a:solidFill>
                            <a:schemeClr val="bg2">
                              <a:lumMod val="10000"/>
                            </a:schemeClr>
                          </a:solidFill>
                        </a:rPr>
                        <a:t>Categories</a:t>
                      </a:r>
                      <a:endParaRPr lang="en-US" sz="5400" dirty="0">
                        <a:solidFill>
                          <a:schemeClr val="bg2">
                            <a:lumMod val="10000"/>
                          </a:schemeClr>
                        </a:solidFill>
                      </a:endParaRPr>
                    </a:p>
                  </a:txBody>
                  <a:tcPr/>
                </a:tc>
                <a:tc>
                  <a:txBody>
                    <a:bodyPr/>
                    <a:lstStyle/>
                    <a:p>
                      <a:pPr algn="ctr"/>
                      <a:r>
                        <a:rPr lang="en-US" sz="5400" dirty="0" smtClean="0">
                          <a:solidFill>
                            <a:srgbClr val="072428"/>
                          </a:solidFill>
                        </a:rPr>
                        <a:t>Themes</a:t>
                      </a:r>
                      <a:endParaRPr lang="en-US" sz="5400" dirty="0">
                        <a:solidFill>
                          <a:srgbClr val="072428"/>
                        </a:solidFill>
                      </a:endParaRPr>
                    </a:p>
                  </a:txBody>
                  <a:tcPr/>
                </a:tc>
              </a:tr>
              <a:tr h="4336773">
                <a:tc>
                  <a:txBody>
                    <a:bodyPr/>
                    <a:lstStyle/>
                    <a:p>
                      <a:r>
                        <a:rPr lang="en-US" sz="1800" kern="1200" dirty="0" smtClean="0">
                          <a:solidFill>
                            <a:srgbClr val="072428"/>
                          </a:solidFill>
                          <a:effectLst/>
                          <a:latin typeface="+mn-lt"/>
                          <a:ea typeface="+mn-ea"/>
                          <a:cs typeface="+mn-cs"/>
                        </a:rPr>
                        <a:t>really helped                         benefits</a:t>
                      </a:r>
                    </a:p>
                    <a:p>
                      <a:r>
                        <a:rPr lang="en-US" sz="1800" kern="1200" dirty="0" smtClean="0">
                          <a:solidFill>
                            <a:srgbClr val="072428"/>
                          </a:solidFill>
                          <a:effectLst/>
                          <a:latin typeface="+mn-lt"/>
                          <a:ea typeface="+mn-ea"/>
                          <a:cs typeface="+mn-cs"/>
                        </a:rPr>
                        <a:t>collaborate                            not</a:t>
                      </a:r>
                      <a:r>
                        <a:rPr lang="en-US" sz="1800" kern="1200" baseline="0" dirty="0" smtClean="0">
                          <a:solidFill>
                            <a:srgbClr val="072428"/>
                          </a:solidFill>
                          <a:effectLst/>
                          <a:latin typeface="+mn-lt"/>
                          <a:ea typeface="+mn-ea"/>
                          <a:cs typeface="+mn-cs"/>
                        </a:rPr>
                        <a:t> isolated</a:t>
                      </a:r>
                      <a:endParaRPr lang="en-US" sz="1800" kern="1200" dirty="0" smtClean="0">
                        <a:solidFill>
                          <a:srgbClr val="072428"/>
                        </a:solidFill>
                        <a:effectLst/>
                        <a:latin typeface="+mn-lt"/>
                        <a:ea typeface="+mn-ea"/>
                        <a:cs typeface="+mn-cs"/>
                      </a:endParaRPr>
                    </a:p>
                    <a:p>
                      <a:r>
                        <a:rPr lang="en-US" sz="1800" kern="1200" dirty="0" smtClean="0">
                          <a:solidFill>
                            <a:srgbClr val="072428"/>
                          </a:solidFill>
                          <a:effectLst/>
                          <a:latin typeface="+mn-lt"/>
                          <a:ea typeface="+mn-ea"/>
                          <a:cs typeface="+mn-cs"/>
                        </a:rPr>
                        <a:t>meet                                    expectation</a:t>
                      </a:r>
                      <a:r>
                        <a:rPr lang="en-US" sz="1800" kern="1200" baseline="0" dirty="0" smtClean="0">
                          <a:solidFill>
                            <a:srgbClr val="072428"/>
                          </a:solidFill>
                          <a:effectLst/>
                          <a:latin typeface="+mn-lt"/>
                          <a:ea typeface="+mn-ea"/>
                          <a:cs typeface="+mn-cs"/>
                        </a:rPr>
                        <a:t> of collaboration</a:t>
                      </a:r>
                      <a:endParaRPr lang="en-US" sz="1800" kern="1200" dirty="0" smtClean="0">
                        <a:solidFill>
                          <a:srgbClr val="072428"/>
                        </a:solidFill>
                        <a:effectLst/>
                        <a:latin typeface="+mn-lt"/>
                        <a:ea typeface="+mn-ea"/>
                        <a:cs typeface="+mn-cs"/>
                      </a:endParaRPr>
                    </a:p>
                    <a:p>
                      <a:r>
                        <a:rPr lang="en-US" sz="1800" kern="1200" dirty="0" smtClean="0">
                          <a:solidFill>
                            <a:srgbClr val="072428"/>
                          </a:solidFill>
                          <a:effectLst/>
                          <a:latin typeface="+mn-lt"/>
                          <a:ea typeface="+mn-ea"/>
                          <a:cs typeface="+mn-cs"/>
                        </a:rPr>
                        <a:t>common assessments           </a:t>
                      </a:r>
                      <a:r>
                        <a:rPr lang="en-US" sz="1800" kern="1200" baseline="0" dirty="0" smtClean="0">
                          <a:solidFill>
                            <a:srgbClr val="072428"/>
                          </a:solidFill>
                          <a:effectLst/>
                          <a:latin typeface="+mn-lt"/>
                          <a:ea typeface="+mn-ea"/>
                          <a:cs typeface="+mn-cs"/>
                        </a:rPr>
                        <a:t> </a:t>
                      </a:r>
                      <a:r>
                        <a:rPr lang="en-US" sz="1800" kern="1200" dirty="0" smtClean="0">
                          <a:solidFill>
                            <a:srgbClr val="072428"/>
                          </a:solidFill>
                          <a:effectLst/>
                          <a:latin typeface="+mn-lt"/>
                          <a:ea typeface="+mn-ea"/>
                          <a:cs typeface="+mn-cs"/>
                        </a:rPr>
                        <a:t>summative</a:t>
                      </a:r>
                      <a:r>
                        <a:rPr lang="en-US" sz="1800" kern="1200" baseline="0" dirty="0" smtClean="0">
                          <a:solidFill>
                            <a:srgbClr val="072428"/>
                          </a:solidFill>
                          <a:effectLst/>
                          <a:latin typeface="+mn-lt"/>
                          <a:ea typeface="+mn-ea"/>
                          <a:cs typeface="+mn-cs"/>
                        </a:rPr>
                        <a:t> assessments</a:t>
                      </a:r>
                      <a:endParaRPr lang="en-US" sz="1800" kern="1200" dirty="0" smtClean="0">
                        <a:solidFill>
                          <a:srgbClr val="072428"/>
                        </a:solidFill>
                        <a:effectLst/>
                        <a:latin typeface="+mn-lt"/>
                        <a:ea typeface="+mn-ea"/>
                        <a:cs typeface="+mn-cs"/>
                      </a:endParaRPr>
                    </a:p>
                    <a:p>
                      <a:r>
                        <a:rPr lang="en-US" sz="1800" kern="1200" dirty="0" smtClean="0">
                          <a:solidFill>
                            <a:srgbClr val="072428"/>
                          </a:solidFill>
                          <a:effectLst/>
                          <a:latin typeface="+mn-lt"/>
                          <a:ea typeface="+mn-ea"/>
                          <a:cs typeface="+mn-cs"/>
                        </a:rPr>
                        <a:t>standards being taught          how</a:t>
                      </a:r>
                      <a:r>
                        <a:rPr lang="en-US" sz="1800" kern="1200" baseline="0" dirty="0" smtClean="0">
                          <a:solidFill>
                            <a:srgbClr val="072428"/>
                          </a:solidFill>
                          <a:effectLst/>
                          <a:latin typeface="+mn-lt"/>
                          <a:ea typeface="+mn-ea"/>
                          <a:cs typeface="+mn-cs"/>
                        </a:rPr>
                        <a:t> to teach</a:t>
                      </a:r>
                      <a:endParaRPr lang="en-US" sz="1800" kern="1200" dirty="0" smtClean="0">
                        <a:solidFill>
                          <a:srgbClr val="072428"/>
                        </a:solidFill>
                        <a:effectLst/>
                        <a:latin typeface="+mn-lt"/>
                        <a:ea typeface="+mn-ea"/>
                        <a:cs typeface="+mn-cs"/>
                      </a:endParaRPr>
                    </a:p>
                    <a:p>
                      <a:r>
                        <a:rPr lang="en-US" sz="1800" kern="1200" dirty="0" smtClean="0">
                          <a:solidFill>
                            <a:srgbClr val="072428"/>
                          </a:solidFill>
                          <a:effectLst/>
                          <a:latin typeface="+mn-lt"/>
                          <a:ea typeface="+mn-ea"/>
                          <a:cs typeface="+mn-cs"/>
                        </a:rPr>
                        <a:t>student issues                       firm</a:t>
                      </a:r>
                      <a:r>
                        <a:rPr lang="en-US" sz="1800" kern="1200" baseline="0" dirty="0" smtClean="0">
                          <a:solidFill>
                            <a:srgbClr val="072428"/>
                          </a:solidFill>
                          <a:effectLst/>
                          <a:latin typeface="+mn-lt"/>
                          <a:ea typeface="+mn-ea"/>
                          <a:cs typeface="+mn-cs"/>
                        </a:rPr>
                        <a:t> believer</a:t>
                      </a:r>
                      <a:endParaRPr lang="en-US" sz="1800" kern="1200" dirty="0" smtClean="0">
                        <a:solidFill>
                          <a:srgbClr val="072428"/>
                        </a:solidFill>
                        <a:effectLst/>
                        <a:latin typeface="+mn-lt"/>
                        <a:ea typeface="+mn-ea"/>
                        <a:cs typeface="+mn-cs"/>
                      </a:endParaRPr>
                    </a:p>
                    <a:p>
                      <a:r>
                        <a:rPr lang="en-US" sz="1800" kern="1200" dirty="0" smtClean="0">
                          <a:solidFill>
                            <a:srgbClr val="072428"/>
                          </a:solidFill>
                          <a:effectLst/>
                          <a:latin typeface="+mn-lt"/>
                          <a:ea typeface="+mn-ea"/>
                          <a:cs typeface="+mn-cs"/>
                        </a:rPr>
                        <a:t>no prior knowledge                create</a:t>
                      </a:r>
                    </a:p>
                    <a:p>
                      <a:r>
                        <a:rPr lang="en-US" sz="1800" kern="1200" dirty="0" smtClean="0">
                          <a:solidFill>
                            <a:srgbClr val="072428"/>
                          </a:solidFill>
                          <a:effectLst/>
                          <a:latin typeface="+mn-lt"/>
                          <a:ea typeface="+mn-ea"/>
                          <a:cs typeface="+mn-cs"/>
                        </a:rPr>
                        <a:t>together</a:t>
                      </a:r>
                      <a:r>
                        <a:rPr lang="en-US" sz="1800" kern="1200" baseline="0" dirty="0" smtClean="0">
                          <a:solidFill>
                            <a:srgbClr val="072428"/>
                          </a:solidFill>
                          <a:effectLst/>
                          <a:latin typeface="+mn-lt"/>
                          <a:ea typeface="+mn-ea"/>
                          <a:cs typeface="+mn-cs"/>
                        </a:rPr>
                        <a:t>                               team</a:t>
                      </a:r>
                      <a:endParaRPr lang="en-US" sz="1800" kern="1200" dirty="0" smtClean="0">
                        <a:solidFill>
                          <a:srgbClr val="072428"/>
                        </a:solidFill>
                        <a:effectLst/>
                        <a:latin typeface="+mn-lt"/>
                        <a:ea typeface="+mn-ea"/>
                        <a:cs typeface="+mn-cs"/>
                      </a:endParaRPr>
                    </a:p>
                    <a:p>
                      <a:r>
                        <a:rPr lang="en-US" sz="1800" kern="1200" dirty="0" smtClean="0">
                          <a:solidFill>
                            <a:srgbClr val="072428"/>
                          </a:solidFill>
                          <a:effectLst/>
                          <a:latin typeface="+mn-lt"/>
                          <a:ea typeface="+mn-ea"/>
                          <a:cs typeface="+mn-cs"/>
                        </a:rPr>
                        <a:t>talking                                 </a:t>
                      </a:r>
                      <a:r>
                        <a:rPr lang="en-US" sz="1800" kern="1200" baseline="0" dirty="0" smtClean="0">
                          <a:solidFill>
                            <a:srgbClr val="072428"/>
                          </a:solidFill>
                          <a:effectLst/>
                          <a:latin typeface="+mn-lt"/>
                          <a:ea typeface="+mn-ea"/>
                          <a:cs typeface="+mn-cs"/>
                        </a:rPr>
                        <a:t> </a:t>
                      </a:r>
                      <a:r>
                        <a:rPr lang="en-US" sz="1800" kern="1200" dirty="0" smtClean="0">
                          <a:solidFill>
                            <a:srgbClr val="072428"/>
                          </a:solidFill>
                          <a:effectLst/>
                          <a:latin typeface="+mn-lt"/>
                          <a:ea typeface="+mn-ea"/>
                          <a:cs typeface="+mn-cs"/>
                        </a:rPr>
                        <a:t>reflect</a:t>
                      </a:r>
                    </a:p>
                    <a:p>
                      <a:r>
                        <a:rPr lang="en-US" sz="1800" kern="1200" dirty="0" smtClean="0">
                          <a:solidFill>
                            <a:srgbClr val="072428"/>
                          </a:solidFill>
                          <a:effectLst/>
                          <a:latin typeface="+mn-lt"/>
                          <a:ea typeface="+mn-ea"/>
                          <a:cs typeface="+mn-cs"/>
                        </a:rPr>
                        <a:t>different types of students      plan</a:t>
                      </a:r>
                    </a:p>
                    <a:p>
                      <a:r>
                        <a:rPr lang="en-US" sz="1800" kern="1200" dirty="0" smtClean="0">
                          <a:solidFill>
                            <a:srgbClr val="072428"/>
                          </a:solidFill>
                          <a:effectLst/>
                          <a:latin typeface="+mn-lt"/>
                          <a:ea typeface="+mn-ea"/>
                          <a:cs typeface="+mn-cs"/>
                        </a:rPr>
                        <a:t>focus</a:t>
                      </a:r>
                      <a:r>
                        <a:rPr lang="en-US" sz="1800" kern="1200" baseline="0" dirty="0" smtClean="0">
                          <a:solidFill>
                            <a:srgbClr val="072428"/>
                          </a:solidFill>
                          <a:effectLst/>
                          <a:latin typeface="+mn-lt"/>
                          <a:ea typeface="+mn-ea"/>
                          <a:cs typeface="+mn-cs"/>
                        </a:rPr>
                        <a:t>                                    new</a:t>
                      </a:r>
                      <a:endParaRPr lang="en-US" sz="1800" kern="1200" dirty="0" smtClean="0">
                        <a:solidFill>
                          <a:srgbClr val="072428"/>
                        </a:solidFill>
                        <a:effectLst/>
                        <a:latin typeface="+mn-lt"/>
                        <a:ea typeface="+mn-ea"/>
                        <a:cs typeface="+mn-cs"/>
                      </a:endParaRPr>
                    </a:p>
                    <a:p>
                      <a:r>
                        <a:rPr lang="en-US" sz="1800" kern="1200" dirty="0" smtClean="0">
                          <a:solidFill>
                            <a:srgbClr val="072428"/>
                          </a:solidFill>
                          <a:effectLst/>
                          <a:latin typeface="+mn-lt"/>
                          <a:ea typeface="+mn-ea"/>
                          <a:cs typeface="+mn-cs"/>
                        </a:rPr>
                        <a:t>what students have learned    in it just like you are</a:t>
                      </a:r>
                    </a:p>
                    <a:p>
                      <a:r>
                        <a:rPr lang="en-US" sz="1800" kern="1200" dirty="0" smtClean="0">
                          <a:solidFill>
                            <a:srgbClr val="072428"/>
                          </a:solidFill>
                          <a:effectLst/>
                          <a:latin typeface="+mn-lt"/>
                          <a:ea typeface="+mn-ea"/>
                          <a:cs typeface="+mn-cs"/>
                        </a:rPr>
                        <a:t>challenges                            use</a:t>
                      </a:r>
                      <a:r>
                        <a:rPr lang="en-US" sz="1800" kern="1200" baseline="0" dirty="0" smtClean="0">
                          <a:solidFill>
                            <a:srgbClr val="072428"/>
                          </a:solidFill>
                          <a:effectLst/>
                          <a:latin typeface="+mn-lt"/>
                          <a:ea typeface="+mn-ea"/>
                          <a:cs typeface="+mn-cs"/>
                        </a:rPr>
                        <a:t> of data</a:t>
                      </a:r>
                      <a:endParaRPr lang="en-US" sz="1800" kern="1200" dirty="0" smtClean="0">
                        <a:solidFill>
                          <a:srgbClr val="072428"/>
                        </a:solidFill>
                        <a:effectLst/>
                        <a:latin typeface="+mn-lt"/>
                        <a:ea typeface="+mn-ea"/>
                        <a:cs typeface="+mn-cs"/>
                      </a:endParaRPr>
                    </a:p>
                    <a:p>
                      <a:endParaRPr lang="en-US" sz="1600" kern="1200" dirty="0" smtClean="0">
                        <a:solidFill>
                          <a:schemeClr val="dk1"/>
                        </a:solidFill>
                        <a:effectLst/>
                        <a:latin typeface="+mn-lt"/>
                        <a:ea typeface="+mn-ea"/>
                        <a:cs typeface="+mn-cs"/>
                      </a:endParaRPr>
                    </a:p>
                  </a:txBody>
                  <a:tcPr/>
                </a:tc>
                <a:tc>
                  <a:txBody>
                    <a:bodyPr/>
                    <a:lstStyle/>
                    <a:p>
                      <a:r>
                        <a:rPr lang="en-US" sz="2800" kern="1200" dirty="0" smtClean="0">
                          <a:solidFill>
                            <a:srgbClr val="072428"/>
                          </a:solidFill>
                          <a:effectLst/>
                          <a:latin typeface="+mn-lt"/>
                          <a:ea typeface="+mn-ea"/>
                          <a:cs typeface="+mn-cs"/>
                        </a:rPr>
                        <a:t>collaborate</a:t>
                      </a:r>
                    </a:p>
                    <a:p>
                      <a:r>
                        <a:rPr lang="en-US" sz="2800" kern="1200" dirty="0" smtClean="0">
                          <a:solidFill>
                            <a:srgbClr val="072428"/>
                          </a:solidFill>
                          <a:effectLst/>
                          <a:latin typeface="+mn-lt"/>
                          <a:ea typeface="+mn-ea"/>
                          <a:cs typeface="+mn-cs"/>
                        </a:rPr>
                        <a:t>common assessment</a:t>
                      </a:r>
                    </a:p>
                    <a:p>
                      <a:r>
                        <a:rPr lang="en-US" sz="2800" kern="1200" dirty="0" smtClean="0">
                          <a:solidFill>
                            <a:srgbClr val="072428"/>
                          </a:solidFill>
                          <a:effectLst/>
                          <a:latin typeface="+mn-lt"/>
                          <a:ea typeface="+mn-ea"/>
                          <a:cs typeface="+mn-cs"/>
                        </a:rPr>
                        <a:t>standards to be taught</a:t>
                      </a:r>
                    </a:p>
                    <a:p>
                      <a:r>
                        <a:rPr lang="en-US" sz="2800" kern="1200" dirty="0" smtClean="0">
                          <a:solidFill>
                            <a:srgbClr val="072428"/>
                          </a:solidFill>
                          <a:effectLst/>
                          <a:latin typeface="+mn-lt"/>
                          <a:ea typeface="+mn-ea"/>
                          <a:cs typeface="+mn-cs"/>
                        </a:rPr>
                        <a:t>together</a:t>
                      </a:r>
                    </a:p>
                    <a:p>
                      <a:r>
                        <a:rPr lang="en-US" sz="2800" kern="1200" dirty="0" smtClean="0">
                          <a:solidFill>
                            <a:srgbClr val="072428"/>
                          </a:solidFill>
                          <a:effectLst/>
                          <a:latin typeface="+mn-lt"/>
                          <a:ea typeface="+mn-ea"/>
                          <a:cs typeface="+mn-cs"/>
                        </a:rPr>
                        <a:t>talking</a:t>
                      </a:r>
                    </a:p>
                    <a:p>
                      <a:r>
                        <a:rPr lang="en-US" sz="2800" kern="1200" dirty="0" smtClean="0">
                          <a:solidFill>
                            <a:srgbClr val="072428"/>
                          </a:solidFill>
                          <a:effectLst/>
                          <a:latin typeface="+mn-lt"/>
                          <a:ea typeface="+mn-ea"/>
                          <a:cs typeface="+mn-cs"/>
                        </a:rPr>
                        <a:t>challenges</a:t>
                      </a:r>
                    </a:p>
                    <a:p>
                      <a:r>
                        <a:rPr lang="en-US" sz="2800" kern="1200" dirty="0" smtClean="0">
                          <a:solidFill>
                            <a:srgbClr val="072428"/>
                          </a:solidFill>
                          <a:effectLst/>
                          <a:latin typeface="+mn-lt"/>
                          <a:ea typeface="+mn-ea"/>
                          <a:cs typeface="+mn-cs"/>
                        </a:rPr>
                        <a:t>use of data</a:t>
                      </a:r>
                    </a:p>
                    <a:p>
                      <a:r>
                        <a:rPr lang="en-US" sz="2800" kern="1200" dirty="0" smtClean="0">
                          <a:solidFill>
                            <a:srgbClr val="072428"/>
                          </a:solidFill>
                          <a:effectLst/>
                          <a:latin typeface="+mn-lt"/>
                          <a:ea typeface="+mn-ea"/>
                          <a:cs typeface="+mn-cs"/>
                        </a:rPr>
                        <a:t>how to teach </a:t>
                      </a:r>
                    </a:p>
                    <a:p>
                      <a:r>
                        <a:rPr lang="en-US" sz="2800" kern="1200" dirty="0" smtClean="0">
                          <a:solidFill>
                            <a:srgbClr val="072428"/>
                          </a:solidFill>
                          <a:effectLst/>
                          <a:latin typeface="+mn-lt"/>
                          <a:ea typeface="+mn-ea"/>
                          <a:cs typeface="+mn-cs"/>
                        </a:rPr>
                        <a:t>benefits</a:t>
                      </a:r>
                    </a:p>
                    <a:p>
                      <a:r>
                        <a:rPr lang="en-US" sz="2800" kern="1200" dirty="0" smtClean="0">
                          <a:solidFill>
                            <a:srgbClr val="072428"/>
                          </a:solidFill>
                          <a:effectLst/>
                          <a:latin typeface="+mn-lt"/>
                          <a:ea typeface="+mn-ea"/>
                          <a:cs typeface="+mn-cs"/>
                        </a:rPr>
                        <a:t>not isolated</a:t>
                      </a:r>
                      <a:r>
                        <a:rPr lang="en-US" sz="2800" dirty="0" smtClean="0">
                          <a:solidFill>
                            <a:srgbClr val="072428"/>
                          </a:solidFill>
                          <a:effectLst/>
                        </a:rPr>
                        <a:t> </a:t>
                      </a:r>
                      <a:endParaRPr lang="en-US" sz="2800" dirty="0">
                        <a:solidFill>
                          <a:srgbClr val="072428"/>
                        </a:solidFill>
                      </a:endParaRPr>
                    </a:p>
                  </a:txBody>
                  <a:tcPr/>
                </a:tc>
                <a:tc>
                  <a:txBody>
                    <a:bodyPr/>
                    <a:lstStyle/>
                    <a:p>
                      <a:pPr marL="0" indent="0">
                        <a:buFont typeface="Arial"/>
                        <a:buNone/>
                      </a:pPr>
                      <a:r>
                        <a:rPr lang="en-US" sz="3600" dirty="0" smtClean="0">
                          <a:solidFill>
                            <a:srgbClr val="072428"/>
                          </a:solidFill>
                          <a:latin typeface="+mn-lt"/>
                        </a:rPr>
                        <a:t>Value of collaboration</a:t>
                      </a:r>
                    </a:p>
                    <a:p>
                      <a:pPr marL="0" indent="0">
                        <a:buFont typeface="Arial"/>
                        <a:buNone/>
                      </a:pPr>
                      <a:r>
                        <a:rPr lang="en-US" sz="3600" dirty="0" smtClean="0">
                          <a:solidFill>
                            <a:srgbClr val="072428"/>
                          </a:solidFill>
                          <a:latin typeface="+mn-lt"/>
                        </a:rPr>
                        <a:t>What to teach and how to teach</a:t>
                      </a:r>
                    </a:p>
                    <a:p>
                      <a:pPr marL="0" indent="0">
                        <a:buFont typeface="Arial"/>
                        <a:buNone/>
                      </a:pPr>
                      <a:r>
                        <a:rPr lang="en-US" sz="3600" dirty="0" smtClean="0">
                          <a:solidFill>
                            <a:srgbClr val="072428"/>
                          </a:solidFill>
                          <a:latin typeface="+mn-lt"/>
                        </a:rPr>
                        <a:t>Sound assessment practices</a:t>
                      </a:r>
                    </a:p>
                    <a:p>
                      <a:pPr marL="0" indent="0">
                        <a:buFont typeface="Arial"/>
                        <a:buNone/>
                      </a:pPr>
                      <a:r>
                        <a:rPr lang="en-US" sz="3600" dirty="0" smtClean="0">
                          <a:solidFill>
                            <a:srgbClr val="072428"/>
                          </a:solidFill>
                          <a:latin typeface="+mn-lt"/>
                        </a:rPr>
                        <a:t>Feeling of support</a:t>
                      </a:r>
                    </a:p>
                    <a:p>
                      <a:endParaRPr lang="en-US"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3">
      <a:dk1>
        <a:srgbClr val="0070C8"/>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829</TotalTime>
  <Words>956</Words>
  <Application>Microsoft Macintosh PowerPoint</Application>
  <PresentationFormat>Custom</PresentationFormat>
  <Paragraphs>106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New Teachers: Navigating the World of Professional Learning Communities  Elizabeth Vest, M. S. Middle Tennessee State University Assessment, Learning and School Improvement Doctoral Program  </vt:lpstr>
    </vt:vector>
  </TitlesOfParts>
  <Company>MTSU Publications and Graphics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Middle Tennessee State University</dc:title>
  <dc:creator>Mitzi T. Brandon</dc:creator>
  <cp:lastModifiedBy>Elizabeth Vest</cp:lastModifiedBy>
  <cp:revision>82</cp:revision>
  <dcterms:created xsi:type="dcterms:W3CDTF">2009-07-24T11:01:41Z</dcterms:created>
  <dcterms:modified xsi:type="dcterms:W3CDTF">2015-03-13T13:56:29Z</dcterms:modified>
</cp:coreProperties>
</file>