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43891200" cy="32918400"/>
  <p:notesSz cx="6950075" cy="9236075"/>
  <p:defaultTextStyle>
    <a:defPPr>
      <a:defRPr lang="en-US"/>
    </a:defPPr>
    <a:lvl1pPr marL="0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1pPr>
    <a:lvl2pPr marL="2194514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2pPr>
    <a:lvl3pPr marL="4389028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3pPr>
    <a:lvl4pPr marL="6583543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4pPr>
    <a:lvl5pPr marL="8778057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5pPr>
    <a:lvl6pPr marL="10972571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6pPr>
    <a:lvl7pPr marL="13167085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7pPr>
    <a:lvl8pPr marL="15361599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8pPr>
    <a:lvl9pPr marL="17556115" algn="l" defTabSz="4389028" rtl="0" eaLnBrk="1" latinLnBrk="0" hangingPunct="1">
      <a:defRPr sz="8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3" autoAdjust="0"/>
    <p:restoredTop sz="93519" autoAdjust="0"/>
  </p:normalViewPr>
  <p:slideViewPr>
    <p:cSldViewPr snapToGrid="0">
      <p:cViewPr varScale="1">
        <p:scale>
          <a:sx n="23" d="100"/>
          <a:sy n="23" d="100"/>
        </p:scale>
        <p:origin x="270" y="66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wner\Dropbox\Class%20Files\2015%20Summer%20Project%20Data\Presentation%20-%20SRC\Project%20Graph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wner\Dropbox\Class%20Files\2015%20Summer%20Project%20Data\Project%20Workbook%20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wner\Dropbox\Class%20Files\2015%20Summer%20Project%20Data\Project%20Workbook%2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Articles by Year and Journal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Distribution!$C$29</c:f>
              <c:strCache>
                <c:ptCount val="1"/>
                <c:pt idx="0">
                  <c:v>Child Welfare</c:v>
                </c:pt>
              </c:strCache>
            </c:strRef>
          </c:tx>
          <c:cat>
            <c:numRef>
              <c:f>Distribution!$D$28:$S$28</c:f>
              <c:numCache>
                <c:formatCode>General</c:formatCode>
                <c:ptCount val="16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</c:numCache>
            </c:numRef>
          </c:cat>
          <c:val>
            <c:numRef>
              <c:f>Distribution!$D$29:$S$29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Distribution!$C$30</c:f>
              <c:strCache>
                <c:ptCount val="1"/>
                <c:pt idx="0">
                  <c:v>Families in Society</c:v>
                </c:pt>
              </c:strCache>
            </c:strRef>
          </c:tx>
          <c:cat>
            <c:numRef>
              <c:f>Distribution!$D$28:$S$28</c:f>
              <c:numCache>
                <c:formatCode>General</c:formatCode>
                <c:ptCount val="16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</c:numCache>
            </c:numRef>
          </c:cat>
          <c:val>
            <c:numRef>
              <c:f>Distribution!$D$30:$S$30</c:f>
              <c:numCache>
                <c:formatCode>General</c:formatCode>
                <c:ptCount val="16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Distribution!$C$31</c:f>
              <c:strCache>
                <c:ptCount val="1"/>
                <c:pt idx="0">
                  <c:v>Social Service Review</c:v>
                </c:pt>
              </c:strCache>
            </c:strRef>
          </c:tx>
          <c:cat>
            <c:numRef>
              <c:f>Distribution!$D$28:$S$28</c:f>
              <c:numCache>
                <c:formatCode>General</c:formatCode>
                <c:ptCount val="16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</c:numCache>
            </c:numRef>
          </c:cat>
          <c:val>
            <c:numRef>
              <c:f>Distribution!$D$31:$S$31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Distribution!$C$32</c:f>
              <c:strCache>
                <c:ptCount val="1"/>
                <c:pt idx="0">
                  <c:v>Social Work</c:v>
                </c:pt>
              </c:strCache>
            </c:strRef>
          </c:tx>
          <c:cat>
            <c:numRef>
              <c:f>Distribution!$D$28:$S$28</c:f>
              <c:numCache>
                <c:formatCode>General</c:formatCode>
                <c:ptCount val="16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</c:numCache>
            </c:numRef>
          </c:cat>
          <c:val>
            <c:numRef>
              <c:f>Distribution!$D$32:$S$32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7229304"/>
        <c:axId val="217229696"/>
      </c:lineChart>
      <c:catAx>
        <c:axId val="217229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7229696"/>
        <c:crosses val="autoZero"/>
        <c:auto val="1"/>
        <c:lblAlgn val="ctr"/>
        <c:lblOffset val="100"/>
        <c:noMultiLvlLbl val="0"/>
      </c:catAx>
      <c:valAx>
        <c:axId val="217229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722930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3"/>
    </mc:Choice>
    <mc:Fallback>
      <c:style val="23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Purpose Distribution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PrimCode!$C$2:$E$2</c:f>
              <c:strCache>
                <c:ptCount val="3"/>
                <c:pt idx="0">
                  <c:v>Practioners</c:v>
                </c:pt>
                <c:pt idx="1">
                  <c:v>Clients</c:v>
                </c:pt>
                <c:pt idx="2">
                  <c:v>Macro/Other</c:v>
                </c:pt>
              </c:strCache>
            </c:strRef>
          </c:cat>
          <c:val>
            <c:numRef>
              <c:f>PrimCode!$C$3:$E$3</c:f>
              <c:numCache>
                <c:formatCode>0%</c:formatCode>
                <c:ptCount val="3"/>
                <c:pt idx="0">
                  <c:v>0.33</c:v>
                </c:pt>
                <c:pt idx="1">
                  <c:v>0.19</c:v>
                </c:pt>
                <c:pt idx="2">
                  <c:v>0.48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7230480"/>
        <c:axId val="217230872"/>
      </c:barChart>
      <c:catAx>
        <c:axId val="2172304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217230872"/>
        <c:crosses val="autoZero"/>
        <c:auto val="1"/>
        <c:lblAlgn val="ctr"/>
        <c:lblOffset val="100"/>
        <c:noMultiLvlLbl val="0"/>
      </c:catAx>
      <c:valAx>
        <c:axId val="21723087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17230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3"/>
    </mc:Choice>
    <mc:Fallback>
      <c:style val="23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Population </a:t>
            </a:r>
            <a:r>
              <a:rPr lang="en-US" dirty="0"/>
              <a:t>Focus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Focus!$B$2:$E$2</c:f>
              <c:strCache>
                <c:ptCount val="4"/>
                <c:pt idx="0">
                  <c:v>Gender Only</c:v>
                </c:pt>
                <c:pt idx="1">
                  <c:v>Orientation Only</c:v>
                </c:pt>
                <c:pt idx="2">
                  <c:v>Both</c:v>
                </c:pt>
                <c:pt idx="3">
                  <c:v>Confused/Mixed</c:v>
                </c:pt>
              </c:strCache>
            </c:strRef>
          </c:cat>
          <c:val>
            <c:numRef>
              <c:f>Focus!$B$3:$E$3</c:f>
              <c:numCache>
                <c:formatCode>0%</c:formatCode>
                <c:ptCount val="4"/>
                <c:pt idx="0">
                  <c:v>0.11</c:v>
                </c:pt>
                <c:pt idx="1">
                  <c:v>0.37</c:v>
                </c:pt>
                <c:pt idx="2">
                  <c:v>0.3</c:v>
                </c:pt>
                <c:pt idx="3">
                  <c:v>0.22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57130720"/>
        <c:axId val="257131112"/>
      </c:barChart>
      <c:catAx>
        <c:axId val="257130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57131112"/>
        <c:crosses val="autoZero"/>
        <c:auto val="1"/>
        <c:lblAlgn val="ctr"/>
        <c:lblOffset val="100"/>
        <c:noMultiLvlLbl val="0"/>
      </c:catAx>
      <c:valAx>
        <c:axId val="257131112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257130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0" tIns="46241" rIns="92480" bIns="4624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lIns="92480" tIns="46241" rIns="92480" bIns="46241" rtlCol="0"/>
          <a:lstStyle>
            <a:lvl1pPr algn="r">
              <a:defRPr sz="1200"/>
            </a:lvl1pPr>
          </a:lstStyle>
          <a:p>
            <a:fld id="{7B0E8FA9-8B5F-4493-A208-FBBD06A1EBF4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0" tIns="46241" rIns="92480" bIns="4624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0" tIns="46241" rIns="92480" bIns="4624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0" tIns="46241" rIns="92480" bIns="4624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9"/>
            <a:ext cx="3011699" cy="461804"/>
          </a:xfrm>
          <a:prstGeom prst="rect">
            <a:avLst/>
          </a:prstGeom>
        </p:spPr>
        <p:txBody>
          <a:bodyPr vert="horz" lIns="92480" tIns="46241" rIns="92480" bIns="46241" rtlCol="0" anchor="b"/>
          <a:lstStyle>
            <a:lvl1pPr algn="r">
              <a:defRPr sz="1200"/>
            </a:lvl1pPr>
          </a:lstStyle>
          <a:p>
            <a:fld id="{CD15AFD9-35F1-4A8D-8AD3-EDB948176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15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9028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2194514" algn="l" defTabSz="4389028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4389028" algn="l" defTabSz="4389028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6583543" algn="l" defTabSz="4389028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8778057" algn="l" defTabSz="4389028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10972571" algn="l" defTabSz="4389028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13167085" algn="l" defTabSz="4389028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5361599" algn="l" defTabSz="4389028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7556115" algn="l" defTabSz="4389028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650193" y="236483"/>
            <a:ext cx="36590817" cy="2507457"/>
          </a:xfrm>
        </p:spPr>
        <p:txBody>
          <a:bodyPr/>
          <a:lstStyle>
            <a:lvl1pPr marL="0" indent="0">
              <a:buNone/>
              <a:defRPr sz="13400" baseline="0"/>
            </a:lvl1pPr>
          </a:lstStyle>
          <a:p>
            <a:pPr algn="ctr"/>
            <a:r>
              <a:rPr lang="en-US" sz="6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42000" endPos="58000" dir="5400000" sy="-100000" algn="bl" rotWithShape="0"/>
                </a:effectLst>
                <a:latin typeface="Arial Rounded MT Bold" pitchFamily="34" charset="0"/>
              </a:rPr>
              <a:t>This is a Scientific Poster Template created by </a:t>
            </a:r>
            <a:r>
              <a:rPr lang="en-US" sz="6200" dirty="0" err="1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42000" endPos="58000" dir="5400000" sy="-100000" algn="bl" rotWithShape="0"/>
                </a:effectLst>
                <a:latin typeface="Arial Rounded MT Bold" pitchFamily="34" charset="0"/>
              </a:rPr>
              <a:t>Graphicsland</a:t>
            </a:r>
            <a:r>
              <a:rPr lang="en-US" sz="6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42000" endPos="58000" dir="5400000" sy="-100000" algn="bl" rotWithShape="0"/>
                </a:effectLst>
                <a:latin typeface="Arial Rounded MT Bold" pitchFamily="34" charset="0"/>
              </a:rPr>
              <a:t> &amp; MakeSigns.com</a:t>
            </a:r>
            <a:br>
              <a:rPr lang="en-US" sz="6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42000" endPos="58000" dir="5400000" sy="-100000" algn="bl" rotWithShape="0"/>
                </a:effectLst>
                <a:latin typeface="Arial Rounded MT Bold" pitchFamily="34" charset="0"/>
              </a:rPr>
            </a:br>
            <a:r>
              <a:rPr lang="en-US" sz="6200" dirty="0" smtClean="0">
                <a:solidFill>
                  <a:schemeClr val="accent2">
                    <a:lumMod val="75000"/>
                  </a:schemeClr>
                </a:solidFill>
                <a:effectLst>
                  <a:reflection blurRad="6350" stA="42000" endPos="58000" dir="5400000" sy="-100000" algn="bl" rotWithShape="0"/>
                </a:effectLst>
                <a:latin typeface="Arial Rounded MT Bold" pitchFamily="34" charset="0"/>
              </a:rPr>
              <a:t>Your poster title would go on these lines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50193" y="2553605"/>
            <a:ext cx="36590817" cy="2224088"/>
          </a:xfrm>
        </p:spPr>
        <p:txBody>
          <a:bodyPr/>
          <a:lstStyle>
            <a:lvl1pPr marL="0" indent="0">
              <a:buNone/>
              <a:defRPr sz="13400"/>
            </a:lvl1pPr>
          </a:lstStyle>
          <a:p>
            <a:pPr algn="ctr"/>
            <a:r>
              <a:rPr lang="en-US" sz="5000" dirty="0" smtClean="0"/>
              <a:t>Author names go here. You can add subscript numbers to assign a university. </a:t>
            </a:r>
            <a:br>
              <a:rPr lang="en-US" sz="5000" dirty="0" smtClean="0"/>
            </a:br>
            <a:r>
              <a:rPr lang="en-US" sz="5000" dirty="0" smtClean="0"/>
              <a:t>University names or departments go here.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433258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F76D-A730-4432-85DE-CA47D32BB251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7CD0-55F5-4017-8E2F-F1A5FF84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7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559081" y="4221482"/>
            <a:ext cx="35547303" cy="898779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01946" y="4221482"/>
            <a:ext cx="105925617" cy="898779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F76D-A730-4432-85DE-CA47D32BB251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7CD0-55F5-4017-8E2F-F1A5FF84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28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F76D-A730-4432-85DE-CA47D32BB251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7CD0-55F5-4017-8E2F-F1A5FF84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981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3" y="21153123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3" y="13952225"/>
            <a:ext cx="37307520" cy="7200897"/>
          </a:xfrm>
        </p:spPr>
        <p:txBody>
          <a:bodyPr anchor="b"/>
          <a:lstStyle>
            <a:lvl1pPr marL="0" indent="0">
              <a:buNone/>
              <a:defRPr sz="9700">
                <a:solidFill>
                  <a:schemeClr val="tx1">
                    <a:tint val="75000"/>
                  </a:schemeClr>
                </a:solidFill>
              </a:defRPr>
            </a:lvl1pPr>
            <a:lvl2pPr marL="2194514" indent="0">
              <a:buNone/>
              <a:defRPr sz="8700">
                <a:solidFill>
                  <a:schemeClr val="tx1">
                    <a:tint val="75000"/>
                  </a:schemeClr>
                </a:solidFill>
              </a:defRPr>
            </a:lvl2pPr>
            <a:lvl3pPr marL="4389028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54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057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571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08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599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11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F76D-A730-4432-85DE-CA47D32BB251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7CD0-55F5-4017-8E2F-F1A5FF84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548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01943" y="24582122"/>
            <a:ext cx="70736457" cy="69517263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700"/>
            </a:lvl3pPr>
            <a:lvl4pPr>
              <a:defRPr sz="8700"/>
            </a:lvl4pPr>
            <a:lvl5pPr>
              <a:defRPr sz="8700"/>
            </a:lvl5pPr>
            <a:lvl6pPr>
              <a:defRPr sz="8700"/>
            </a:lvl6pPr>
            <a:lvl7pPr>
              <a:defRPr sz="8700"/>
            </a:lvl7pPr>
            <a:lvl8pPr>
              <a:defRPr sz="8700"/>
            </a:lvl8pPr>
            <a:lvl9pPr>
              <a:defRPr sz="8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69923" y="24582122"/>
            <a:ext cx="70736463" cy="69517263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700"/>
            </a:lvl3pPr>
            <a:lvl4pPr>
              <a:defRPr sz="8700"/>
            </a:lvl4pPr>
            <a:lvl5pPr>
              <a:defRPr sz="8700"/>
            </a:lvl5pPr>
            <a:lvl6pPr>
              <a:defRPr sz="8700"/>
            </a:lvl6pPr>
            <a:lvl7pPr>
              <a:defRPr sz="8700"/>
            </a:lvl7pPr>
            <a:lvl8pPr>
              <a:defRPr sz="8700"/>
            </a:lvl8pPr>
            <a:lvl9pPr>
              <a:defRPr sz="8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F76D-A730-4432-85DE-CA47D32BB251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7CD0-55F5-4017-8E2F-F1A5FF84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60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3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1" y="7368543"/>
            <a:ext cx="19392903" cy="307085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14" indent="0">
              <a:buNone/>
              <a:defRPr sz="9700" b="1"/>
            </a:lvl2pPr>
            <a:lvl3pPr marL="4389028" indent="0">
              <a:buNone/>
              <a:defRPr sz="8700" b="1"/>
            </a:lvl3pPr>
            <a:lvl4pPr marL="6583543" indent="0">
              <a:buNone/>
              <a:defRPr sz="7700" b="1"/>
            </a:lvl4pPr>
            <a:lvl5pPr marL="8778057" indent="0">
              <a:buNone/>
              <a:defRPr sz="7700" b="1"/>
            </a:lvl5pPr>
            <a:lvl6pPr marL="10972571" indent="0">
              <a:buNone/>
              <a:defRPr sz="7700" b="1"/>
            </a:lvl6pPr>
            <a:lvl7pPr marL="13167085" indent="0">
              <a:buNone/>
              <a:defRPr sz="7700" b="1"/>
            </a:lvl7pPr>
            <a:lvl8pPr marL="15361599" indent="0">
              <a:buNone/>
              <a:defRPr sz="7700" b="1"/>
            </a:lvl8pPr>
            <a:lvl9pPr marL="17556115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1" y="10439400"/>
            <a:ext cx="19392903" cy="18966183"/>
          </a:xfrm>
        </p:spPr>
        <p:txBody>
          <a:bodyPr/>
          <a:lstStyle>
            <a:lvl1pPr>
              <a:defRPr sz="11500"/>
            </a:lvl1pPr>
            <a:lvl2pPr>
              <a:defRPr sz="9700"/>
            </a:lvl2pPr>
            <a:lvl3pPr>
              <a:defRPr sz="87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3" y="7368543"/>
            <a:ext cx="19400520" cy="307085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14" indent="0">
              <a:buNone/>
              <a:defRPr sz="9700" b="1"/>
            </a:lvl2pPr>
            <a:lvl3pPr marL="4389028" indent="0">
              <a:buNone/>
              <a:defRPr sz="8700" b="1"/>
            </a:lvl3pPr>
            <a:lvl4pPr marL="6583543" indent="0">
              <a:buNone/>
              <a:defRPr sz="7700" b="1"/>
            </a:lvl4pPr>
            <a:lvl5pPr marL="8778057" indent="0">
              <a:buNone/>
              <a:defRPr sz="7700" b="1"/>
            </a:lvl5pPr>
            <a:lvl6pPr marL="10972571" indent="0">
              <a:buNone/>
              <a:defRPr sz="7700" b="1"/>
            </a:lvl6pPr>
            <a:lvl7pPr marL="13167085" indent="0">
              <a:buNone/>
              <a:defRPr sz="7700" b="1"/>
            </a:lvl7pPr>
            <a:lvl8pPr marL="15361599" indent="0">
              <a:buNone/>
              <a:defRPr sz="7700" b="1"/>
            </a:lvl8pPr>
            <a:lvl9pPr marL="17556115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3" y="10439400"/>
            <a:ext cx="19400520" cy="18966183"/>
          </a:xfrm>
        </p:spPr>
        <p:txBody>
          <a:bodyPr/>
          <a:lstStyle>
            <a:lvl1pPr>
              <a:defRPr sz="11500"/>
            </a:lvl1pPr>
            <a:lvl2pPr>
              <a:defRPr sz="9700"/>
            </a:lvl2pPr>
            <a:lvl3pPr>
              <a:defRPr sz="87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F76D-A730-4432-85DE-CA47D32BB251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7CD0-55F5-4017-8E2F-F1A5FF84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141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F76D-A730-4432-85DE-CA47D32BB251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7CD0-55F5-4017-8E2F-F1A5FF84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26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F76D-A730-4432-85DE-CA47D32BB251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7CD0-55F5-4017-8E2F-F1A5FF84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84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3" cy="5577840"/>
          </a:xfrm>
        </p:spPr>
        <p:txBody>
          <a:bodyPr anchor="b"/>
          <a:lstStyle>
            <a:lvl1pPr algn="l">
              <a:defRPr sz="9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1"/>
            <a:ext cx="24536400" cy="28094943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700"/>
            </a:lvl4pPr>
            <a:lvl5pPr>
              <a:defRPr sz="9700"/>
            </a:lvl5pPr>
            <a:lvl6pPr>
              <a:defRPr sz="9700"/>
            </a:lvl6pPr>
            <a:lvl7pPr>
              <a:defRPr sz="9700"/>
            </a:lvl7pPr>
            <a:lvl8pPr>
              <a:defRPr sz="9700"/>
            </a:lvl8pPr>
            <a:lvl9pPr>
              <a:defRPr sz="9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1"/>
            <a:ext cx="14439903" cy="22517103"/>
          </a:xfrm>
        </p:spPr>
        <p:txBody>
          <a:bodyPr/>
          <a:lstStyle>
            <a:lvl1pPr marL="0" indent="0">
              <a:buNone/>
              <a:defRPr sz="6700"/>
            </a:lvl1pPr>
            <a:lvl2pPr marL="2194514" indent="0">
              <a:buNone/>
              <a:defRPr sz="5700"/>
            </a:lvl2pPr>
            <a:lvl3pPr marL="4389028" indent="0">
              <a:buNone/>
              <a:defRPr sz="4800"/>
            </a:lvl3pPr>
            <a:lvl4pPr marL="6583543" indent="0">
              <a:buNone/>
              <a:defRPr sz="4300"/>
            </a:lvl4pPr>
            <a:lvl5pPr marL="8778057" indent="0">
              <a:buNone/>
              <a:defRPr sz="4300"/>
            </a:lvl5pPr>
            <a:lvl6pPr marL="10972571" indent="0">
              <a:buNone/>
              <a:defRPr sz="4300"/>
            </a:lvl6pPr>
            <a:lvl7pPr marL="13167085" indent="0">
              <a:buNone/>
              <a:defRPr sz="4300"/>
            </a:lvl7pPr>
            <a:lvl8pPr marL="15361599" indent="0">
              <a:buNone/>
              <a:defRPr sz="4300"/>
            </a:lvl8pPr>
            <a:lvl9pPr marL="17556115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F76D-A730-4432-85DE-CA47D32BB251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7CD0-55F5-4017-8E2F-F1A5FF84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262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3" y="23042880"/>
            <a:ext cx="26334720" cy="2720343"/>
          </a:xfrm>
        </p:spPr>
        <p:txBody>
          <a:bodyPr anchor="b"/>
          <a:lstStyle>
            <a:lvl1pPr algn="l">
              <a:defRPr sz="9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3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14" indent="0">
              <a:buNone/>
              <a:defRPr sz="13400"/>
            </a:lvl2pPr>
            <a:lvl3pPr marL="4389028" indent="0">
              <a:buNone/>
              <a:defRPr sz="11500"/>
            </a:lvl3pPr>
            <a:lvl4pPr marL="6583543" indent="0">
              <a:buNone/>
              <a:defRPr sz="9700"/>
            </a:lvl4pPr>
            <a:lvl5pPr marL="8778057" indent="0">
              <a:buNone/>
              <a:defRPr sz="9700"/>
            </a:lvl5pPr>
            <a:lvl6pPr marL="10972571" indent="0">
              <a:buNone/>
              <a:defRPr sz="9700"/>
            </a:lvl6pPr>
            <a:lvl7pPr marL="13167085" indent="0">
              <a:buNone/>
              <a:defRPr sz="9700"/>
            </a:lvl7pPr>
            <a:lvl8pPr marL="15361599" indent="0">
              <a:buNone/>
              <a:defRPr sz="9700"/>
            </a:lvl8pPr>
            <a:lvl9pPr marL="17556115" indent="0">
              <a:buNone/>
              <a:defRPr sz="9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3" y="25763223"/>
            <a:ext cx="26334720" cy="3863337"/>
          </a:xfrm>
        </p:spPr>
        <p:txBody>
          <a:bodyPr/>
          <a:lstStyle>
            <a:lvl1pPr marL="0" indent="0">
              <a:buNone/>
              <a:defRPr sz="6700"/>
            </a:lvl1pPr>
            <a:lvl2pPr marL="2194514" indent="0">
              <a:buNone/>
              <a:defRPr sz="5700"/>
            </a:lvl2pPr>
            <a:lvl3pPr marL="4389028" indent="0">
              <a:buNone/>
              <a:defRPr sz="4800"/>
            </a:lvl3pPr>
            <a:lvl4pPr marL="6583543" indent="0">
              <a:buNone/>
              <a:defRPr sz="4300"/>
            </a:lvl4pPr>
            <a:lvl5pPr marL="8778057" indent="0">
              <a:buNone/>
              <a:defRPr sz="4300"/>
            </a:lvl5pPr>
            <a:lvl6pPr marL="10972571" indent="0">
              <a:buNone/>
              <a:defRPr sz="4300"/>
            </a:lvl6pPr>
            <a:lvl7pPr marL="13167085" indent="0">
              <a:buNone/>
              <a:defRPr sz="4300"/>
            </a:lvl7pPr>
            <a:lvl8pPr marL="15361599" indent="0">
              <a:buNone/>
              <a:defRPr sz="4300"/>
            </a:lvl8pPr>
            <a:lvl9pPr marL="17556115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F76D-A730-4432-85DE-CA47D32BB251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7CD0-55F5-4017-8E2F-F1A5FF84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417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3"/>
            <a:ext cx="39502080" cy="5486400"/>
          </a:xfrm>
          <a:prstGeom prst="rect">
            <a:avLst/>
          </a:prstGeom>
        </p:spPr>
        <p:txBody>
          <a:bodyPr vert="horz" lIns="438903" tIns="219451" rIns="438903" bIns="21945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2"/>
            <a:ext cx="39502080" cy="21724623"/>
          </a:xfrm>
          <a:prstGeom prst="rect">
            <a:avLst/>
          </a:prstGeom>
        </p:spPr>
        <p:txBody>
          <a:bodyPr vert="horz" lIns="438903" tIns="219451" rIns="438903" bIns="21945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3"/>
            <a:ext cx="10241280" cy="1752600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7F76D-A730-4432-85DE-CA47D32BB251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3"/>
            <a:ext cx="13898880" cy="1752600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3"/>
            <a:ext cx="10241280" cy="1752600"/>
          </a:xfrm>
          <a:prstGeom prst="rect">
            <a:avLst/>
          </a:prstGeom>
        </p:spPr>
        <p:txBody>
          <a:bodyPr vert="horz" lIns="438903" tIns="219451" rIns="438903" bIns="219451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57CD0-55F5-4017-8E2F-F1A5FF84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2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028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886" indent="-1645886" algn="l" defTabSz="4389028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086" indent="-1371572" algn="l" defTabSz="4389028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286" indent="-1097257" algn="l" defTabSz="4389028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800" indent="-1097257" algn="l" defTabSz="4389028" rtl="0" eaLnBrk="1" latinLnBrk="0" hangingPunct="1">
        <a:spcBef>
          <a:spcPct val="20000"/>
        </a:spcBef>
        <a:buFont typeface="Arial" pitchFamily="34" charset="0"/>
        <a:buChar char="–"/>
        <a:defRPr sz="97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314" indent="-1097257" algn="l" defTabSz="4389028" rtl="0" eaLnBrk="1" latinLnBrk="0" hangingPunct="1">
        <a:spcBef>
          <a:spcPct val="20000"/>
        </a:spcBef>
        <a:buFont typeface="Arial" pitchFamily="34" charset="0"/>
        <a:buChar char="»"/>
        <a:defRPr sz="97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9828" indent="-1097257" algn="l" defTabSz="4389028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342" indent="-1097257" algn="l" defTabSz="4389028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8858" indent="-1097257" algn="l" defTabSz="4389028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372" indent="-1097257" algn="l" defTabSz="4389028" rtl="0" eaLnBrk="1" latinLnBrk="0" hangingPunct="1">
        <a:spcBef>
          <a:spcPct val="20000"/>
        </a:spcBef>
        <a:buFont typeface="Arial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14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028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543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057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571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085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599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115" algn="l" defTabSz="4389028" rtl="0" eaLnBrk="1" latinLnBrk="0" hangingPunct="1">
        <a:defRPr sz="8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-1" y="0"/>
            <a:ext cx="43891202" cy="5022875"/>
          </a:xfrm>
          <a:prstGeom prst="rect">
            <a:avLst/>
          </a:prstGeom>
          <a:gradFill flip="none" rotWithShape="1">
            <a:gsLst>
              <a:gs pos="36000">
                <a:schemeClr val="accent1">
                  <a:lumMod val="20000"/>
                  <a:lumOff val="80000"/>
                </a:schemeClr>
              </a:gs>
              <a:gs pos="0">
                <a:schemeClr val="accent1">
                  <a:tint val="66000"/>
                  <a:satMod val="160000"/>
                </a:schemeClr>
              </a:gs>
              <a:gs pos="79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47" name="Rectangle 46"/>
          <p:cNvSpPr/>
          <p:nvPr/>
        </p:nvSpPr>
        <p:spPr>
          <a:xfrm>
            <a:off x="-2" y="4742321"/>
            <a:ext cx="43891202" cy="280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48" name="Rectangle 47"/>
          <p:cNvSpPr/>
          <p:nvPr/>
        </p:nvSpPr>
        <p:spPr>
          <a:xfrm>
            <a:off x="-1" y="32609384"/>
            <a:ext cx="43891202" cy="3090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7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0923589" y="267212"/>
            <a:ext cx="22012274" cy="2895087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effectLst/>
                <a:latin typeface="Arial Black" panose="020B0A04020102020204" pitchFamily="34" charset="0"/>
              </a:rPr>
              <a:t>More Missing:</a:t>
            </a:r>
            <a:br>
              <a:rPr lang="en-US" sz="6600" b="1" dirty="0" smtClean="0">
                <a:effectLst/>
                <a:latin typeface="Arial Black" panose="020B0A04020102020204" pitchFamily="34" charset="0"/>
              </a:rPr>
            </a:br>
            <a:r>
              <a:rPr lang="en-US" sz="4400" b="1" dirty="0" smtClean="0">
                <a:effectLst/>
                <a:latin typeface="Arial Black" panose="020B0A04020102020204" pitchFamily="34" charset="0"/>
              </a:rPr>
              <a:t>Expanding Content Analysis in Social Work Journals to Include</a:t>
            </a:r>
            <a:br>
              <a:rPr lang="en-US" sz="4400" b="1" dirty="0" smtClean="0">
                <a:effectLst/>
                <a:latin typeface="Arial Black" panose="020B0A04020102020204" pitchFamily="34" charset="0"/>
              </a:rPr>
            </a:br>
            <a:r>
              <a:rPr lang="en-US" sz="4400" b="1" dirty="0" smtClean="0">
                <a:effectLst/>
                <a:latin typeface="Arial Black" panose="020B0A04020102020204" pitchFamily="34" charset="0"/>
              </a:rPr>
              <a:t>Non-Binary Orientations and Gender Identities</a:t>
            </a:r>
            <a:endParaRPr lang="en-US" sz="4400" b="1" dirty="0">
              <a:effectLst/>
              <a:latin typeface="Arial Black" panose="020B0A04020102020204" pitchFamily="34" charset="0"/>
            </a:endParaRPr>
          </a:p>
        </p:txBody>
      </p:sp>
      <p:sp>
        <p:nvSpPr>
          <p:cNvPr id="72" name="Text Placeholder 41"/>
          <p:cNvSpPr>
            <a:spLocks noGrp="1"/>
          </p:cNvSpPr>
          <p:nvPr>
            <p:ph type="body" sz="quarter" idx="11"/>
          </p:nvPr>
        </p:nvSpPr>
        <p:spPr>
          <a:xfrm>
            <a:off x="1855870" y="2988230"/>
            <a:ext cx="40179461" cy="1754090"/>
          </a:xfrm>
        </p:spPr>
        <p:txBody>
          <a:bodyPr>
            <a:normAutofit fontScale="92500" lnSpcReduction="10000"/>
          </a:bodyPr>
          <a:lstStyle/>
          <a:p>
            <a:pPr algn="ctr">
              <a:spcBef>
                <a:spcPts val="0"/>
              </a:spcBef>
            </a:pPr>
            <a:r>
              <a:rPr lang="en-US" sz="5400" b="1" dirty="0" smtClean="0"/>
              <a:t>Sana Marie K. Wilson</a:t>
            </a:r>
          </a:p>
          <a:p>
            <a:pPr algn="ctr">
              <a:spcBef>
                <a:spcPts val="0"/>
              </a:spcBef>
            </a:pPr>
            <a:r>
              <a:rPr lang="en-US" sz="4800" dirty="0" smtClean="0"/>
              <a:t>Kathleen Darby, LCSW, PhD, Faculty Advisor</a:t>
            </a:r>
            <a:endParaRPr lang="en-US" sz="4800" dirty="0"/>
          </a:p>
        </p:txBody>
      </p:sp>
      <p:sp>
        <p:nvSpPr>
          <p:cNvPr id="85" name="TextBox 84"/>
          <p:cNvSpPr txBox="1"/>
          <p:nvPr/>
        </p:nvSpPr>
        <p:spPr>
          <a:xfrm>
            <a:off x="22133518" y="5701024"/>
            <a:ext cx="10227076" cy="646331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Results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22169382" y="6241816"/>
            <a:ext cx="9857035" cy="8229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88" name="TextBox 87"/>
          <p:cNvSpPr txBox="1"/>
          <p:nvPr/>
        </p:nvSpPr>
        <p:spPr>
          <a:xfrm>
            <a:off x="33675452" y="5701024"/>
            <a:ext cx="10227076" cy="646331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Conclusion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33675452" y="6241816"/>
            <a:ext cx="9857035" cy="8229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91" name="TextBox 90"/>
          <p:cNvSpPr txBox="1"/>
          <p:nvPr/>
        </p:nvSpPr>
        <p:spPr>
          <a:xfrm>
            <a:off x="156066" y="5701024"/>
            <a:ext cx="10227076" cy="646331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Background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88805" y="6241816"/>
            <a:ext cx="9857035" cy="8229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94" name="TextBox 93"/>
          <p:cNvSpPr txBox="1"/>
          <p:nvPr/>
        </p:nvSpPr>
        <p:spPr>
          <a:xfrm>
            <a:off x="11144792" y="5701024"/>
            <a:ext cx="10227076" cy="646331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Process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1180656" y="6241816"/>
            <a:ext cx="9857035" cy="8229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100" name="TextBox 99"/>
          <p:cNvSpPr txBox="1"/>
          <p:nvPr/>
        </p:nvSpPr>
        <p:spPr>
          <a:xfrm>
            <a:off x="156066" y="24907164"/>
            <a:ext cx="7065034" cy="646331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Journals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88805" y="25467006"/>
            <a:ext cx="9857232" cy="8229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49" name="TextBox 48"/>
          <p:cNvSpPr txBox="1"/>
          <p:nvPr/>
        </p:nvSpPr>
        <p:spPr>
          <a:xfrm>
            <a:off x="296084" y="6419243"/>
            <a:ext cx="9892899" cy="1837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2002, Van Voorhis and Wagner published “</a:t>
            </a:r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Among the Missing: Content on Lesbian and Gay People in Social Work Journals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”. This study was a content analysis of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four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 social work journals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(1988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1997)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identified articles that covered gay and lesbian issues and provided an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article themes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focuses.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Pelts, Rolbiecki, and Albright repeated this study and analyzed the same journals covering the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years 1998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2012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of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there was no comparable analysis of social work journals that looked at content applicable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individuals with non-binary identities (orientations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are not specifically straight, gay, or lesbian,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gender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identities that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cis male or cis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female). 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purpose of this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to look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four significant social work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journals (1998 – 2013)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identify articles that pertain to non-binary orientations and gender identities and to compile an overview of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focus, topics, and purpose (i.e. client intervention, practitioner knowledge, or macro/other). Language within the articles was analyzed to determine if it was fluid/closed, current, and inclusive. Each article’s abstract, introduction, and literature review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was analyzed to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 level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inclusivity. The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remainder of the article was reviewed to determine if the same level of inclusivity was consistent throughout the article’s study design, methods and discussion.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3675452" y="6419243"/>
            <a:ext cx="9652269" cy="12649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research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involving all marginalized orientations and gender identities is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needed,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the lack of content regarding non-binary identities and issues is especially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glaring since only 1.08% of 2,496 published articles included material applicable to individuals with non-binary identities.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needs to be prioritized includes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and descriptive knowledge about non-binary and/or variant aspects of sex identity, gender identity, romantic orientation and sexual orientation;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accurate terminology and language that affirms the experiences of non-binary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individuals;</a:t>
            </a:r>
          </a:p>
          <a:p>
            <a:pPr>
              <a:buSzPct val="75000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identifying and avoiding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heterosexist and cissexist bias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assumptions, attitudes and practice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tools; and</a:t>
            </a: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cultural norms and patterns within various non-binary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communities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060" y="1336628"/>
            <a:ext cx="3805040" cy="234961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6053" y="1336629"/>
            <a:ext cx="3805040" cy="2349613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96084" y="25618712"/>
            <a:ext cx="989289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study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journals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listed below were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chosen because they “have a national audience; are viewed as major social work journals and reflect current trends; have been used in previous content analyses; are not limited to one area of social work practice; and have established publication records.” </a:t>
            </a:r>
            <a:r>
              <a:rPr lang="en-US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08814" lvl="1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</a:t>
            </a:r>
          </a:p>
          <a:p>
            <a:pPr marL="2308814" lvl="1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 Welfare</a:t>
            </a:r>
          </a:p>
          <a:p>
            <a:pPr marL="2308814" lvl="1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Service Review</a:t>
            </a:r>
          </a:p>
          <a:p>
            <a:pPr marL="2308814" lvl="1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Families in Society</a:t>
            </a:r>
          </a:p>
          <a:p>
            <a:pPr indent="-457200"/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3675452" y="28887808"/>
            <a:ext cx="10227076" cy="646331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Acknowledgements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3675452" y="29523850"/>
            <a:ext cx="9857035" cy="8229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57" name="TextBox 56"/>
          <p:cNvSpPr txBox="1"/>
          <p:nvPr/>
        </p:nvSpPr>
        <p:spPr>
          <a:xfrm>
            <a:off x="33675452" y="29701277"/>
            <a:ext cx="98928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Funding for this study was provided by an Undergraduate Research Experience and Creative Activity (URECA) grant awarded by the Middle Tennessee State University Undergraduate Research Center.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1140430" y="6420693"/>
            <a:ext cx="9892899" cy="10618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Publication Period Analyzed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1998 – 2013</a:t>
            </a:r>
          </a:p>
          <a:p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Inclusion Criteria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Contains material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addressing any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sexual orientation other than straight, gay, or lesbian and/or any gender identity other than cis male or cis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female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Exclusions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Short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elements such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editorials, book reviews, and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letters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Articles Published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2,496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All were evaluated by title and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Articles Pulled for Full-Text Review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94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Articles Identified for Inclusion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27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articles were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coded and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analyzed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Qualifying Content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1.08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6" name="Char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9343086"/>
              </p:ext>
            </p:extLst>
          </p:nvPr>
        </p:nvGraphicFramePr>
        <p:xfrm>
          <a:off x="22308320" y="6901675"/>
          <a:ext cx="9707879" cy="4375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22412326" y="12371505"/>
            <a:ext cx="965226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27 articles, 15 were published in a 2006 special issue of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 Welfare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 to lesbian, gay, bisexual, transgender, and questioning (LGBTQ) youth, resulting in a single month having 55% of all included articles.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this special issue excluded, there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an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of less than one article (0.75) per year, with a high of 3 in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2002.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uring 7 of the study years, there were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articles published.</a:t>
            </a:r>
          </a:p>
        </p:txBody>
      </p:sp>
      <p:graphicFrame>
        <p:nvGraphicFramePr>
          <p:cNvPr id="58" name="Chart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401270"/>
              </p:ext>
            </p:extLst>
          </p:nvPr>
        </p:nvGraphicFramePr>
        <p:xfrm>
          <a:off x="22987994" y="16586882"/>
          <a:ext cx="9372600" cy="4157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9" name="Chart 6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9777673"/>
              </p:ext>
            </p:extLst>
          </p:nvPr>
        </p:nvGraphicFramePr>
        <p:xfrm>
          <a:off x="22336126" y="27823258"/>
          <a:ext cx="9479889" cy="4216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11183363" y="18401704"/>
            <a:ext cx="9805645" cy="13942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5000"/>
            </a:pPr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Language / Inclusion</a:t>
            </a:r>
          </a:p>
          <a:p>
            <a:pPr>
              <a:buSzPct val="75000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commonly used acronym: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LGBTQ</a:t>
            </a:r>
          </a:p>
          <a:p>
            <a:pPr>
              <a:buSzPct val="75000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44% of articles used outdated and/or dehumanizing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</a:p>
          <a:p>
            <a:pPr>
              <a:buSzPct val="75000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majority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problematic language issues were in reference to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non-cis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genders (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e.g. referring to trans individuals as “it”)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SzPct val="75000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33% of articles had non-binary inclusive acronyms and/or opening language, with main body of material focused on only gay/lesbian individuals or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families</a:t>
            </a:r>
          </a:p>
          <a:p>
            <a:pPr>
              <a:buSzPct val="75000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70% of articles showed heterosexist or cissexist biases as defined by the APA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SzPct val="75000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article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included intersex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individuals</a:t>
            </a:r>
          </a:p>
          <a:p>
            <a:pPr>
              <a:buSzPct val="75000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SzPct val="75000"/>
              <a:buFont typeface="Wingdings" panose="05000000000000000000" pitchFamily="2" charset="2"/>
              <a:buChar char="v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only non-binary orientation that was discussed in any article was bisexuality, with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identity usually being subsumed into gay or lesbian if the individual(s) had a same-sex partner and elided if the individual(s) were not same-sex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partnered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675452" y="19359874"/>
            <a:ext cx="10227076" cy="646331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References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3675452" y="19900666"/>
            <a:ext cx="9857035" cy="8229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61" name="TextBox 60"/>
          <p:cNvSpPr txBox="1"/>
          <p:nvPr/>
        </p:nvSpPr>
        <p:spPr>
          <a:xfrm>
            <a:off x="33709784" y="20118456"/>
            <a:ext cx="9892899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Alessi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E. (2013). Acknowledging the impact of social</a:t>
            </a:r>
          </a:p>
          <a:p>
            <a:pPr indent="-45720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forces on sexual minority clients.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Social Work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indent="-45720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223-227.</a:t>
            </a:r>
          </a:p>
          <a:p>
            <a:pPr indent="-457200"/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Elizabeth. A. (2013). Challenging the binary: Sexual</a:t>
            </a:r>
          </a:p>
          <a:p>
            <a:pPr indent="-45720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identity that is not duality. 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Bisexuality, 13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indent="-45720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329-337.</a:t>
            </a:r>
          </a:p>
          <a:p>
            <a:pPr indent="-457200"/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Pelts, M., Rolbiecki, A., and Albright, D. (2014). An</a:t>
            </a:r>
          </a:p>
          <a:p>
            <a:pPr indent="-45720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update to “Still among the missing: Lesbian and gay</a:t>
            </a:r>
          </a:p>
          <a:p>
            <a:pPr indent="-45720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content in social work journals”.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59(2),</a:t>
            </a:r>
          </a:p>
          <a:p>
            <a:pPr indent="-45720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131-138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457200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Van Voorhis, R., and Wagner, M. (2002). Among the </a:t>
            </a:r>
          </a:p>
          <a:p>
            <a:pPr indent="-45720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missing: Content on lesbian and gay people in social</a:t>
            </a:r>
          </a:p>
          <a:p>
            <a:pPr indent="-45720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work journals.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47(4), 345-354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1144792" y="17645374"/>
            <a:ext cx="10227076" cy="646331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Results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1180656" y="18186166"/>
            <a:ext cx="9857035" cy="8229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81300"/>
              </p:ext>
            </p:extLst>
          </p:nvPr>
        </p:nvGraphicFramePr>
        <p:xfrm>
          <a:off x="22526626" y="21891454"/>
          <a:ext cx="8753474" cy="46634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291529"/>
                <a:gridCol w="1823292"/>
                <a:gridCol w="1638653"/>
              </a:tblGrid>
              <a:tr h="397351">
                <a:tc>
                  <a:txBody>
                    <a:bodyPr/>
                    <a:lstStyle/>
                    <a:p>
                      <a:pPr algn="r"/>
                      <a:r>
                        <a:rPr lang="en-US" sz="28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Topics</a:t>
                      </a:r>
                      <a:endParaRPr lang="en-US" sz="2800" b="1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7351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Youth in Out-of-Home</a:t>
                      </a:r>
                      <a:r>
                        <a:rPr lang="en-US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Care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33.4%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7351">
                <a:tc>
                  <a:txBody>
                    <a:bodyPr/>
                    <a:lstStyle/>
                    <a:p>
                      <a:pPr algn="r"/>
                      <a:r>
                        <a:rPr lang="en-US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Administration and Training    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14.8%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7351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 - Specific Issues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11.1%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7351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Health Care and Related Issues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11.1%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7351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Community Interventions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11.1%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7351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LGB Parents (Bio, Step, &amp; Foster)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7.4%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7351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Homeless Youth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7.4%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7351"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Guidelines for Practice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3.7%</a:t>
                      </a:r>
                      <a:endParaRPr lang="en-US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223315" y="15756484"/>
            <a:ext cx="10227076" cy="646331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Purpose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56054" y="16297276"/>
            <a:ext cx="9857035" cy="8229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</p:spTree>
    <p:extLst>
      <p:ext uri="{BB962C8B-B14F-4D97-AF65-F5344CB8AC3E}">
        <p14:creationId xmlns:p14="http://schemas.microsoft.com/office/powerpoint/2010/main" val="2150916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7414</TotalTime>
  <Words>993</Words>
  <Application>Microsoft Office PowerPoint</Application>
  <PresentationFormat>Custom</PresentationFormat>
  <Paragraphs>115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Black</vt:lpstr>
      <vt:lpstr>Arial Rounded MT Bold</vt:lpstr>
      <vt:lpstr>Calibri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of a scientific poster</dc:title>
  <dc:subject>Free Research Poster</dc:subject>
  <dc:creator>Graphicsland/MakeSigns.com</dc:creator>
  <cp:keywords>scientific, research, template, custom, poster, presentation, symposium, printing, powerpoint, create, design, example, sample, download</cp:keywords>
  <dc:description>These templates are offered for free to help your create a poster ranging from nursing research posters to psychology research posters.</dc:description>
  <cp:lastModifiedBy>chhs user</cp:lastModifiedBy>
  <cp:revision>82</cp:revision>
  <cp:lastPrinted>2016-03-22T19:07:54Z</cp:lastPrinted>
  <dcterms:created xsi:type="dcterms:W3CDTF">2013-02-18T18:40:33Z</dcterms:created>
  <dcterms:modified xsi:type="dcterms:W3CDTF">2016-03-22T19:16:24Z</dcterms:modified>
  <cp:category>research posters template</cp:category>
</cp:coreProperties>
</file>