
<file path=[Content_Types].xml><?xml version="1.0" encoding="utf-8"?>
<Types xmlns="http://schemas.openxmlformats.org/package/2006/content-types">
  <Default Extension="png" ContentType="image/png"/>
  <Default Extension="pdf" ContentType="image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66" r:id="rId3"/>
  </p:sldMasterIdLst>
  <p:notesMasterIdLst>
    <p:notesMasterId r:id="rId25"/>
  </p:notesMasterIdLst>
  <p:handoutMasterIdLst>
    <p:handoutMasterId r:id="rId26"/>
  </p:handoutMasterIdLst>
  <p:sldIdLst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80" r:id="rId15"/>
    <p:sldId id="286" r:id="rId16"/>
    <p:sldId id="282" r:id="rId17"/>
    <p:sldId id="278" r:id="rId18"/>
    <p:sldId id="285" r:id="rId19"/>
    <p:sldId id="283" r:id="rId20"/>
    <p:sldId id="277" r:id="rId21"/>
    <p:sldId id="269" r:id="rId22"/>
    <p:sldId id="276" r:id="rId23"/>
    <p:sldId id="281" r:id="rId2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CF497BB-FC87-44A4-9746-A65CD418270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AEF2EBE-F235-467D-A92B-B0FB0E6C5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62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9F7E45-A3C9-43E0-9449-CC477D3893CC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D9B377-E26C-4DFD-978F-32024D3E7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7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7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00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74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92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12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21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52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46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21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A7B93-7502-4D62-B193-CE3CF4491F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6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86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46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0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0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7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9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5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9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8CA3F-E196-454A-8B0A-62D25CCE7AC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A447B-4226-4368-9877-1B88FC1F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17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5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4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d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1798320" y="6583680"/>
            <a:ext cx="8686800" cy="685800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900" dirty="0">
                <a:solidFill>
                  <a:srgbClr val="FFFFFF"/>
                </a:solidFill>
              </a:rPr>
              <a:t>Photo by Chocolate Geek - Creative Commons Attribution-NonCommercial-ShareAlike License  https://www.flickr.com/photos/75632859@N00</a:t>
            </a:r>
            <a:endParaRPr lang="en-US" sz="900" dirty="0"/>
          </a:p>
        </p:txBody>
      </p:sp>
      <p:sp>
        <p:nvSpPr>
          <p:cNvPr id="4" name="Object 3"/>
          <p:cNvSpPr txBox="1"/>
          <p:nvPr/>
        </p:nvSpPr>
        <p:spPr>
          <a:xfrm>
            <a:off x="9113520" y="658368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900" dirty="0">
                <a:solidFill>
                  <a:srgbClr val="FFFFFF"/>
                </a:solidFill>
              </a:rPr>
              <a:t>Created with Haiku Deck</a:t>
            </a:r>
            <a:endParaRPr lang="en-US" sz="9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5440" y="658368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1524000" y="6515100"/>
            <a:ext cx="9144000" cy="369332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  <p:extLst>
      <p:ext uri="{BB962C8B-B14F-4D97-AF65-F5344CB8AC3E}">
        <p14:creationId xmlns:p14="http://schemas.microsoft.com/office/powerpoint/2010/main" val="41933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25" y="2905125"/>
            <a:ext cx="1047750" cy="1047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819150"/>
            <a:ext cx="95250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0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1798320" y="6583680"/>
            <a:ext cx="8686800" cy="685800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900" dirty="0">
                <a:solidFill>
                  <a:srgbClr val="FFFFFF"/>
                </a:solidFill>
              </a:rPr>
              <a:t>Photo by roger g1 - Creative Commons Attribution-NonCommercial-ShareAlike License  https://www.flickr.com/photos/52721565@N00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9113520" y="658368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900" dirty="0">
                <a:solidFill>
                  <a:srgbClr val="FFFFFF"/>
                </a:solidFill>
              </a:rPr>
              <a:t>Created with Haiku Deck</a:t>
            </a:r>
            <a:endParaRPr lang="en-US" sz="900" dirty="0">
              <a:solidFill>
                <a:prstClr val="black"/>
              </a:solidFill>
            </a:endParaRPr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5440" y="658368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1524000" y="6515100"/>
            <a:ext cx="9144000" cy="369332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  <p:extLst>
      <p:ext uri="{BB962C8B-B14F-4D97-AF65-F5344CB8AC3E}">
        <p14:creationId xmlns:p14="http://schemas.microsoft.com/office/powerpoint/2010/main" val="22057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Peer-to-Peer?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product from Innovative Interfaces that allows </a:t>
            </a:r>
            <a:r>
              <a:rPr lang="en-US" dirty="0" err="1" smtClean="0"/>
              <a:t>InnReach</a:t>
            </a:r>
            <a:r>
              <a:rPr lang="en-US" dirty="0" smtClean="0"/>
              <a:t> systems to interface with each other.</a:t>
            </a:r>
          </a:p>
          <a:p>
            <a:r>
              <a:rPr lang="en-US" dirty="0" smtClean="0"/>
              <a:t>The Inn-Reach systems remain separate and discrete without merging bibliographic databases</a:t>
            </a:r>
          </a:p>
          <a:p>
            <a:r>
              <a:rPr lang="en-US" smtClean="0"/>
              <a:t>First 6 </a:t>
            </a:r>
            <a:r>
              <a:rPr lang="en-US" dirty="0" smtClean="0"/>
              <a:t>weeks </a:t>
            </a:r>
            <a:r>
              <a:rPr lang="en-US" smtClean="0"/>
              <a:t>over 1,800 </a:t>
            </a:r>
            <a:r>
              <a:rPr lang="en-US" dirty="0" smtClean="0"/>
              <a:t>items were lent and borrowed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675" y="4644271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35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902" y="0"/>
            <a:ext cx="94361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89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092" y="838199"/>
            <a:ext cx="47625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1" y="4730180"/>
            <a:ext cx="244792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" descr="Description: MOBIUS_logo_380x115_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560" y="1024806"/>
            <a:ext cx="2465387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555" y="4967199"/>
            <a:ext cx="4219575" cy="857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556" y="2881223"/>
            <a:ext cx="5029200" cy="123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6971"/>
            <a:ext cx="9144000" cy="320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5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50762"/>
            <a:ext cx="9144000" cy="575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0" y="234951"/>
            <a:ext cx="2419350" cy="1895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84278"/>
            <a:ext cx="2419350" cy="1895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021" y="226824"/>
            <a:ext cx="2419350" cy="1895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05" y="2589275"/>
            <a:ext cx="3685032" cy="28677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807" y="2647424"/>
            <a:ext cx="3191256" cy="275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4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22413" b="22413"/>
          <a:stretch>
            <a:fillRect/>
          </a:stretch>
        </p:blipFill>
        <p:spPr>
          <a:xfrm>
            <a:off x="914400" y="1878379"/>
            <a:ext cx="10515600" cy="435133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96" y="522781"/>
            <a:ext cx="2462997" cy="7011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92105" y="688665"/>
            <a:ext cx="737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Missing Piece in Your Information Puzzle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57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should partner?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Patron Initiated Borrowing</a:t>
            </a:r>
          </a:p>
          <a:p>
            <a:r>
              <a:rPr lang="en-US" dirty="0" smtClean="0"/>
              <a:t>Streamlined re-directed search to the MOBIUS Union Catalog from your local catalog</a:t>
            </a:r>
          </a:p>
          <a:p>
            <a:r>
              <a:rPr lang="en-US" dirty="0" smtClean="0"/>
              <a:t>Easy access to 27 million items at MOBIUS and 33 million items from Prospector.</a:t>
            </a:r>
          </a:p>
          <a:p>
            <a:r>
              <a:rPr lang="en-US" dirty="0" err="1" smtClean="0"/>
              <a:t>InnReach</a:t>
            </a:r>
            <a:r>
              <a:rPr lang="en-US" dirty="0" smtClean="0"/>
              <a:t> is tightly integrated with the Innovative circulation system making it fast and efficient for library staff</a:t>
            </a:r>
          </a:p>
          <a:p>
            <a:r>
              <a:rPr lang="en-US" dirty="0" smtClean="0"/>
              <a:t>Significant cost savings over traditional ILL</a:t>
            </a:r>
          </a:p>
          <a:p>
            <a:r>
              <a:rPr lang="en-US" dirty="0" smtClean="0"/>
              <a:t>Complementary collections</a:t>
            </a:r>
          </a:p>
          <a:p>
            <a:r>
              <a:rPr lang="en-US" dirty="0" smtClean="0"/>
              <a:t>Courier service—cost savings and increased response time</a:t>
            </a:r>
          </a:p>
          <a:p>
            <a:r>
              <a:rPr lang="en-US" dirty="0" smtClean="0"/>
              <a:t>Potential future project coordination</a:t>
            </a:r>
          </a:p>
          <a:p>
            <a:r>
              <a:rPr lang="en-US" dirty="0" smtClean="0"/>
              <a:t>Potential access to other consortia collections</a:t>
            </a:r>
          </a:p>
          <a:p>
            <a:r>
              <a:rPr lang="en-US" dirty="0" smtClean="0"/>
              <a:t>Participation in a regional resource sharing system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784" y="43473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partner	?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Standalone Member Library, Local library managed</a:t>
            </a:r>
          </a:p>
          <a:p>
            <a:r>
              <a:rPr lang="en-US" dirty="0" smtClean="0"/>
              <a:t>Standalone Member Library, MOBIUS managed</a:t>
            </a:r>
          </a:p>
          <a:p>
            <a:r>
              <a:rPr lang="en-US" dirty="0" smtClean="0"/>
              <a:t>Cluster Library Member, MOBIUS managed</a:t>
            </a:r>
          </a:p>
          <a:p>
            <a:r>
              <a:rPr lang="en-US" dirty="0" smtClean="0"/>
              <a:t>Non-Innovative Library, Local library managed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784" y="43473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8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18" y="1042416"/>
            <a:ext cx="8586051" cy="459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37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204788"/>
            <a:ext cx="8877300" cy="64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2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860"/>
            <a:ext cx="9144000" cy="681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0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650" y="1685925"/>
            <a:ext cx="48387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1864" y="2865437"/>
            <a:ext cx="6400800" cy="33433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14 Four Year Public</a:t>
            </a:r>
          </a:p>
          <a:p>
            <a:r>
              <a:rPr lang="en-US" dirty="0" smtClean="0"/>
              <a:t>27 Four Year Private</a:t>
            </a:r>
          </a:p>
          <a:p>
            <a:r>
              <a:rPr lang="en-US" dirty="0" smtClean="0"/>
              <a:t>6 Two Year Public</a:t>
            </a:r>
          </a:p>
          <a:p>
            <a:r>
              <a:rPr lang="en-US" dirty="0" smtClean="0"/>
              <a:t>6 Community Colleges</a:t>
            </a:r>
          </a:p>
          <a:p>
            <a:r>
              <a:rPr lang="en-US" dirty="0" smtClean="0"/>
              <a:t> 5 Seminaries</a:t>
            </a:r>
          </a:p>
          <a:p>
            <a:r>
              <a:rPr lang="en-US" dirty="0" smtClean="0"/>
              <a:t>4 Medical Libraries</a:t>
            </a:r>
          </a:p>
          <a:p>
            <a:r>
              <a:rPr lang="en-US" dirty="0" smtClean="0"/>
              <a:t>4 Law Libraries</a:t>
            </a:r>
          </a:p>
          <a:p>
            <a:r>
              <a:rPr lang="en-US" dirty="0" smtClean="0"/>
              <a:t>5 Public Libraries</a:t>
            </a:r>
          </a:p>
          <a:p>
            <a:r>
              <a:rPr lang="en-US" dirty="0"/>
              <a:t>4</a:t>
            </a:r>
            <a:r>
              <a:rPr lang="en-US" dirty="0" smtClean="0"/>
              <a:t> Special Libraries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08" y="381572"/>
            <a:ext cx="30956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202064" y="1749964"/>
            <a:ext cx="4316412" cy="3575050"/>
          </a:xfrm>
        </p:spPr>
        <p:txBody>
          <a:bodyPr/>
          <a:lstStyle/>
          <a:p>
            <a:r>
              <a:rPr lang="en-US" dirty="0" smtClean="0"/>
              <a:t>Over 27 million items</a:t>
            </a:r>
          </a:p>
          <a:p>
            <a:r>
              <a:rPr lang="en-US" dirty="0" smtClean="0"/>
              <a:t>Over 10 million unique holdings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95" y="506730"/>
            <a:ext cx="3952875" cy="57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631057" y="418560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MOBIUS libraries borrow twice as often and lend nearly three times as often through the MOBIUS Union Catalog as they do their local catalog.  Books arrive in 2 to 3 days.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160" y="228600"/>
            <a:ext cx="523443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1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4641</TotalTime>
  <Words>276</Words>
  <Application>Microsoft Office PowerPoint</Application>
  <PresentationFormat>Widescreen</PresentationFormat>
  <Paragraphs>52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3_Office Theme</vt:lpstr>
      <vt:lpstr>4_Office Theme</vt:lpstr>
      <vt:lpstr>PowerPoint Presentation</vt:lpstr>
      <vt:lpstr> </vt:lpstr>
      <vt:lpstr>PowerPoint Presentation</vt:lpstr>
      <vt:lpstr>PowerPoint Presentation</vt:lpstr>
      <vt:lpstr> 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Peer-to-Peer?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Why we should partner?</vt:lpstr>
      <vt:lpstr>How can we partner ?   </vt:lpstr>
    </vt:vector>
  </TitlesOfParts>
  <Company>University of Missouri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Bacon</dc:creator>
  <cp:lastModifiedBy>Larry Hansard</cp:lastModifiedBy>
  <cp:revision>27</cp:revision>
  <cp:lastPrinted>2014-09-16T16:00:05Z</cp:lastPrinted>
  <dcterms:created xsi:type="dcterms:W3CDTF">2014-08-25T14:31:09Z</dcterms:created>
  <dcterms:modified xsi:type="dcterms:W3CDTF">2014-10-21T14:05:15Z</dcterms:modified>
</cp:coreProperties>
</file>