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43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a:defRPr sz="1200"/>
            </a:lvl1pPr>
          </a:lstStyle>
          <a:p>
            <a:endParaRPr lang="en-US" dirty="0"/>
          </a:p>
        </p:txBody>
      </p:sp>
      <p:sp>
        <p:nvSpPr>
          <p:cNvPr id="3" name="Date Placeholder 2"/>
          <p:cNvSpPr>
            <a:spLocks noGrp="1"/>
          </p:cNvSpPr>
          <p:nvPr>
            <p:ph type="dt" idx="1"/>
          </p:nvPr>
        </p:nvSpPr>
        <p:spPr>
          <a:xfrm>
            <a:off x="3970938" y="0"/>
            <a:ext cx="3037840" cy="461804"/>
          </a:xfrm>
          <a:prstGeom prst="rect">
            <a:avLst/>
          </a:prstGeom>
        </p:spPr>
        <p:txBody>
          <a:bodyPr vert="horz" lIns="92830" tIns="46415" rIns="92830" bIns="46415" rtlCol="0"/>
          <a:lstStyle>
            <a:lvl1pPr algn="r">
              <a:defRPr sz="1200"/>
            </a:lvl1pPr>
          </a:lstStyle>
          <a:p>
            <a:fld id="{35BB3098-EB79-4919-838F-1192AD7D5F6B}" type="datetimeFigureOut">
              <a:rPr lang="en-US" smtClean="0"/>
              <a:t>3/21/2014</a:t>
            </a:fld>
            <a:endParaRPr lang="en-US" dirty="0"/>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30" tIns="46415" rIns="92830" bIns="46415" rtlCol="0" anchor="ctr"/>
          <a:lstStyle/>
          <a:p>
            <a:endParaRPr lang="en-US" dirty="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37840" cy="461804"/>
          </a:xfrm>
          <a:prstGeom prst="rect">
            <a:avLst/>
          </a:prstGeom>
        </p:spPr>
        <p:txBody>
          <a:bodyPr vert="horz" lIns="92830" tIns="46415" rIns="92830" bIns="464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lIns="92830" tIns="46415" rIns="92830" bIns="46415" rtlCol="0" anchor="b"/>
          <a:lstStyle>
            <a:lvl1pPr algn="r">
              <a:defRPr sz="1200"/>
            </a:lvl1pPr>
          </a:lstStyle>
          <a:p>
            <a:fld id="{3C637B65-C4CD-4ED7-970D-44D5B92FDAF7}" type="slidenum">
              <a:rPr lang="en-US" smtClean="0"/>
              <a:t>‹#›</a:t>
            </a:fld>
            <a:endParaRPr lang="en-US" dirty="0"/>
          </a:p>
        </p:txBody>
      </p:sp>
    </p:spTree>
    <p:extLst>
      <p:ext uri="{BB962C8B-B14F-4D97-AF65-F5344CB8AC3E}">
        <p14:creationId xmlns:p14="http://schemas.microsoft.com/office/powerpoint/2010/main" val="2098855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637B65-C4CD-4ED7-970D-44D5B92FDAF7}" type="slidenum">
              <a:rPr lang="en-US" smtClean="0"/>
              <a:t>2</a:t>
            </a:fld>
            <a:endParaRPr lang="en-US" dirty="0"/>
          </a:p>
        </p:txBody>
      </p:sp>
    </p:spTree>
    <p:extLst>
      <p:ext uri="{BB962C8B-B14F-4D97-AF65-F5344CB8AC3E}">
        <p14:creationId xmlns:p14="http://schemas.microsoft.com/office/powerpoint/2010/main" val="1580525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421AE3-BEE5-4F79-AA04-BB81BD5FABE6}" type="datetimeFigureOut">
              <a:rPr lang="en-US" smtClean="0"/>
              <a:t>3/21/2014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AF53C-10CD-454C-8B53-F561E491F61B}" type="slidenum">
              <a:rPr lang="en-US" smtClean="0"/>
              <a:t>‹#›</a:t>
            </a:fld>
            <a:endParaRPr lang="en-US" dirty="0"/>
          </a:p>
        </p:txBody>
      </p:sp>
    </p:spTree>
    <p:extLst>
      <p:ext uri="{BB962C8B-B14F-4D97-AF65-F5344CB8AC3E}">
        <p14:creationId xmlns:p14="http://schemas.microsoft.com/office/powerpoint/2010/main" val="3048675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421AE3-BEE5-4F79-AA04-BB81BD5FABE6}" type="datetimeFigureOut">
              <a:rPr lang="en-US" smtClean="0"/>
              <a:t>3/21/2014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AF53C-10CD-454C-8B53-F561E491F61B}" type="slidenum">
              <a:rPr lang="en-US" smtClean="0"/>
              <a:t>‹#›</a:t>
            </a:fld>
            <a:endParaRPr lang="en-US" dirty="0"/>
          </a:p>
        </p:txBody>
      </p:sp>
    </p:spTree>
    <p:extLst>
      <p:ext uri="{BB962C8B-B14F-4D97-AF65-F5344CB8AC3E}">
        <p14:creationId xmlns:p14="http://schemas.microsoft.com/office/powerpoint/2010/main" val="2702382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421AE3-BEE5-4F79-AA04-BB81BD5FABE6}" type="datetimeFigureOut">
              <a:rPr lang="en-US" smtClean="0"/>
              <a:t>3/21/2014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AF53C-10CD-454C-8B53-F561E491F61B}" type="slidenum">
              <a:rPr lang="en-US" smtClean="0"/>
              <a:t>‹#›</a:t>
            </a:fld>
            <a:endParaRPr lang="en-US" dirty="0"/>
          </a:p>
        </p:txBody>
      </p:sp>
    </p:spTree>
    <p:extLst>
      <p:ext uri="{BB962C8B-B14F-4D97-AF65-F5344CB8AC3E}">
        <p14:creationId xmlns:p14="http://schemas.microsoft.com/office/powerpoint/2010/main" val="1644978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421AE3-BEE5-4F79-AA04-BB81BD5FABE6}" type="datetimeFigureOut">
              <a:rPr lang="en-US" smtClean="0"/>
              <a:t>3/21/2014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AF53C-10CD-454C-8B53-F561E491F61B}" type="slidenum">
              <a:rPr lang="en-US" smtClean="0"/>
              <a:t>‹#›</a:t>
            </a:fld>
            <a:endParaRPr lang="en-US" dirty="0"/>
          </a:p>
        </p:txBody>
      </p:sp>
    </p:spTree>
    <p:extLst>
      <p:ext uri="{BB962C8B-B14F-4D97-AF65-F5344CB8AC3E}">
        <p14:creationId xmlns:p14="http://schemas.microsoft.com/office/powerpoint/2010/main" val="2267514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421AE3-BEE5-4F79-AA04-BB81BD5FABE6}" type="datetimeFigureOut">
              <a:rPr lang="en-US" smtClean="0"/>
              <a:t>3/21/2014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AF53C-10CD-454C-8B53-F561E491F61B}" type="slidenum">
              <a:rPr lang="en-US" smtClean="0"/>
              <a:t>‹#›</a:t>
            </a:fld>
            <a:endParaRPr lang="en-US" dirty="0"/>
          </a:p>
        </p:txBody>
      </p:sp>
    </p:spTree>
    <p:extLst>
      <p:ext uri="{BB962C8B-B14F-4D97-AF65-F5344CB8AC3E}">
        <p14:creationId xmlns:p14="http://schemas.microsoft.com/office/powerpoint/2010/main" val="2208842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421AE3-BEE5-4F79-AA04-BB81BD5FABE6}" type="datetimeFigureOut">
              <a:rPr lang="en-US" smtClean="0"/>
              <a:t>3/21/2014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4AF53C-10CD-454C-8B53-F561E491F61B}" type="slidenum">
              <a:rPr lang="en-US" smtClean="0"/>
              <a:t>‹#›</a:t>
            </a:fld>
            <a:endParaRPr lang="en-US" dirty="0"/>
          </a:p>
        </p:txBody>
      </p:sp>
    </p:spTree>
    <p:extLst>
      <p:ext uri="{BB962C8B-B14F-4D97-AF65-F5344CB8AC3E}">
        <p14:creationId xmlns:p14="http://schemas.microsoft.com/office/powerpoint/2010/main" val="3055346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421AE3-BEE5-4F79-AA04-BB81BD5FABE6}" type="datetimeFigureOut">
              <a:rPr lang="en-US" smtClean="0"/>
              <a:t>3/21/2014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C4AF53C-10CD-454C-8B53-F561E491F61B}" type="slidenum">
              <a:rPr lang="en-US" smtClean="0"/>
              <a:t>‹#›</a:t>
            </a:fld>
            <a:endParaRPr lang="en-US" dirty="0"/>
          </a:p>
        </p:txBody>
      </p:sp>
    </p:spTree>
    <p:extLst>
      <p:ext uri="{BB962C8B-B14F-4D97-AF65-F5344CB8AC3E}">
        <p14:creationId xmlns:p14="http://schemas.microsoft.com/office/powerpoint/2010/main" val="1463717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421AE3-BEE5-4F79-AA04-BB81BD5FABE6}" type="datetimeFigureOut">
              <a:rPr lang="en-US" smtClean="0"/>
              <a:t>3/21/2014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C4AF53C-10CD-454C-8B53-F561E491F61B}" type="slidenum">
              <a:rPr lang="en-US" smtClean="0"/>
              <a:t>‹#›</a:t>
            </a:fld>
            <a:endParaRPr lang="en-US" dirty="0"/>
          </a:p>
        </p:txBody>
      </p:sp>
    </p:spTree>
    <p:extLst>
      <p:ext uri="{BB962C8B-B14F-4D97-AF65-F5344CB8AC3E}">
        <p14:creationId xmlns:p14="http://schemas.microsoft.com/office/powerpoint/2010/main" val="3314811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421AE3-BEE5-4F79-AA04-BB81BD5FABE6}" type="datetimeFigureOut">
              <a:rPr lang="en-US" smtClean="0"/>
              <a:t>3/21/2014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C4AF53C-10CD-454C-8B53-F561E491F61B}" type="slidenum">
              <a:rPr lang="en-US" smtClean="0"/>
              <a:t>‹#›</a:t>
            </a:fld>
            <a:endParaRPr lang="en-US" dirty="0"/>
          </a:p>
        </p:txBody>
      </p:sp>
    </p:spTree>
    <p:extLst>
      <p:ext uri="{BB962C8B-B14F-4D97-AF65-F5344CB8AC3E}">
        <p14:creationId xmlns:p14="http://schemas.microsoft.com/office/powerpoint/2010/main" val="3048584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421AE3-BEE5-4F79-AA04-BB81BD5FABE6}" type="datetimeFigureOut">
              <a:rPr lang="en-US" smtClean="0"/>
              <a:t>3/21/2014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4AF53C-10CD-454C-8B53-F561E491F61B}" type="slidenum">
              <a:rPr lang="en-US" smtClean="0"/>
              <a:t>‹#›</a:t>
            </a:fld>
            <a:endParaRPr lang="en-US" dirty="0"/>
          </a:p>
        </p:txBody>
      </p:sp>
    </p:spTree>
    <p:extLst>
      <p:ext uri="{BB962C8B-B14F-4D97-AF65-F5344CB8AC3E}">
        <p14:creationId xmlns:p14="http://schemas.microsoft.com/office/powerpoint/2010/main" val="3290066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421AE3-BEE5-4F79-AA04-BB81BD5FABE6}" type="datetimeFigureOut">
              <a:rPr lang="en-US" smtClean="0"/>
              <a:t>3/21/2014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4AF53C-10CD-454C-8B53-F561E491F61B}" type="slidenum">
              <a:rPr lang="en-US" smtClean="0"/>
              <a:t>‹#›</a:t>
            </a:fld>
            <a:endParaRPr lang="en-US" dirty="0"/>
          </a:p>
        </p:txBody>
      </p:sp>
    </p:spTree>
    <p:extLst>
      <p:ext uri="{BB962C8B-B14F-4D97-AF65-F5344CB8AC3E}">
        <p14:creationId xmlns:p14="http://schemas.microsoft.com/office/powerpoint/2010/main" val="2431609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421AE3-BEE5-4F79-AA04-BB81BD5FABE6}" type="datetimeFigureOut">
              <a:rPr lang="en-US" smtClean="0"/>
              <a:t>3/21/2014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4AF53C-10CD-454C-8B53-F561E491F61B}" type="slidenum">
              <a:rPr lang="en-US" smtClean="0"/>
              <a:t>‹#›</a:t>
            </a:fld>
            <a:endParaRPr lang="en-US" dirty="0"/>
          </a:p>
        </p:txBody>
      </p:sp>
    </p:spTree>
    <p:extLst>
      <p:ext uri="{BB962C8B-B14F-4D97-AF65-F5344CB8AC3E}">
        <p14:creationId xmlns:p14="http://schemas.microsoft.com/office/powerpoint/2010/main" val="3264962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srr3b@mtmail.mtsu.edu"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600200"/>
          </a:xfrm>
        </p:spPr>
        <p:txBody>
          <a:bodyPr>
            <a:noAutofit/>
          </a:bodyPr>
          <a:lstStyle/>
          <a:p>
            <a:r>
              <a:rPr lang="en-US" b="1" dirty="0" smtClean="0">
                <a:solidFill>
                  <a:schemeClr val="accent3">
                    <a:lumMod val="60000"/>
                    <a:lumOff val="40000"/>
                  </a:schemeClr>
                </a:solidFill>
                <a:effectLst>
                  <a:outerShdw blurRad="38100" dist="38100" dir="2700000" algn="tl">
                    <a:srgbClr val="000000">
                      <a:alpha val="43137"/>
                    </a:srgbClr>
                  </a:outerShdw>
                </a:effectLst>
              </a:rPr>
              <a:t>An Examination of  Undergraduate ESL Preparations at MTSU</a:t>
            </a:r>
            <a:endParaRPr lang="en-US" b="1" dirty="0">
              <a:solidFill>
                <a:schemeClr val="accent3">
                  <a:lumMod val="60000"/>
                  <a:lumOff val="40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447800" y="3048000"/>
            <a:ext cx="6400800" cy="3048000"/>
          </a:xfrm>
        </p:spPr>
        <p:txBody>
          <a:bodyPr/>
          <a:lstStyle/>
          <a:p>
            <a:r>
              <a:rPr lang="en-US" dirty="0" smtClean="0">
                <a:solidFill>
                  <a:srgbClr val="00B050"/>
                </a:solidFill>
              </a:rPr>
              <a:t>Protocol number: 3991767</a:t>
            </a:r>
          </a:p>
          <a:p>
            <a:r>
              <a:rPr lang="en-US" dirty="0" smtClean="0">
                <a:solidFill>
                  <a:schemeClr val="tx1"/>
                </a:solidFill>
              </a:rPr>
              <a:t>Shunda Rodgers</a:t>
            </a:r>
          </a:p>
          <a:p>
            <a:r>
              <a:rPr lang="en-US" dirty="0" smtClean="0">
                <a:solidFill>
                  <a:schemeClr val="tx1"/>
                </a:solidFill>
                <a:hlinkClick r:id="rId2"/>
              </a:rPr>
              <a:t>srr3b@mtmail.mtsu.edu</a:t>
            </a:r>
            <a:endParaRPr lang="en-US" dirty="0" smtClean="0">
              <a:solidFill>
                <a:schemeClr val="tx1"/>
              </a:solidFill>
            </a:endParaRPr>
          </a:p>
          <a:p>
            <a:r>
              <a:rPr lang="en-US" dirty="0" smtClean="0">
                <a:solidFill>
                  <a:schemeClr val="tx1"/>
                </a:solidFill>
              </a:rPr>
              <a:t>Middle Tennessee State University</a:t>
            </a:r>
          </a:p>
          <a:p>
            <a:endParaRPr lang="en-US" dirty="0">
              <a:solidFill>
                <a:schemeClr val="accent3">
                  <a:lumMod val="60000"/>
                  <a:lumOff val="40000"/>
                </a:schemeClr>
              </a:solidFill>
            </a:endParaRPr>
          </a:p>
        </p:txBody>
      </p:sp>
    </p:spTree>
    <p:extLst>
      <p:ext uri="{BB962C8B-B14F-4D97-AF65-F5344CB8AC3E}">
        <p14:creationId xmlns:p14="http://schemas.microsoft.com/office/powerpoint/2010/main" val="1110681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381000"/>
          </a:xfrm>
        </p:spPr>
        <p:txBody>
          <a:bodyPr>
            <a:noAutofit/>
          </a:bodyPr>
          <a:lstStyle/>
          <a:p>
            <a:r>
              <a:rPr lang="en-US" b="1" dirty="0" smtClean="0">
                <a:solidFill>
                  <a:schemeClr val="accent3">
                    <a:lumMod val="60000"/>
                    <a:lumOff val="40000"/>
                  </a:schemeClr>
                </a:solidFill>
                <a:effectLst>
                  <a:outerShdw blurRad="38100" dist="38100" dir="2700000" algn="tl">
                    <a:srgbClr val="000000">
                      <a:alpha val="43137"/>
                    </a:srgbClr>
                  </a:outerShdw>
                </a:effectLst>
              </a:rPr>
              <a:t>Abstract</a:t>
            </a:r>
            <a:endParaRPr lang="en-US" b="1" dirty="0">
              <a:solidFill>
                <a:schemeClr val="accent3">
                  <a:lumMod val="60000"/>
                  <a:lumOff val="40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457200" y="914400"/>
            <a:ext cx="8229600" cy="5791200"/>
          </a:xfrm>
        </p:spPr>
        <p:txBody>
          <a:bodyPr>
            <a:normAutofit lnSpcReduction="10000"/>
          </a:bodyPr>
          <a:lstStyle/>
          <a:p>
            <a:pPr marL="0" indent="0">
              <a:lnSpc>
                <a:spcPct val="200000"/>
              </a:lnSpc>
              <a:buNone/>
            </a:pPr>
            <a:r>
              <a:rPr lang="en-US" sz="1400" dirty="0" smtClean="0"/>
              <a:t>	</a:t>
            </a:r>
            <a:r>
              <a:rPr lang="en-US" sz="1500" dirty="0" smtClean="0"/>
              <a:t>Since the fall of 2004, Middle Tennessee State University (MTSU) has experienced a yearly increase in undergraduates, making MTSU “the undergraduate college” of Tennessee. MTSU offers a variety of different programs. While the education program teaches, addresses many factors in relation to the skills and techniques required and used in the classroom, it seems to lag in other areas- like ESL (English as a Second Language) education. ESL education is provided in schools across America to students that a have a native language other than English. Moreover, there are several education classes available at MTSU that address literacy in the classroom- practicums, and even a SPED (Special education) class that addresses the needs of special children. However, there is no course that thoroughly addresses the needs of ELLs (English language learner). So, are we truly preparing education majors for real life issues and situations in the classroom? In this </a:t>
            </a:r>
            <a:r>
              <a:rPr lang="en-US" sz="1500" i="1" dirty="0" smtClean="0"/>
              <a:t>action research</a:t>
            </a:r>
            <a:r>
              <a:rPr lang="en-US" sz="1500" dirty="0" smtClean="0"/>
              <a:t>, the researcher will interview seven students, in different classifications, that were in, or is currently in the teacher education program. With the data retrieved, the researcher will report its findings to MTSU in hopes of creating a pilot course program for ESL preparation .</a:t>
            </a:r>
          </a:p>
          <a:p>
            <a:endParaRPr lang="en-US" sz="1400" dirty="0"/>
          </a:p>
        </p:txBody>
      </p:sp>
    </p:spTree>
    <p:extLst>
      <p:ext uri="{BB962C8B-B14F-4D97-AF65-F5344CB8AC3E}">
        <p14:creationId xmlns:p14="http://schemas.microsoft.com/office/powerpoint/2010/main" val="38399564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US" b="1" dirty="0" smtClean="0">
                <a:solidFill>
                  <a:srgbClr val="00B050"/>
                </a:solidFill>
                <a:effectLst>
                  <a:outerShdw blurRad="38100" dist="38100" dir="2700000" algn="tl">
                    <a:srgbClr val="000000">
                      <a:alpha val="43137"/>
                    </a:srgbClr>
                  </a:outerShdw>
                </a:effectLst>
              </a:rPr>
              <a:t>Inquiry Importance</a:t>
            </a:r>
            <a:endParaRPr lang="en-US" b="1" dirty="0">
              <a:solidFill>
                <a:srgbClr val="00B05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19200"/>
            <a:ext cx="8229600" cy="5410200"/>
          </a:xfrm>
        </p:spPr>
        <p:txBody>
          <a:bodyPr>
            <a:noAutofit/>
          </a:bodyPr>
          <a:lstStyle/>
          <a:p>
            <a:r>
              <a:rPr lang="en-US" sz="2200" dirty="0" smtClean="0"/>
              <a:t>According to the Equal Educational Opportunities Act of 1974 (EEOA), every student has the right to a fair and equal education. In section 1703(f) of the EEOA, it states the requirement of state educational agencies (SEAs) and school districts to take action to overcome language barriers that impede English Language Learner (ELL) students from participating equally in school districts’ educational programs.</a:t>
            </a:r>
          </a:p>
          <a:p>
            <a:endParaRPr lang="en-US" sz="2200" dirty="0" smtClean="0"/>
          </a:p>
          <a:p>
            <a:r>
              <a:rPr lang="en-US" sz="2200" dirty="0" smtClean="0"/>
              <a:t>MTSUs neighboring county- Davidson County, has the largest population of ELL learners than all other surrounding counties. Therefore, why not reach our upcoming teachers in preparing them to teach ELL students? Teachers need the tools to inspire, educate, and support their academic communities.</a:t>
            </a:r>
            <a:endParaRPr lang="en-US" sz="2200" dirty="0"/>
          </a:p>
        </p:txBody>
      </p:sp>
    </p:spTree>
    <p:extLst>
      <p:ext uri="{BB962C8B-B14F-4D97-AF65-F5344CB8AC3E}">
        <p14:creationId xmlns:p14="http://schemas.microsoft.com/office/powerpoint/2010/main" val="3395622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b="1" dirty="0" smtClean="0">
                <a:solidFill>
                  <a:schemeClr val="accent3">
                    <a:lumMod val="60000"/>
                    <a:lumOff val="40000"/>
                  </a:schemeClr>
                </a:solidFill>
                <a:effectLst>
                  <a:outerShdw blurRad="38100" dist="38100" dir="2700000" algn="tl">
                    <a:srgbClr val="000000">
                      <a:alpha val="43137"/>
                    </a:srgbClr>
                  </a:outerShdw>
                </a:effectLst>
              </a:rPr>
              <a:t>Subjects</a:t>
            </a:r>
            <a:endParaRPr lang="en-US" b="1" dirty="0">
              <a:solidFill>
                <a:schemeClr val="accent3">
                  <a:lumMod val="60000"/>
                  <a:lumOff val="40000"/>
                </a:schemeClr>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35316793"/>
              </p:ext>
            </p:extLst>
          </p:nvPr>
        </p:nvGraphicFramePr>
        <p:xfrm>
          <a:off x="457200" y="1600200"/>
          <a:ext cx="8229600" cy="2966720"/>
        </p:xfrm>
        <a:graphic>
          <a:graphicData uri="http://schemas.openxmlformats.org/drawingml/2006/table">
            <a:tbl>
              <a:tblPr firstRow="1" bandRow="1">
                <a:tableStyleId>{3C2FFA5D-87B4-456A-9821-1D502468CF0F}</a:tableStyleId>
              </a:tblPr>
              <a:tblGrid>
                <a:gridCol w="2057400"/>
                <a:gridCol w="2057400"/>
                <a:gridCol w="2057400"/>
                <a:gridCol w="2057400"/>
              </a:tblGrid>
              <a:tr h="370840">
                <a:tc>
                  <a:txBody>
                    <a:bodyPr/>
                    <a:lstStyle/>
                    <a:p>
                      <a:r>
                        <a:rPr lang="en-US" dirty="0" smtClean="0"/>
                        <a:t>Participant(s)</a:t>
                      </a:r>
                      <a:endParaRPr lang="en-US" dirty="0"/>
                    </a:p>
                  </a:txBody>
                  <a:tcPr/>
                </a:tc>
                <a:tc>
                  <a:txBody>
                    <a:bodyPr/>
                    <a:lstStyle/>
                    <a:p>
                      <a:r>
                        <a:rPr lang="en-US" dirty="0" smtClean="0"/>
                        <a:t>Male</a:t>
                      </a:r>
                      <a:endParaRPr lang="en-US" dirty="0"/>
                    </a:p>
                  </a:txBody>
                  <a:tcPr/>
                </a:tc>
                <a:tc>
                  <a:txBody>
                    <a:bodyPr/>
                    <a:lstStyle/>
                    <a:p>
                      <a:r>
                        <a:rPr lang="en-US" dirty="0" smtClean="0"/>
                        <a:t>Female</a:t>
                      </a:r>
                      <a:endParaRPr lang="en-US" dirty="0"/>
                    </a:p>
                  </a:txBody>
                  <a:tcPr/>
                </a:tc>
                <a:tc>
                  <a:txBody>
                    <a:bodyPr/>
                    <a:lstStyle/>
                    <a:p>
                      <a:r>
                        <a:rPr lang="en-US" dirty="0" smtClean="0"/>
                        <a:t>Classification</a:t>
                      </a:r>
                      <a:endParaRPr lang="en-US" dirty="0"/>
                    </a:p>
                  </a:txBody>
                  <a:tcPr/>
                </a:tc>
              </a:tr>
              <a:tr h="370840">
                <a:tc>
                  <a:txBody>
                    <a:bodyPr/>
                    <a:lstStyle/>
                    <a:p>
                      <a:r>
                        <a:rPr lang="en-US" dirty="0" smtClean="0"/>
                        <a:t>1</a:t>
                      </a:r>
                      <a:endParaRPr lang="en-US" dirty="0"/>
                    </a:p>
                  </a:txBody>
                  <a:tcPr/>
                </a:tc>
                <a:tc>
                  <a:txBody>
                    <a:bodyPr/>
                    <a:lstStyle/>
                    <a:p>
                      <a:r>
                        <a:rPr lang="en-US" dirty="0" smtClean="0"/>
                        <a:t>X</a:t>
                      </a:r>
                      <a:endParaRPr lang="en-US" dirty="0"/>
                    </a:p>
                  </a:txBody>
                  <a:tcPr/>
                </a:tc>
                <a:tc>
                  <a:txBody>
                    <a:bodyPr/>
                    <a:lstStyle/>
                    <a:p>
                      <a:endParaRPr lang="en-US" dirty="0"/>
                    </a:p>
                  </a:txBody>
                  <a:tcPr/>
                </a:tc>
                <a:tc>
                  <a:txBody>
                    <a:bodyPr/>
                    <a:lstStyle/>
                    <a:p>
                      <a:r>
                        <a:rPr lang="en-US" dirty="0" smtClean="0"/>
                        <a:t>Undergraduate</a:t>
                      </a:r>
                      <a:endParaRPr lang="en-US" dirty="0"/>
                    </a:p>
                  </a:txBody>
                  <a:tcPr/>
                </a:tc>
              </a:tr>
              <a:tr h="370840">
                <a:tc>
                  <a:txBody>
                    <a:bodyPr/>
                    <a:lstStyle/>
                    <a:p>
                      <a:r>
                        <a:rPr lang="en-US" dirty="0" smtClean="0"/>
                        <a:t>2</a:t>
                      </a:r>
                      <a:endParaRPr lang="en-US" dirty="0"/>
                    </a:p>
                  </a:txBody>
                  <a:tcPr/>
                </a:tc>
                <a:tc>
                  <a:txBody>
                    <a:bodyPr/>
                    <a:lstStyle/>
                    <a:p>
                      <a:endParaRPr lang="en-US" dirty="0"/>
                    </a:p>
                  </a:txBody>
                  <a:tcPr/>
                </a:tc>
                <a:tc>
                  <a:txBody>
                    <a:bodyPr/>
                    <a:lstStyle/>
                    <a:p>
                      <a:r>
                        <a:rPr lang="en-US" dirty="0" smtClean="0"/>
                        <a:t>X</a:t>
                      </a:r>
                      <a:endParaRPr lang="en-US" dirty="0"/>
                    </a:p>
                  </a:txBody>
                  <a:tcPr/>
                </a:tc>
                <a:tc>
                  <a:txBody>
                    <a:bodyPr/>
                    <a:lstStyle/>
                    <a:p>
                      <a:r>
                        <a:rPr lang="en-US" dirty="0" smtClean="0"/>
                        <a:t>Graduate</a:t>
                      </a:r>
                      <a:endParaRPr lang="en-US" dirty="0"/>
                    </a:p>
                  </a:txBody>
                  <a:tcPr/>
                </a:tc>
              </a:tr>
              <a:tr h="370840">
                <a:tc>
                  <a:txBody>
                    <a:bodyPr/>
                    <a:lstStyle/>
                    <a:p>
                      <a:r>
                        <a:rPr lang="en-US" dirty="0" smtClean="0"/>
                        <a:t>3</a:t>
                      </a:r>
                      <a:endParaRPr lang="en-US" dirty="0"/>
                    </a:p>
                  </a:txBody>
                  <a:tcPr/>
                </a:tc>
                <a:tc>
                  <a:txBody>
                    <a:bodyPr/>
                    <a:lstStyle/>
                    <a:p>
                      <a:endParaRPr lang="en-US" dirty="0"/>
                    </a:p>
                  </a:txBody>
                  <a:tcPr/>
                </a:tc>
                <a:tc>
                  <a:txBody>
                    <a:bodyPr/>
                    <a:lstStyle/>
                    <a:p>
                      <a:r>
                        <a:rPr lang="en-US" dirty="0" smtClean="0"/>
                        <a:t>X</a:t>
                      </a:r>
                      <a:endParaRPr lang="en-US" dirty="0"/>
                    </a:p>
                  </a:txBody>
                  <a:tcPr/>
                </a:tc>
                <a:tc>
                  <a:txBody>
                    <a:bodyPr/>
                    <a:lstStyle/>
                    <a:p>
                      <a:r>
                        <a:rPr lang="en-US" dirty="0" smtClean="0"/>
                        <a:t>Graduate</a:t>
                      </a:r>
                      <a:endParaRPr lang="en-US" dirty="0"/>
                    </a:p>
                  </a:txBody>
                  <a:tcPr/>
                </a:tc>
              </a:tr>
              <a:tr h="370840">
                <a:tc>
                  <a:txBody>
                    <a:bodyPr/>
                    <a:lstStyle/>
                    <a:p>
                      <a:r>
                        <a:rPr lang="en-US" dirty="0" smtClean="0"/>
                        <a:t>4</a:t>
                      </a:r>
                      <a:endParaRPr lang="en-US" dirty="0"/>
                    </a:p>
                  </a:txBody>
                  <a:tcPr/>
                </a:tc>
                <a:tc>
                  <a:txBody>
                    <a:bodyPr/>
                    <a:lstStyle/>
                    <a:p>
                      <a:r>
                        <a:rPr lang="en-US" dirty="0" smtClean="0"/>
                        <a:t>X</a:t>
                      </a:r>
                      <a:endParaRPr lang="en-US" dirty="0"/>
                    </a:p>
                  </a:txBody>
                  <a:tcPr/>
                </a:tc>
                <a:tc>
                  <a:txBody>
                    <a:bodyPr/>
                    <a:lstStyle/>
                    <a:p>
                      <a:endParaRPr lang="en-US" dirty="0"/>
                    </a:p>
                  </a:txBody>
                  <a:tcPr/>
                </a:tc>
                <a:tc>
                  <a:txBody>
                    <a:bodyPr/>
                    <a:lstStyle/>
                    <a:p>
                      <a:r>
                        <a:rPr lang="en-US" dirty="0" smtClean="0"/>
                        <a:t>Undergraduate</a:t>
                      </a:r>
                      <a:endParaRPr lang="en-US" dirty="0"/>
                    </a:p>
                  </a:txBody>
                  <a:tcPr/>
                </a:tc>
              </a:tr>
              <a:tr h="370840">
                <a:tc>
                  <a:txBody>
                    <a:bodyPr/>
                    <a:lstStyle/>
                    <a:p>
                      <a:r>
                        <a:rPr lang="en-US" dirty="0" smtClean="0"/>
                        <a:t>5</a:t>
                      </a:r>
                      <a:endParaRPr lang="en-US" dirty="0"/>
                    </a:p>
                  </a:txBody>
                  <a:tcPr/>
                </a:tc>
                <a:tc>
                  <a:txBody>
                    <a:bodyPr/>
                    <a:lstStyle/>
                    <a:p>
                      <a:r>
                        <a:rPr lang="en-US" dirty="0" smtClean="0"/>
                        <a:t>X</a:t>
                      </a:r>
                      <a:endParaRPr lang="en-US" dirty="0"/>
                    </a:p>
                  </a:txBody>
                  <a:tcPr/>
                </a:tc>
                <a:tc>
                  <a:txBody>
                    <a:bodyPr/>
                    <a:lstStyle/>
                    <a:p>
                      <a:endParaRPr lang="en-US" dirty="0"/>
                    </a:p>
                  </a:txBody>
                  <a:tcPr/>
                </a:tc>
                <a:tc>
                  <a:txBody>
                    <a:bodyPr/>
                    <a:lstStyle/>
                    <a:p>
                      <a:r>
                        <a:rPr lang="en-US" dirty="0" smtClean="0"/>
                        <a:t>Undergraduate</a:t>
                      </a:r>
                      <a:endParaRPr lang="en-US" dirty="0"/>
                    </a:p>
                  </a:txBody>
                  <a:tcPr/>
                </a:tc>
              </a:tr>
              <a:tr h="370840">
                <a:tc>
                  <a:txBody>
                    <a:bodyPr/>
                    <a:lstStyle/>
                    <a:p>
                      <a:r>
                        <a:rPr lang="en-US" dirty="0" smtClean="0"/>
                        <a:t>6</a:t>
                      </a:r>
                      <a:endParaRPr lang="en-US" dirty="0"/>
                    </a:p>
                  </a:txBody>
                  <a:tcPr/>
                </a:tc>
                <a:tc>
                  <a:txBody>
                    <a:bodyPr/>
                    <a:lstStyle/>
                    <a:p>
                      <a:r>
                        <a:rPr lang="en-US" dirty="0" smtClean="0"/>
                        <a:t>X</a:t>
                      </a:r>
                      <a:endParaRPr lang="en-US" dirty="0"/>
                    </a:p>
                  </a:txBody>
                  <a:tcPr/>
                </a:tc>
                <a:tc>
                  <a:txBody>
                    <a:bodyPr/>
                    <a:lstStyle/>
                    <a:p>
                      <a:endParaRPr lang="en-US" dirty="0"/>
                    </a:p>
                  </a:txBody>
                  <a:tcPr/>
                </a:tc>
                <a:tc>
                  <a:txBody>
                    <a:bodyPr/>
                    <a:lstStyle/>
                    <a:p>
                      <a:r>
                        <a:rPr lang="en-US" dirty="0" smtClean="0"/>
                        <a:t>Undergraduate</a:t>
                      </a:r>
                      <a:endParaRPr lang="en-US" dirty="0"/>
                    </a:p>
                  </a:txBody>
                  <a:tcPr/>
                </a:tc>
              </a:tr>
              <a:tr h="370840">
                <a:tc>
                  <a:txBody>
                    <a:bodyPr/>
                    <a:lstStyle/>
                    <a:p>
                      <a:r>
                        <a:rPr lang="en-US" dirty="0" smtClean="0"/>
                        <a:t>7</a:t>
                      </a:r>
                      <a:endParaRPr lang="en-US" dirty="0"/>
                    </a:p>
                  </a:txBody>
                  <a:tcPr/>
                </a:tc>
                <a:tc>
                  <a:txBody>
                    <a:bodyPr/>
                    <a:lstStyle/>
                    <a:p>
                      <a:endParaRPr lang="en-US" dirty="0"/>
                    </a:p>
                  </a:txBody>
                  <a:tcPr/>
                </a:tc>
                <a:tc>
                  <a:txBody>
                    <a:bodyPr/>
                    <a:lstStyle/>
                    <a:p>
                      <a:r>
                        <a:rPr lang="en-US" dirty="0" smtClean="0"/>
                        <a:t>X</a:t>
                      </a:r>
                      <a:endParaRPr lang="en-US" dirty="0"/>
                    </a:p>
                  </a:txBody>
                  <a:tcPr/>
                </a:tc>
                <a:tc>
                  <a:txBody>
                    <a:bodyPr/>
                    <a:lstStyle/>
                    <a:p>
                      <a:r>
                        <a:rPr lang="en-US" dirty="0" smtClean="0"/>
                        <a:t>Undergraduate</a:t>
                      </a:r>
                      <a:endParaRPr lang="en-US" dirty="0"/>
                    </a:p>
                  </a:txBody>
                  <a:tcPr/>
                </a:tc>
              </a:tr>
            </a:tbl>
          </a:graphicData>
        </a:graphic>
      </p:graphicFrame>
    </p:spTree>
    <p:extLst>
      <p:ext uri="{BB962C8B-B14F-4D97-AF65-F5344CB8AC3E}">
        <p14:creationId xmlns:p14="http://schemas.microsoft.com/office/powerpoint/2010/main" val="3718543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effectLst>
                  <a:outerShdw blurRad="38100" dist="38100" dir="2700000" algn="tl">
                    <a:srgbClr val="000000">
                      <a:alpha val="43137"/>
                    </a:srgbClr>
                  </a:outerShdw>
                </a:effectLst>
              </a:rPr>
              <a:t>Triangulation Matrix</a:t>
            </a:r>
            <a:endParaRPr lang="en-US" b="1" dirty="0">
              <a:solidFill>
                <a:srgbClr val="00B050"/>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95181973"/>
              </p:ext>
            </p:extLst>
          </p:nvPr>
        </p:nvGraphicFramePr>
        <p:xfrm>
          <a:off x="1752600" y="2363771"/>
          <a:ext cx="6080760" cy="2867740"/>
        </p:xfrm>
        <a:graphic>
          <a:graphicData uri="http://schemas.openxmlformats.org/drawingml/2006/table">
            <a:tbl>
              <a:tblPr firstRow="1" firstCol="1" bandRow="1">
                <a:tableStyleId>{5C22544A-7EE6-4342-B048-85BDC9FD1C3A}</a:tableStyleId>
              </a:tblPr>
              <a:tblGrid>
                <a:gridCol w="1216025"/>
                <a:gridCol w="1216025"/>
                <a:gridCol w="1216025"/>
                <a:gridCol w="1216025"/>
                <a:gridCol w="1216660"/>
              </a:tblGrid>
              <a:tr h="0">
                <a:tc>
                  <a:txBody>
                    <a:bodyPr/>
                    <a:lstStyle/>
                    <a:p>
                      <a:pPr marL="0" marR="0" algn="ctr">
                        <a:lnSpc>
                          <a:spcPct val="115000"/>
                        </a:lnSpc>
                        <a:spcBef>
                          <a:spcPts val="0"/>
                        </a:spcBef>
                        <a:spcAft>
                          <a:spcPts val="0"/>
                        </a:spcAft>
                      </a:pPr>
                      <a:r>
                        <a:rPr lang="en-US" sz="1200" dirty="0">
                          <a:effectLst/>
                        </a:rPr>
                        <a:t>Overarching Question:</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Data Source #1:</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Data Source #2:</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Data Source #3:  </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Emerging Patterns Among Data Sets Notes</a:t>
                      </a:r>
                      <a:endParaRPr lang="en-US" sz="1100" dirty="0">
                        <a:effectLst/>
                        <a:latin typeface="Calibri"/>
                        <a:ea typeface="Calibri"/>
                        <a:cs typeface="Times New Roman"/>
                      </a:endParaRPr>
                    </a:p>
                  </a:txBody>
                  <a:tcPr marL="68580" marR="68580" marT="0" marB="0"/>
                </a:tc>
              </a:tr>
              <a:tr h="919480">
                <a:tc>
                  <a:txBody>
                    <a:bodyPr/>
                    <a:lstStyle/>
                    <a:p>
                      <a:pPr marL="0" marR="0" algn="ctr">
                        <a:lnSpc>
                          <a:spcPct val="115000"/>
                        </a:lnSpc>
                        <a:spcBef>
                          <a:spcPts val="0"/>
                        </a:spcBef>
                        <a:spcAft>
                          <a:spcPts val="0"/>
                        </a:spcAft>
                      </a:pPr>
                      <a:r>
                        <a:rPr lang="en-US" sz="1200" dirty="0">
                          <a:effectLst/>
                        </a:rPr>
                        <a:t>Are we offering ESL (Undergraduate) </a:t>
                      </a:r>
                      <a:r>
                        <a:rPr lang="en-US" sz="1200" dirty="0" smtClean="0">
                          <a:effectLst/>
                        </a:rPr>
                        <a:t>Programs</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Examination of programs offered at MTSU</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MTSU students’ feedback</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smtClean="0">
                          <a:effectLst/>
                          <a:latin typeface="+mn-lt"/>
                          <a:ea typeface="+mn-ea"/>
                          <a:cs typeface="+mn-cs"/>
                        </a:rPr>
                        <a:t>Interviews</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Same </a:t>
                      </a:r>
                      <a:r>
                        <a:rPr lang="en-US" sz="1200" dirty="0" smtClean="0">
                          <a:effectLst/>
                        </a:rPr>
                        <a:t>conclusions:</a:t>
                      </a:r>
                      <a:endParaRPr lang="en-US" sz="1100" dirty="0">
                        <a:effectLst/>
                      </a:endParaRPr>
                    </a:p>
                    <a:p>
                      <a:pPr marL="0" marR="0" algn="ctr">
                        <a:lnSpc>
                          <a:spcPct val="115000"/>
                        </a:lnSpc>
                        <a:spcBef>
                          <a:spcPts val="0"/>
                        </a:spcBef>
                        <a:spcAft>
                          <a:spcPts val="0"/>
                        </a:spcAft>
                      </a:pPr>
                      <a:r>
                        <a:rPr lang="en-US" sz="1200" dirty="0">
                          <a:effectLst/>
                        </a:rPr>
                        <a:t>ESL info. </a:t>
                      </a:r>
                      <a:r>
                        <a:rPr lang="en-US" sz="1200" dirty="0" smtClean="0">
                          <a:effectLst/>
                        </a:rPr>
                        <a:t>lacking in teacher</a:t>
                      </a:r>
                      <a:r>
                        <a:rPr lang="en-US" sz="1200" baseline="0" dirty="0" smtClean="0">
                          <a:effectLst/>
                        </a:rPr>
                        <a:t> preparation program(s)</a:t>
                      </a:r>
                      <a:endParaRPr lang="en-US" sz="1100" dirty="0">
                        <a:effectLst/>
                        <a:latin typeface="Calibri"/>
                        <a:ea typeface="Calibri"/>
                        <a:cs typeface="Times New Roman"/>
                      </a:endParaRPr>
                    </a:p>
                  </a:txBody>
                  <a:tcPr marL="68580" marR="68580" marT="0" marB="0"/>
                </a:tc>
              </a:tr>
              <a:tr h="974932">
                <a:tc>
                  <a:txBody>
                    <a:bodyPr/>
                    <a:lstStyle/>
                    <a:p>
                      <a:pPr marL="0" marR="0" algn="ctr">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 </a:t>
                      </a:r>
                      <a:endParaRPr lang="en-US" sz="1100" dirty="0">
                        <a:effectLst/>
                        <a:latin typeface="Calibri"/>
                        <a:ea typeface="Calibri"/>
                        <a:cs typeface="Times New Roman"/>
                      </a:endParaRPr>
                    </a:p>
                  </a:txBody>
                  <a:tcPr marL="68580" marR="68580" marT="0" marB="0"/>
                </a:tc>
              </a:tr>
            </a:tbl>
          </a:graphicData>
        </a:graphic>
      </p:graphicFrame>
      <p:sp>
        <p:nvSpPr>
          <p:cNvPr id="5" name="Rectangle 1"/>
          <p:cNvSpPr>
            <a:spLocks noChangeArrowheads="1"/>
          </p:cNvSpPr>
          <p:nvPr/>
        </p:nvSpPr>
        <p:spPr bwMode="auto">
          <a:xfrm>
            <a:off x="1526439" y="1905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Focus of the Action Research Study: </a:t>
            </a:r>
            <a:r>
              <a:rPr kumimoji="0" lang="en-US" altLang="en-US" sz="12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Undergraduate ESL Preparation</a:t>
            </a:r>
            <a:endParaRPr kumimoji="0" lang="en-US" alt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1211515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3">
                    <a:lumMod val="60000"/>
                    <a:lumOff val="40000"/>
                  </a:schemeClr>
                </a:solidFill>
                <a:effectLst>
                  <a:outerShdw blurRad="38100" dist="38100" dir="2700000" algn="tl">
                    <a:srgbClr val="000000">
                      <a:alpha val="43137"/>
                    </a:srgbClr>
                  </a:outerShdw>
                </a:effectLst>
              </a:rPr>
              <a:t>Analysis Information</a:t>
            </a:r>
            <a:endParaRPr lang="en-US" b="1" dirty="0">
              <a:solidFill>
                <a:schemeClr val="accent3">
                  <a:lumMod val="60000"/>
                  <a:lumOff val="4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200" dirty="0" smtClean="0"/>
              <a:t>After an extensive amount of learned information about ELLs on the graduate level, I decided to reach out to my fellow peers in regards to their knowledge, and experiences about the undergraduate ESL preparations they received or are currently receiving here at this institution.</a:t>
            </a:r>
          </a:p>
          <a:p>
            <a:endParaRPr lang="en-US" sz="2200" dirty="0"/>
          </a:p>
          <a:p>
            <a:endParaRPr lang="en-US" sz="2200" dirty="0" smtClean="0"/>
          </a:p>
          <a:p>
            <a:pPr marL="0" indent="0">
              <a:buNone/>
            </a:pPr>
            <a:r>
              <a:rPr lang="en-US" sz="2200" u="sng" dirty="0" smtClean="0"/>
              <a:t>Focus of the Action Research: </a:t>
            </a:r>
            <a:r>
              <a:rPr lang="en-US" sz="2200" dirty="0" smtClean="0"/>
              <a:t> Undergraduate ESL preparation</a:t>
            </a:r>
          </a:p>
          <a:p>
            <a:pPr marL="0" indent="0">
              <a:buNone/>
            </a:pPr>
            <a:r>
              <a:rPr lang="en-US" sz="2200" u="sng" dirty="0" smtClean="0"/>
              <a:t>Data:</a:t>
            </a:r>
            <a:r>
              <a:rPr lang="en-US" sz="2200" dirty="0" smtClean="0"/>
              <a:t> Interviews, feedback from current undergraduate and graduate students</a:t>
            </a:r>
          </a:p>
          <a:p>
            <a:pPr marL="0" indent="0">
              <a:buNone/>
            </a:pPr>
            <a:r>
              <a:rPr lang="en-US" sz="2200" u="sng" dirty="0" smtClean="0"/>
              <a:t>Triangulation: </a:t>
            </a:r>
            <a:r>
              <a:rPr lang="en-US" sz="2200" dirty="0" smtClean="0"/>
              <a:t> Interviews</a:t>
            </a:r>
          </a:p>
          <a:p>
            <a:pPr marL="0" indent="0">
              <a:buNone/>
            </a:pPr>
            <a:r>
              <a:rPr lang="en-US" sz="2200" u="sng" dirty="0" smtClean="0"/>
              <a:t>Report:</a:t>
            </a:r>
            <a:r>
              <a:rPr lang="en-US" sz="2200" dirty="0" smtClean="0"/>
              <a:t>  Presented to MTSU personal</a:t>
            </a:r>
            <a:endParaRPr lang="en-US" sz="2200" u="sng" dirty="0"/>
          </a:p>
        </p:txBody>
      </p:sp>
    </p:spTree>
    <p:extLst>
      <p:ext uri="{BB962C8B-B14F-4D97-AF65-F5344CB8AC3E}">
        <p14:creationId xmlns:p14="http://schemas.microsoft.com/office/powerpoint/2010/main" val="9839360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b="1" dirty="0" smtClean="0">
                <a:solidFill>
                  <a:srgbClr val="00B050"/>
                </a:solidFill>
                <a:effectLst>
                  <a:outerShdw blurRad="38100" dist="38100" dir="2700000" algn="tl">
                    <a:srgbClr val="000000">
                      <a:alpha val="43137"/>
                    </a:srgbClr>
                  </a:outerShdw>
                </a:effectLst>
              </a:rPr>
              <a:t>Findings</a:t>
            </a:r>
            <a:endParaRPr lang="en-US" b="1" dirty="0">
              <a:solidFill>
                <a:srgbClr val="00B050"/>
              </a:solidFill>
              <a:effectLst>
                <a:outerShdw blurRad="38100" dist="38100" dir="2700000" algn="tl">
                  <a:srgbClr val="000000">
                    <a:alpha val="43137"/>
                  </a:srgbClr>
                </a:outerShdw>
              </a:effectLst>
            </a:endParaRPr>
          </a:p>
        </p:txBody>
      </p:sp>
      <p:sp>
        <p:nvSpPr>
          <p:cNvPr id="4" name="Text Placeholder 3"/>
          <p:cNvSpPr>
            <a:spLocks noGrp="1"/>
          </p:cNvSpPr>
          <p:nvPr>
            <p:ph type="body" idx="1"/>
          </p:nvPr>
        </p:nvSpPr>
        <p:spPr>
          <a:xfrm>
            <a:off x="457200" y="1295400"/>
            <a:ext cx="4038600" cy="457200"/>
          </a:xfrm>
        </p:spPr>
        <p:txBody>
          <a:bodyPr>
            <a:normAutofit fontScale="25000" lnSpcReduction="20000"/>
          </a:bodyPr>
          <a:lstStyle/>
          <a:p>
            <a:pPr marL="342900" lvl="0" indent="-342900">
              <a:buFont typeface="Wingdings" panose="05000000000000000000" pitchFamily="2" charset="2"/>
              <a:buChar char="v"/>
            </a:pPr>
            <a:endParaRPr lang="en-US" b="0" dirty="0" smtClean="0">
              <a:solidFill>
                <a:srgbClr val="9C007F">
                  <a:lumMod val="60000"/>
                  <a:lumOff val="40000"/>
                </a:srgbClr>
              </a:solidFill>
            </a:endParaRPr>
          </a:p>
          <a:p>
            <a:pPr marL="1257300" lvl="2" indent="-342900">
              <a:buFont typeface="Wingdings" panose="05000000000000000000" pitchFamily="2" charset="2"/>
              <a:buChar char="v"/>
            </a:pPr>
            <a:r>
              <a:rPr lang="en-US" sz="9200" u="sng" dirty="0" smtClean="0">
                <a:solidFill>
                  <a:srgbClr val="9C007F">
                    <a:lumMod val="60000"/>
                    <a:lumOff val="40000"/>
                  </a:srgbClr>
                </a:solidFill>
                <a:effectLst>
                  <a:outerShdw blurRad="38100" dist="38100" dir="2700000" algn="tl">
                    <a:srgbClr val="000000">
                      <a:alpha val="43137"/>
                    </a:srgbClr>
                  </a:outerShdw>
                </a:effectLst>
              </a:rPr>
              <a:t>In the Dark</a:t>
            </a:r>
          </a:p>
          <a:p>
            <a:endParaRPr lang="en-US" dirty="0"/>
          </a:p>
        </p:txBody>
      </p:sp>
      <p:sp>
        <p:nvSpPr>
          <p:cNvPr id="3" name="Content Placeholder 2"/>
          <p:cNvSpPr>
            <a:spLocks noGrp="1"/>
          </p:cNvSpPr>
          <p:nvPr>
            <p:ph sz="half" idx="2"/>
          </p:nvPr>
        </p:nvSpPr>
        <p:spPr>
          <a:xfrm>
            <a:off x="457200" y="1905000"/>
            <a:ext cx="4040188" cy="4495800"/>
          </a:xfrm>
        </p:spPr>
        <p:txBody>
          <a:bodyPr>
            <a:normAutofit lnSpcReduction="10000"/>
          </a:bodyPr>
          <a:lstStyle/>
          <a:p>
            <a:pPr marL="457200" lvl="1" indent="0">
              <a:buNone/>
            </a:pPr>
            <a:r>
              <a:rPr lang="en-US" sz="1600" b="1" u="sng" dirty="0" smtClean="0">
                <a:solidFill>
                  <a:srgbClr val="00B050"/>
                </a:solidFill>
              </a:rPr>
              <a:t>Student feedbacks:</a:t>
            </a:r>
            <a:endParaRPr lang="en-US" sz="1600" dirty="0"/>
          </a:p>
          <a:p>
            <a:pPr lvl="1">
              <a:buFont typeface="Wingdings" panose="05000000000000000000" pitchFamily="2" charset="2"/>
              <a:buChar char="Ø"/>
            </a:pPr>
            <a:r>
              <a:rPr lang="en-US" sz="1600" dirty="0" smtClean="0"/>
              <a:t>Not enough information about ESL education</a:t>
            </a:r>
          </a:p>
          <a:p>
            <a:pPr lvl="1">
              <a:buFont typeface="Wingdings" panose="05000000000000000000" pitchFamily="2" charset="2"/>
              <a:buChar char="Ø"/>
            </a:pPr>
            <a:r>
              <a:rPr lang="en-US" sz="1600" dirty="0" smtClean="0"/>
              <a:t>ESL briefly touched on </a:t>
            </a:r>
          </a:p>
          <a:p>
            <a:pPr lvl="1">
              <a:buFont typeface="Wingdings" panose="05000000000000000000" pitchFamily="2" charset="2"/>
              <a:buChar char="Ø"/>
            </a:pPr>
            <a:r>
              <a:rPr lang="en-US" sz="1600" dirty="0" smtClean="0"/>
              <a:t>Special Education classes offered</a:t>
            </a:r>
          </a:p>
          <a:p>
            <a:pPr lvl="1">
              <a:buFont typeface="Wingdings" panose="05000000000000000000" pitchFamily="2" charset="2"/>
              <a:buChar char="Ø"/>
            </a:pPr>
            <a:r>
              <a:rPr lang="en-US" sz="1600" dirty="0" smtClean="0"/>
              <a:t>Project Help hours</a:t>
            </a:r>
          </a:p>
          <a:p>
            <a:pPr lvl="1">
              <a:buFont typeface="Wingdings" panose="05000000000000000000" pitchFamily="2" charset="2"/>
              <a:buChar char="Ø"/>
            </a:pPr>
            <a:r>
              <a:rPr lang="en-US" sz="1600" dirty="0" smtClean="0"/>
              <a:t>Literacy classes offered</a:t>
            </a:r>
          </a:p>
          <a:p>
            <a:pPr lvl="1">
              <a:buFont typeface="Wingdings" panose="05000000000000000000" pitchFamily="2" charset="2"/>
              <a:buChar char="Ø"/>
            </a:pPr>
            <a:endParaRPr lang="en-US" sz="1600" dirty="0" smtClean="0"/>
          </a:p>
          <a:p>
            <a:pPr lvl="1">
              <a:buFont typeface="Wingdings" panose="05000000000000000000" pitchFamily="2" charset="2"/>
              <a:buChar char="v"/>
            </a:pPr>
            <a:r>
              <a:rPr lang="en-US" sz="2300" b="1" u="sng" dirty="0" smtClean="0">
                <a:solidFill>
                  <a:srgbClr val="9C007F">
                    <a:lumMod val="60000"/>
                    <a:lumOff val="40000"/>
                  </a:srgbClr>
                </a:solidFill>
                <a:effectLst>
                  <a:outerShdw blurRad="38100" dist="38100" dir="2700000" algn="tl">
                    <a:srgbClr val="000000">
                      <a:alpha val="43137"/>
                    </a:srgbClr>
                  </a:outerShdw>
                </a:effectLst>
              </a:rPr>
              <a:t>Prescription for Success</a:t>
            </a:r>
          </a:p>
          <a:p>
            <a:pPr lvl="2">
              <a:buFont typeface="Wingdings" panose="05000000000000000000" pitchFamily="2" charset="2"/>
              <a:buChar char="Ø"/>
            </a:pPr>
            <a:r>
              <a:rPr lang="en-US" sz="1600" dirty="0" smtClean="0">
                <a:solidFill>
                  <a:srgbClr val="000000"/>
                </a:solidFill>
              </a:rPr>
              <a:t>Learning what ESL education is</a:t>
            </a:r>
          </a:p>
          <a:p>
            <a:pPr lvl="2">
              <a:buFont typeface="Wingdings" panose="05000000000000000000" pitchFamily="2" charset="2"/>
              <a:buChar char="Ø"/>
            </a:pPr>
            <a:r>
              <a:rPr lang="en-US" sz="1600" dirty="0" smtClean="0">
                <a:solidFill>
                  <a:srgbClr val="000000"/>
                </a:solidFill>
              </a:rPr>
              <a:t>Learning/knowing  about LEP (limited English proficiency) trainings</a:t>
            </a:r>
          </a:p>
          <a:p>
            <a:pPr lvl="2">
              <a:buFont typeface="Wingdings" panose="05000000000000000000" pitchFamily="2" charset="2"/>
              <a:buChar char="Ø"/>
            </a:pPr>
            <a:r>
              <a:rPr lang="en-US" sz="1600" dirty="0" smtClean="0">
                <a:solidFill>
                  <a:srgbClr val="000000"/>
                </a:solidFill>
              </a:rPr>
              <a:t>ESL undergraduate course and or thorough section in other courses</a:t>
            </a:r>
          </a:p>
          <a:p>
            <a:pPr lvl="2">
              <a:buFont typeface="Wingdings" panose="05000000000000000000" pitchFamily="2" charset="2"/>
              <a:buChar char="Ø"/>
            </a:pPr>
            <a:endParaRPr lang="en-US" sz="1200" dirty="0" smtClean="0">
              <a:solidFill>
                <a:srgbClr val="000000"/>
              </a:solidFill>
            </a:endParaRPr>
          </a:p>
          <a:p>
            <a:pPr lvl="2">
              <a:buFont typeface="Wingdings" panose="05000000000000000000" pitchFamily="2" charset="2"/>
              <a:buChar char="Ø"/>
            </a:pPr>
            <a:endParaRPr lang="en-US" sz="1200" dirty="0" smtClean="0">
              <a:solidFill>
                <a:srgbClr val="000000"/>
              </a:solidFill>
            </a:endParaRPr>
          </a:p>
          <a:p>
            <a:pPr lvl="2">
              <a:buFont typeface="Wingdings" panose="05000000000000000000" pitchFamily="2" charset="2"/>
              <a:buChar char="Ø"/>
            </a:pPr>
            <a:endParaRPr lang="en-US" sz="1200" dirty="0">
              <a:solidFill>
                <a:srgbClr val="000000"/>
              </a:solidFill>
            </a:endParaRPr>
          </a:p>
          <a:p>
            <a:pPr marL="457200" lvl="1" indent="0">
              <a:buNone/>
            </a:pPr>
            <a:endParaRPr lang="en-US" sz="1600" dirty="0" smtClean="0"/>
          </a:p>
        </p:txBody>
      </p:sp>
      <p:sp>
        <p:nvSpPr>
          <p:cNvPr id="5" name="Text Placeholder 4"/>
          <p:cNvSpPr>
            <a:spLocks noGrp="1"/>
          </p:cNvSpPr>
          <p:nvPr>
            <p:ph type="body" sz="quarter" idx="3"/>
          </p:nvPr>
        </p:nvSpPr>
        <p:spPr>
          <a:xfrm>
            <a:off x="4648200" y="1219201"/>
            <a:ext cx="4041775" cy="609600"/>
          </a:xfrm>
        </p:spPr>
        <p:txBody>
          <a:bodyPr>
            <a:normAutofit fontScale="47500" lnSpcReduction="20000"/>
          </a:bodyPr>
          <a:lstStyle/>
          <a:p>
            <a:pPr marL="342900" lvl="0" indent="-342900">
              <a:buFont typeface="Wingdings" panose="05000000000000000000" pitchFamily="2" charset="2"/>
              <a:buChar char="v"/>
            </a:pPr>
            <a:endParaRPr lang="en-US" b="0" dirty="0" smtClean="0">
              <a:solidFill>
                <a:srgbClr val="9C007F">
                  <a:lumMod val="60000"/>
                  <a:lumOff val="40000"/>
                </a:srgbClr>
              </a:solidFill>
            </a:endParaRPr>
          </a:p>
          <a:p>
            <a:pPr marL="342900" lvl="0" indent="-342900">
              <a:buFont typeface="Wingdings" panose="05000000000000000000" pitchFamily="2" charset="2"/>
              <a:buChar char="v"/>
            </a:pPr>
            <a:r>
              <a:rPr lang="en-US" sz="4800" i="1" u="sng" dirty="0" smtClean="0">
                <a:solidFill>
                  <a:srgbClr val="9C007F">
                    <a:lumMod val="60000"/>
                    <a:lumOff val="40000"/>
                  </a:srgbClr>
                </a:solidFill>
                <a:effectLst>
                  <a:outerShdw blurRad="38100" dist="38100" dir="2700000" algn="tl">
                    <a:srgbClr val="000000">
                      <a:alpha val="43137"/>
                    </a:srgbClr>
                  </a:outerShdw>
                </a:effectLst>
              </a:rPr>
              <a:t>Viva </a:t>
            </a:r>
            <a:r>
              <a:rPr lang="en-US" sz="4800" i="1" u="sng" dirty="0">
                <a:solidFill>
                  <a:srgbClr val="9C007F">
                    <a:lumMod val="60000"/>
                    <a:lumOff val="40000"/>
                  </a:srgbClr>
                </a:solidFill>
                <a:effectLst>
                  <a:outerShdw blurRad="38100" dist="38100" dir="2700000" algn="tl">
                    <a:srgbClr val="000000">
                      <a:alpha val="43137"/>
                    </a:srgbClr>
                  </a:outerShdw>
                </a:effectLst>
              </a:rPr>
              <a:t>La Mexico</a:t>
            </a:r>
          </a:p>
          <a:p>
            <a:endParaRPr lang="en-US" dirty="0"/>
          </a:p>
        </p:txBody>
      </p:sp>
      <p:sp>
        <p:nvSpPr>
          <p:cNvPr id="6" name="Content Placeholder 5"/>
          <p:cNvSpPr>
            <a:spLocks noGrp="1"/>
          </p:cNvSpPr>
          <p:nvPr>
            <p:ph sz="quarter" idx="4"/>
          </p:nvPr>
        </p:nvSpPr>
        <p:spPr>
          <a:xfrm>
            <a:off x="4572000" y="2057400"/>
            <a:ext cx="4041775" cy="4038600"/>
          </a:xfrm>
        </p:spPr>
        <p:txBody>
          <a:bodyPr/>
          <a:lstStyle/>
          <a:p>
            <a:pPr>
              <a:buFont typeface="Wingdings" panose="05000000000000000000" pitchFamily="2" charset="2"/>
              <a:buChar char="Ø"/>
            </a:pPr>
            <a:r>
              <a:rPr lang="en-US" sz="1600" dirty="0" smtClean="0"/>
              <a:t>English </a:t>
            </a:r>
            <a:r>
              <a:rPr lang="en-US" sz="1600" dirty="0" smtClean="0"/>
              <a:t>as a Second Language is for </a:t>
            </a:r>
            <a:r>
              <a:rPr lang="en-US" sz="1600" u="sng" dirty="0" smtClean="0"/>
              <a:t>Spanish speaking students only</a:t>
            </a:r>
            <a:r>
              <a:rPr lang="en-US" sz="1600" dirty="0" smtClean="0"/>
              <a:t>- stereotyped</a:t>
            </a:r>
          </a:p>
          <a:p>
            <a:pPr>
              <a:buFont typeface="Wingdings" panose="05000000000000000000" pitchFamily="2" charset="2"/>
              <a:buChar char="Ø"/>
            </a:pPr>
            <a:r>
              <a:rPr lang="en-US" sz="1600" dirty="0" smtClean="0"/>
              <a:t>ESL education is to assist Hispanic students how to read</a:t>
            </a:r>
          </a:p>
          <a:p>
            <a:pPr>
              <a:buFont typeface="Wingdings" panose="05000000000000000000" pitchFamily="2" charset="2"/>
              <a:buChar char="Ø"/>
            </a:pPr>
            <a:r>
              <a:rPr lang="en-US" sz="1600" dirty="0" smtClean="0"/>
              <a:t>Assumes all Spanish is the same</a:t>
            </a:r>
          </a:p>
          <a:p>
            <a:pPr marL="0" indent="0">
              <a:buNone/>
            </a:pPr>
            <a:endParaRPr lang="en-US" sz="1600" dirty="0" smtClean="0"/>
          </a:p>
          <a:p>
            <a:pPr marL="0" indent="0">
              <a:buNone/>
            </a:pPr>
            <a:endParaRPr lang="en-US" sz="1600" dirty="0"/>
          </a:p>
          <a:p>
            <a:pPr marL="0" indent="0">
              <a:buNone/>
            </a:pPr>
            <a:endParaRPr lang="en-US" sz="1600" dirty="0"/>
          </a:p>
        </p:txBody>
      </p:sp>
    </p:spTree>
    <p:extLst>
      <p:ext uri="{BB962C8B-B14F-4D97-AF65-F5344CB8AC3E}">
        <p14:creationId xmlns:p14="http://schemas.microsoft.com/office/powerpoint/2010/main" val="30737725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402</Words>
  <Application>Microsoft Office PowerPoint</Application>
  <PresentationFormat>On-screen Show (4:3)</PresentationFormat>
  <Paragraphs>86</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An Examination of  Undergraduate ESL Preparations at MTSU</vt:lpstr>
      <vt:lpstr>Abstract</vt:lpstr>
      <vt:lpstr>Inquiry Importance</vt:lpstr>
      <vt:lpstr>Subjects</vt:lpstr>
      <vt:lpstr>Triangulation Matrix</vt:lpstr>
      <vt:lpstr>Analysis Information</vt:lpstr>
      <vt:lpstr>Findings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libprint</dc:creator>
  <cp:lastModifiedBy>LU002</cp:lastModifiedBy>
  <cp:revision>28</cp:revision>
  <cp:lastPrinted>2014-03-21T06:41:24Z</cp:lastPrinted>
  <dcterms:created xsi:type="dcterms:W3CDTF">2014-03-21T03:21:27Z</dcterms:created>
  <dcterms:modified xsi:type="dcterms:W3CDTF">2014-03-21T06:41:31Z</dcterms:modified>
</cp:coreProperties>
</file>