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490400" cy="32918400"/>
  <p:notesSz cx="31672213" cy="366728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1pPr>
    <a:lvl2pPr marL="48893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2pPr>
    <a:lvl3pPr marL="977859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3pPr>
    <a:lvl4pPr marL="1466789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4pPr>
    <a:lvl5pPr marL="1955719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5pPr>
    <a:lvl6pPr marL="2444648" algn="l" defTabSz="48893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6pPr>
    <a:lvl7pPr marL="2933578" algn="l" defTabSz="48893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7pPr>
    <a:lvl8pPr marL="3422508" algn="l" defTabSz="48893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8pPr>
    <a:lvl9pPr marL="3911437" algn="l" defTabSz="488930" rtl="0" eaLnBrk="1" latinLnBrk="0" hangingPunct="1">
      <a:defRPr sz="28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51">
          <p15:clr>
            <a:srgbClr val="A4A3A4"/>
          </p15:clr>
        </p15:guide>
        <p15:guide id="2" orient="horz" pos="17734">
          <p15:clr>
            <a:srgbClr val="A4A3A4"/>
          </p15:clr>
        </p15:guide>
        <p15:guide id="3" pos="11238">
          <p15:clr>
            <a:srgbClr val="A4A3A4"/>
          </p15:clr>
        </p15:guide>
        <p15:guide id="4" pos="16885">
          <p15:clr>
            <a:srgbClr val="A4A3A4"/>
          </p15:clr>
        </p15:guide>
        <p15:guide id="5" pos="508">
          <p15:clr>
            <a:srgbClr val="A4A3A4"/>
          </p15:clr>
        </p15:guide>
        <p15:guide id="6" pos="22532">
          <p15:clr>
            <a:srgbClr val="A4A3A4"/>
          </p15:clr>
        </p15:guide>
        <p15:guide id="7" pos="5591">
          <p15:clr>
            <a:srgbClr val="A4A3A4"/>
          </p15:clr>
        </p15:guide>
        <p15:guide id="8" pos="6155">
          <p15:clr>
            <a:srgbClr val="A4A3A4"/>
          </p15:clr>
        </p15:guide>
        <p15:guide id="9" pos="11802">
          <p15:clr>
            <a:srgbClr val="A4A3A4"/>
          </p15:clr>
        </p15:guide>
        <p15:guide id="10" pos="17449">
          <p15:clr>
            <a:srgbClr val="A4A3A4"/>
          </p15:clr>
        </p15:guide>
        <p15:guide id="11" orient="horz" pos="3770">
          <p15:clr>
            <a:srgbClr val="A4A3A4"/>
          </p15:clr>
        </p15:guide>
        <p15:guide id="12" orient="horz" pos="19951">
          <p15:clr>
            <a:srgbClr val="A4A3A4"/>
          </p15:clr>
        </p15:guide>
        <p15:guide id="13" pos="11519">
          <p15:clr>
            <a:srgbClr val="A4A3A4"/>
          </p15:clr>
        </p15:guide>
        <p15:guide id="14" pos="17307">
          <p15:clr>
            <a:srgbClr val="A4A3A4"/>
          </p15:clr>
        </p15:guide>
        <p15:guide id="15" pos="521">
          <p15:clr>
            <a:srgbClr val="A4A3A4"/>
          </p15:clr>
        </p15:guide>
        <p15:guide id="16" pos="23095">
          <p15:clr>
            <a:srgbClr val="A4A3A4"/>
          </p15:clr>
        </p15:guide>
        <p15:guide id="17" pos="5731">
          <p15:clr>
            <a:srgbClr val="A4A3A4"/>
          </p15:clr>
        </p15:guide>
        <p15:guide id="18" pos="6309">
          <p15:clr>
            <a:srgbClr val="A4A3A4"/>
          </p15:clr>
        </p15:guide>
        <p15:guide id="19" pos="12097">
          <p15:clr>
            <a:srgbClr val="A4A3A4"/>
          </p15:clr>
        </p15:guide>
        <p15:guide id="20" pos="1788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1551" userDrawn="1">
          <p15:clr>
            <a:srgbClr val="A4A3A4"/>
          </p15:clr>
        </p15:guide>
        <p15:guide id="2" pos="997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66CC"/>
    <a:srgbClr val="333399"/>
    <a:srgbClr val="336600"/>
    <a:srgbClr val="FFFFCC"/>
    <a:srgbClr val="4F74B1"/>
    <a:srgbClr val="0099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48"/>
  </p:normalViewPr>
  <p:slideViewPr>
    <p:cSldViewPr>
      <p:cViewPr>
        <p:scale>
          <a:sx n="70" d="100"/>
          <a:sy n="70" d="100"/>
        </p:scale>
        <p:origin x="-5064" y="96"/>
      </p:cViewPr>
      <p:guideLst>
        <p:guide orient="horz" pos="3351"/>
        <p:guide orient="horz" pos="17734"/>
        <p:guide pos="11238"/>
        <p:guide pos="16885"/>
        <p:guide pos="508"/>
        <p:guide pos="22532"/>
        <p:guide pos="5591"/>
        <p:guide pos="6155"/>
        <p:guide pos="11802"/>
        <p:guide pos="17449"/>
        <p:guide orient="horz" pos="3770"/>
        <p:guide orient="horz" pos="19951"/>
        <p:guide pos="11519"/>
        <p:guide pos="17307"/>
        <p:guide pos="521"/>
        <p:guide pos="23095"/>
        <p:guide pos="5731"/>
        <p:guide pos="6309"/>
        <p:guide pos="12097"/>
        <p:guide pos="178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922" y="-96"/>
      </p:cViewPr>
      <p:guideLst>
        <p:guide orient="horz" pos="11551"/>
        <p:guide pos="997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723EED-339C-47D7-AD09-897C64DF80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0023E9-B74F-43AA-A613-9C3FEC38932E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r>
            <a:rPr lang="en-US" b="0" baseline="0">
              <a:effectLst/>
              <a:latin typeface="+mn-lt"/>
            </a:rPr>
            <a:t>1</a:t>
          </a:r>
        </a:p>
      </dgm:t>
    </dgm:pt>
    <dgm:pt modelId="{F7643756-F686-4A8B-9355-6ECD09ADEC7A}" type="parTrans" cxnId="{CFBCE90E-9F78-41FC-B70B-B9C856D7E77D}">
      <dgm:prSet/>
      <dgm:spPr/>
      <dgm:t>
        <a:bodyPr/>
        <a:lstStyle/>
        <a:p>
          <a:endParaRPr lang="en-US"/>
        </a:p>
      </dgm:t>
    </dgm:pt>
    <dgm:pt modelId="{E9C22286-1B38-452C-B48E-7A549F0521DD}" type="sibTrans" cxnId="{CFBCE90E-9F78-41FC-B70B-B9C856D7E77D}">
      <dgm:prSet/>
      <dgm:spPr/>
      <dgm:t>
        <a:bodyPr/>
        <a:lstStyle/>
        <a:p>
          <a:endParaRPr lang="en-US"/>
        </a:p>
      </dgm:t>
    </dgm:pt>
    <dgm:pt modelId="{F04B664F-BAA2-4425-9E08-8E11AC9B6DF8}">
      <dgm:prSet phldrT="[Text]"/>
      <dgm:spPr>
        <a:ln>
          <a:solidFill>
            <a:srgbClr val="3399FF"/>
          </a:solidFill>
        </a:ln>
      </dgm:spPr>
      <dgm:t>
        <a:bodyPr/>
        <a:lstStyle/>
        <a:p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The actual and reference sequence for nematode </a:t>
          </a:r>
          <a:r>
            <a:rPr kumimoji="0" lang="en-US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DAF-2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were mapped </a:t>
          </a:r>
          <a:r>
            <a:rPr lang="en-US" altLang="en-US" b="0" baseline="0" dirty="0">
              <a:effectLst/>
              <a:latin typeface="+mn-lt"/>
            </a:rPr>
            <a:t>based on resources at the National Center for Biotechnology </a:t>
          </a:r>
          <a:r>
            <a:rPr lang="en-US" altLang="en-US" b="0" baseline="0" dirty="0" smtClean="0">
              <a:effectLst/>
              <a:latin typeface="+mn-lt"/>
            </a:rPr>
            <a:t>Information (REF), </a:t>
          </a:r>
          <a:r>
            <a:rPr lang="en-US" altLang="en-US" b="0" baseline="0" dirty="0" err="1" smtClean="0">
              <a:effectLst/>
              <a:latin typeface="+mn-lt"/>
            </a:rPr>
            <a:t>Aceview</a:t>
          </a:r>
          <a:r>
            <a:rPr lang="en-US" altLang="en-US" b="0" baseline="0" dirty="0" smtClean="0">
              <a:effectLst/>
              <a:latin typeface="+mn-lt"/>
            </a:rPr>
            <a:t> (REF), and </a:t>
          </a:r>
          <a:r>
            <a:rPr lang="en-US" altLang="en-US" b="0" baseline="0" dirty="0" err="1" smtClean="0">
              <a:effectLst/>
              <a:latin typeface="+mn-lt"/>
            </a:rPr>
            <a:t>Wormbase</a:t>
          </a:r>
          <a:r>
            <a:rPr lang="en-US" altLang="en-US" b="0" baseline="0" dirty="0" smtClean="0">
              <a:effectLst/>
              <a:latin typeface="+mn-lt"/>
            </a:rPr>
            <a:t> (REF).</a:t>
          </a:r>
          <a:endParaRPr lang="en-US" b="0" baseline="0" dirty="0">
            <a:effectLst/>
            <a:latin typeface="+mn-lt"/>
          </a:endParaRPr>
        </a:p>
      </dgm:t>
    </dgm:pt>
    <dgm:pt modelId="{8036F0C0-45B9-4BA3-9035-CED03AD9E0AB}" type="parTrans" cxnId="{9D37B8F6-775E-40C6-8BF8-BE4EE77F755E}">
      <dgm:prSet/>
      <dgm:spPr/>
      <dgm:t>
        <a:bodyPr/>
        <a:lstStyle/>
        <a:p>
          <a:endParaRPr lang="en-US"/>
        </a:p>
      </dgm:t>
    </dgm:pt>
    <dgm:pt modelId="{6A329CFD-C5FE-4E9F-AED9-1C8AC5F14F6B}" type="sibTrans" cxnId="{9D37B8F6-775E-40C6-8BF8-BE4EE77F755E}">
      <dgm:prSet/>
      <dgm:spPr/>
      <dgm:t>
        <a:bodyPr/>
        <a:lstStyle/>
        <a:p>
          <a:endParaRPr lang="en-US"/>
        </a:p>
      </dgm:t>
    </dgm:pt>
    <dgm:pt modelId="{3A0D797C-18D0-46AC-9F78-6AA9C6AF130F}">
      <dgm:prSet phldrT="[Text]"/>
      <dgm:spPr>
        <a:ln>
          <a:solidFill>
            <a:srgbClr val="3399FF"/>
          </a:solidFill>
        </a:ln>
      </dgm:spPr>
      <dgm:t>
        <a:bodyPr/>
        <a:lstStyle/>
        <a:p>
          <a:r>
            <a:rPr lang="en-US" b="0" baseline="0" dirty="0">
              <a:effectLst/>
              <a:latin typeface="+mn-lt"/>
            </a:rPr>
            <a:t>Regions of alternative splicing were identified from the maps</a:t>
          </a:r>
          <a:r>
            <a:rPr lang="en-US" b="0" baseline="0" dirty="0" smtClean="0">
              <a:effectLst/>
              <a:latin typeface="+mn-lt"/>
            </a:rPr>
            <a:t>. Protein domains of all isoforms were determined using SMART domain analysis (REF)</a:t>
          </a:r>
          <a:endParaRPr lang="en-US" b="0" baseline="0" dirty="0">
            <a:effectLst/>
            <a:latin typeface="+mn-lt"/>
          </a:endParaRPr>
        </a:p>
      </dgm:t>
    </dgm:pt>
    <dgm:pt modelId="{B21FCF81-731F-4F5A-9A93-A93B4F0DA75F}" type="parTrans" cxnId="{47C85741-DAB3-45A6-9B65-25ECF03770F6}">
      <dgm:prSet/>
      <dgm:spPr/>
      <dgm:t>
        <a:bodyPr/>
        <a:lstStyle/>
        <a:p>
          <a:endParaRPr lang="en-US"/>
        </a:p>
      </dgm:t>
    </dgm:pt>
    <dgm:pt modelId="{7740F6D4-0942-415D-8E88-FE59BBCA62EA}" type="sibTrans" cxnId="{47C85741-DAB3-45A6-9B65-25ECF03770F6}">
      <dgm:prSet/>
      <dgm:spPr/>
      <dgm:t>
        <a:bodyPr/>
        <a:lstStyle/>
        <a:p>
          <a:endParaRPr lang="en-US"/>
        </a:p>
      </dgm:t>
    </dgm:pt>
    <dgm:pt modelId="{F75F380D-E20E-41BA-9FB4-E0E122BC3B96}">
      <dgm:prSet phldrT="[Text]"/>
      <dgm:spPr>
        <a:ln>
          <a:solidFill>
            <a:srgbClr val="3399FF"/>
          </a:solidFill>
        </a:ln>
      </dgm:spPr>
      <dgm:t>
        <a:bodyPr/>
        <a:lstStyle/>
        <a:p>
          <a:pPr rtl="0"/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Nematodes were cultured and exposed to H</a:t>
          </a:r>
          <a:r>
            <a:rPr kumimoji="0" lang="en-US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2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O</a:t>
          </a:r>
          <a:r>
            <a:rPr kumimoji="0" lang="en-US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2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or medium for 24 hours (REF)</a:t>
          </a:r>
          <a:endParaRPr lang="en-US" b="0" baseline="0" dirty="0">
            <a:effectLst/>
            <a:latin typeface="+mn-lt"/>
          </a:endParaRPr>
        </a:p>
      </dgm:t>
    </dgm:pt>
    <dgm:pt modelId="{010337F9-8BB8-49FD-8828-7DC7D49AFC1D}" type="parTrans" cxnId="{D680F4F1-5CE8-4F85-B61F-75DAAA20AC2C}">
      <dgm:prSet/>
      <dgm:spPr/>
      <dgm:t>
        <a:bodyPr/>
        <a:lstStyle/>
        <a:p>
          <a:endParaRPr lang="en-US"/>
        </a:p>
      </dgm:t>
    </dgm:pt>
    <dgm:pt modelId="{D2C598A8-32F9-47DD-A864-9BF067E342F1}" type="sibTrans" cxnId="{D680F4F1-5CE8-4F85-B61F-75DAAA20AC2C}">
      <dgm:prSet/>
      <dgm:spPr/>
      <dgm:t>
        <a:bodyPr/>
        <a:lstStyle/>
        <a:p>
          <a:endParaRPr lang="en-US"/>
        </a:p>
      </dgm:t>
    </dgm:pt>
    <dgm:pt modelId="{A81F81D8-A767-4759-A698-BC8A19439B07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r>
            <a:rPr lang="en-US" b="0" baseline="0">
              <a:effectLst/>
              <a:latin typeface="+mn-lt"/>
            </a:rPr>
            <a:t>5</a:t>
          </a:r>
        </a:p>
      </dgm:t>
    </dgm:pt>
    <dgm:pt modelId="{75F4D77A-4B36-4881-A56E-2AEEDB4048B8}" type="parTrans" cxnId="{894B9577-743B-4827-B139-44F2B7B7D2D0}">
      <dgm:prSet/>
      <dgm:spPr/>
      <dgm:t>
        <a:bodyPr/>
        <a:lstStyle/>
        <a:p>
          <a:endParaRPr lang="en-US"/>
        </a:p>
      </dgm:t>
    </dgm:pt>
    <dgm:pt modelId="{96356476-D9AF-4F56-990F-5D4C9896BE3A}" type="sibTrans" cxnId="{894B9577-743B-4827-B139-44F2B7B7D2D0}">
      <dgm:prSet/>
      <dgm:spPr/>
      <dgm:t>
        <a:bodyPr/>
        <a:lstStyle/>
        <a:p>
          <a:endParaRPr lang="en-US"/>
        </a:p>
      </dgm:t>
    </dgm:pt>
    <dgm:pt modelId="{9D9C4602-F2E2-47BE-9C29-51BF4243565F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en-US" b="0" baseline="0" dirty="0">
              <a:effectLst/>
              <a:latin typeface="+mn-lt"/>
            </a:rPr>
            <a:t>6</a:t>
          </a:r>
        </a:p>
      </dgm:t>
    </dgm:pt>
    <dgm:pt modelId="{405B617A-6290-4E42-9DC9-23071AF41F87}" type="parTrans" cxnId="{2839B6B5-AA34-4436-A2B0-002432932E59}">
      <dgm:prSet/>
      <dgm:spPr/>
      <dgm:t>
        <a:bodyPr/>
        <a:lstStyle/>
        <a:p>
          <a:endParaRPr lang="en-US"/>
        </a:p>
      </dgm:t>
    </dgm:pt>
    <dgm:pt modelId="{D5F13206-3B2B-4450-83AC-6D4BC1F1BFCA}" type="sibTrans" cxnId="{2839B6B5-AA34-4436-A2B0-002432932E59}">
      <dgm:prSet/>
      <dgm:spPr/>
      <dgm:t>
        <a:bodyPr/>
        <a:lstStyle/>
        <a:p>
          <a:endParaRPr lang="en-US"/>
        </a:p>
      </dgm:t>
    </dgm:pt>
    <dgm:pt modelId="{B34B495B-9E12-4E61-9E3B-34AA67CAAA6D}">
      <dgm:prSet phldrT="[Text]"/>
      <dgm:spPr>
        <a:ln>
          <a:solidFill>
            <a:srgbClr val="3399FF"/>
          </a:solidFill>
        </a:ln>
      </dgm:spPr>
      <dgm:t>
        <a:bodyPr/>
        <a:lstStyle/>
        <a:p>
          <a:pPr rtl="0"/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Reverse transcriptase</a:t>
          </a:r>
          <a:r>
            <a:rPr lang="en-US" b="0" baseline="0" dirty="0" smtClean="0">
              <a:solidFill>
                <a:schemeClr val="tx1"/>
              </a:solidFill>
              <a:effectLst/>
              <a:latin typeface="+mn-lt"/>
            </a:rPr>
            <a:t>-polymerase chain reaction (RT-PCR) was performed to generate DNA fragments corresponding to a specific region of DAF-2 mRNA.</a:t>
          </a:r>
          <a:endParaRPr lang="en-US" b="0" baseline="0" dirty="0">
            <a:effectLst/>
            <a:latin typeface="+mn-lt"/>
          </a:endParaRPr>
        </a:p>
      </dgm:t>
    </dgm:pt>
    <dgm:pt modelId="{55552AE3-76D7-410C-9C0A-DBECB1AA127E}" type="parTrans" cxnId="{101628FE-44F4-4D9C-ABD6-58870EA20217}">
      <dgm:prSet/>
      <dgm:spPr/>
      <dgm:t>
        <a:bodyPr/>
        <a:lstStyle/>
        <a:p>
          <a:endParaRPr lang="en-US"/>
        </a:p>
      </dgm:t>
    </dgm:pt>
    <dgm:pt modelId="{F0D29009-53F9-4787-A512-2D586297D2E2}" type="sibTrans" cxnId="{101628FE-44F4-4D9C-ABD6-58870EA20217}">
      <dgm:prSet/>
      <dgm:spPr/>
      <dgm:t>
        <a:bodyPr/>
        <a:lstStyle/>
        <a:p>
          <a:endParaRPr lang="en-US"/>
        </a:p>
      </dgm:t>
    </dgm:pt>
    <dgm:pt modelId="{B821D793-8B01-4D60-AAC2-944D9CF78139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en-US" b="0" baseline="0">
              <a:effectLst/>
              <a:latin typeface="+mn-lt"/>
            </a:rPr>
            <a:t>7</a:t>
          </a:r>
        </a:p>
      </dgm:t>
    </dgm:pt>
    <dgm:pt modelId="{0CDBC3F4-3263-444E-A463-CCBE53095121}" type="parTrans" cxnId="{5E0C1FBE-4177-403C-B142-5D6A11B3A0D0}">
      <dgm:prSet/>
      <dgm:spPr/>
      <dgm:t>
        <a:bodyPr/>
        <a:lstStyle/>
        <a:p>
          <a:endParaRPr lang="en-US"/>
        </a:p>
      </dgm:t>
    </dgm:pt>
    <dgm:pt modelId="{6BC8E629-EE26-4B78-A219-556020C8DF4C}" type="sibTrans" cxnId="{5E0C1FBE-4177-403C-B142-5D6A11B3A0D0}">
      <dgm:prSet/>
      <dgm:spPr/>
      <dgm:t>
        <a:bodyPr/>
        <a:lstStyle/>
        <a:p>
          <a:endParaRPr lang="en-US"/>
        </a:p>
      </dgm:t>
    </dgm:pt>
    <dgm:pt modelId="{33B112F2-70AF-4A69-A23A-8E32F5FC3524}">
      <dgm:prSet phldrT="[Text]"/>
      <dgm:spPr>
        <a:ln>
          <a:solidFill>
            <a:srgbClr val="3399FF"/>
          </a:solidFill>
        </a:ln>
      </dgm:spPr>
      <dgm:t>
        <a:bodyPr/>
        <a:lstStyle/>
        <a:p>
          <a:pPr rtl="0"/>
          <a:r>
            <a:rPr lang="en-US" b="0" baseline="0" dirty="0">
              <a:solidFill>
                <a:schemeClr val="tx1"/>
              </a:solidFill>
              <a:effectLst/>
              <a:latin typeface="+mn-lt"/>
            </a:rPr>
            <a:t>A</a:t>
          </a:r>
          <a:r>
            <a:rPr lang="en-US" b="0" baseline="0" dirty="0" smtClean="0">
              <a:solidFill>
                <a:schemeClr val="tx1"/>
              </a:solidFill>
              <a:effectLst/>
              <a:latin typeface="+mn-lt"/>
            </a:rPr>
            <a:t>garose gel electrophoresis for is performed on the cDNA.</a:t>
          </a:r>
          <a:endParaRPr lang="en-US" b="0" baseline="0">
            <a:effectLst/>
            <a:latin typeface="+mn-lt"/>
          </a:endParaRPr>
        </a:p>
      </dgm:t>
    </dgm:pt>
    <dgm:pt modelId="{E7DD360C-558F-4858-80A0-3072DDB1BB4B}" type="parTrans" cxnId="{2082233E-AEBD-400F-82B2-6B8E615F6C05}">
      <dgm:prSet/>
      <dgm:spPr/>
      <dgm:t>
        <a:bodyPr/>
        <a:lstStyle/>
        <a:p>
          <a:endParaRPr lang="en-US"/>
        </a:p>
      </dgm:t>
    </dgm:pt>
    <dgm:pt modelId="{1A88E988-C712-45B0-AD48-DAE02B84CA27}" type="sibTrans" cxnId="{2082233E-AEBD-400F-82B2-6B8E615F6C05}">
      <dgm:prSet/>
      <dgm:spPr/>
      <dgm:t>
        <a:bodyPr/>
        <a:lstStyle/>
        <a:p>
          <a:endParaRPr lang="en-US"/>
        </a:p>
      </dgm:t>
    </dgm:pt>
    <dgm:pt modelId="{7D9BDE2F-FA79-4880-8D6C-E8FAFAD667B0}">
      <dgm:prSet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r>
            <a:rPr lang="en-US" altLang="en-US" b="0" baseline="0" dirty="0" smtClean="0">
              <a:effectLst/>
              <a:latin typeface="+mn-lt"/>
            </a:rPr>
            <a:t>8</a:t>
          </a:r>
          <a:endParaRPr lang="en-US" altLang="en-US" b="0" baseline="0" dirty="0">
            <a:effectLst/>
            <a:latin typeface="+mn-lt"/>
          </a:endParaRPr>
        </a:p>
      </dgm:t>
    </dgm:pt>
    <dgm:pt modelId="{EF33D63E-A589-46F1-8ACE-BA12B929EC62}" type="parTrans" cxnId="{C5785EEB-7AEE-4106-9263-00B041BC93B6}">
      <dgm:prSet/>
      <dgm:spPr/>
      <dgm:t>
        <a:bodyPr/>
        <a:lstStyle/>
        <a:p>
          <a:endParaRPr lang="en-US"/>
        </a:p>
      </dgm:t>
    </dgm:pt>
    <dgm:pt modelId="{A8AD75EE-D704-4BEB-80B8-2FFEC3FA64D2}" type="sibTrans" cxnId="{C5785EEB-7AEE-4106-9263-00B041BC93B6}">
      <dgm:prSet/>
      <dgm:spPr/>
      <dgm:t>
        <a:bodyPr/>
        <a:lstStyle/>
        <a:p>
          <a:endParaRPr lang="en-US"/>
        </a:p>
      </dgm:t>
    </dgm:pt>
    <dgm:pt modelId="{21E33A45-FEB3-433C-B89C-C8EA00CE4FE0}">
      <dgm:prSet/>
      <dgm:spPr>
        <a:ln>
          <a:solidFill>
            <a:srgbClr val="3399FF"/>
          </a:solidFill>
        </a:ln>
      </dgm:spPr>
      <dgm:t>
        <a:bodyPr/>
        <a:lstStyle/>
        <a:p>
          <a:r>
            <a:rPr lang="en-US" altLang="en-US" b="0" baseline="0" dirty="0" smtClean="0">
              <a:effectLst/>
              <a:latin typeface="+mn-lt"/>
            </a:rPr>
            <a:t>DNA </a:t>
          </a:r>
          <a:r>
            <a:rPr lang="en-US" altLang="en-US" b="0" baseline="0" dirty="0">
              <a:effectLst/>
              <a:latin typeface="+mn-lt"/>
            </a:rPr>
            <a:t>fragment sizes were determined based on comparison to a known DNA standard.</a:t>
          </a:r>
        </a:p>
      </dgm:t>
    </dgm:pt>
    <dgm:pt modelId="{405E449B-C879-4EB6-A929-8B9AFD3D8EEA}" type="parTrans" cxnId="{F2819050-F4DB-4CEF-A9C4-27421A26AC24}">
      <dgm:prSet/>
      <dgm:spPr/>
      <dgm:t>
        <a:bodyPr/>
        <a:lstStyle/>
        <a:p>
          <a:endParaRPr lang="en-US"/>
        </a:p>
      </dgm:t>
    </dgm:pt>
    <dgm:pt modelId="{0E791A75-FFEF-405D-BD6E-984AB2B30B08}" type="sibTrans" cxnId="{F2819050-F4DB-4CEF-A9C4-27421A26AC24}">
      <dgm:prSet/>
      <dgm:spPr/>
      <dgm:t>
        <a:bodyPr/>
        <a:lstStyle/>
        <a:p>
          <a:endParaRPr lang="en-US"/>
        </a:p>
      </dgm:t>
    </dgm:pt>
    <dgm:pt modelId="{148C1588-5623-41AA-BCF1-14FD37CD081A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en-US" b="0" baseline="0" dirty="0" smtClean="0">
              <a:effectLst/>
              <a:latin typeface="+mn-lt"/>
            </a:rPr>
            <a:t>4</a:t>
          </a:r>
          <a:endParaRPr lang="en-US" b="0" baseline="0" dirty="0">
            <a:effectLst/>
            <a:latin typeface="+mn-lt"/>
          </a:endParaRPr>
        </a:p>
      </dgm:t>
    </dgm:pt>
    <dgm:pt modelId="{37001BDD-20D2-46C0-8178-7B685F90C7CC}" type="parTrans" cxnId="{C89AF51A-E590-4065-A5C7-0F4236B8A027}">
      <dgm:prSet/>
      <dgm:spPr/>
      <dgm:t>
        <a:bodyPr/>
        <a:lstStyle/>
        <a:p>
          <a:endParaRPr lang="en-US"/>
        </a:p>
      </dgm:t>
    </dgm:pt>
    <dgm:pt modelId="{462A21AC-565B-42C0-ACA3-4FDC56CD038E}" type="sibTrans" cxnId="{C89AF51A-E590-4065-A5C7-0F4236B8A027}">
      <dgm:prSet/>
      <dgm:spPr/>
      <dgm:t>
        <a:bodyPr/>
        <a:lstStyle/>
        <a:p>
          <a:endParaRPr lang="en-US"/>
        </a:p>
      </dgm:t>
    </dgm:pt>
    <dgm:pt modelId="{3BA38E43-6411-4C2B-BF93-4D2F6F09B9E7}">
      <dgm:prSet phldrT="[Text]"/>
      <dgm:spPr>
        <a:ln>
          <a:solidFill>
            <a:srgbClr val="3399FF"/>
          </a:solidFill>
        </a:ln>
      </dgm:spPr>
      <dgm:t>
        <a:bodyPr/>
        <a:lstStyle/>
        <a:p>
          <a:pPr rtl="0"/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RNA was isolated from nematodes for both conditions</a:t>
          </a:r>
          <a:endParaRPr lang="en-US" b="0" baseline="0">
            <a:effectLst/>
            <a:latin typeface="+mn-lt"/>
          </a:endParaRPr>
        </a:p>
      </dgm:t>
    </dgm:pt>
    <dgm:pt modelId="{0409310A-C191-435B-8342-AFB831AAA85B}" type="parTrans" cxnId="{1C163BFE-4B1A-4DD7-B3B9-40C7ECE1E806}">
      <dgm:prSet/>
      <dgm:spPr/>
      <dgm:t>
        <a:bodyPr/>
        <a:lstStyle/>
        <a:p>
          <a:endParaRPr lang="en-US"/>
        </a:p>
      </dgm:t>
    </dgm:pt>
    <dgm:pt modelId="{6C542F7D-CBBE-4E5F-A709-1E78789DD55C}" type="sibTrans" cxnId="{1C163BFE-4B1A-4DD7-B3B9-40C7ECE1E806}">
      <dgm:prSet/>
      <dgm:spPr/>
      <dgm:t>
        <a:bodyPr/>
        <a:lstStyle/>
        <a:p>
          <a:endParaRPr lang="en-US"/>
        </a:p>
      </dgm:t>
    </dgm:pt>
    <dgm:pt modelId="{25A8A90F-FA10-4ED4-ADD6-54044A36397A}">
      <dgm:prSet phldrT="[Text]"/>
      <dgm:spPr>
        <a:ln>
          <a:solidFill>
            <a:srgbClr val="3399FF"/>
          </a:solidFill>
        </a:ln>
      </dgm:spPr>
      <dgm:t>
        <a:bodyPr/>
        <a:lstStyle/>
        <a:p>
          <a:r>
            <a:rPr lang="en-US" b="0" baseline="0" dirty="0">
              <a:effectLst/>
              <a:latin typeface="+mn-lt"/>
            </a:rPr>
            <a:t>Primers for polymerase chain reaction were designed using </a:t>
          </a:r>
          <a:r>
            <a:rPr lang="en-US" b="0" baseline="0" dirty="0" smtClean="0">
              <a:effectLst/>
              <a:latin typeface="+mn-lt"/>
            </a:rPr>
            <a:t>Primer3Plus (REF)</a:t>
          </a:r>
          <a:endParaRPr lang="en-US" b="0" baseline="0" dirty="0">
            <a:effectLst/>
            <a:latin typeface="+mn-lt"/>
          </a:endParaRPr>
        </a:p>
      </dgm:t>
    </dgm:pt>
    <dgm:pt modelId="{83C16B6B-8F84-4655-8C52-D5EAAF304E47}" type="parTrans" cxnId="{D32283CC-1727-4189-B394-9A1DFBDE7649}">
      <dgm:prSet/>
      <dgm:spPr/>
      <dgm:t>
        <a:bodyPr/>
        <a:lstStyle/>
        <a:p>
          <a:endParaRPr lang="en-US"/>
        </a:p>
      </dgm:t>
    </dgm:pt>
    <dgm:pt modelId="{6EC45A2B-5B58-4E28-804A-18404AC9A3AB}" type="sibTrans" cxnId="{D32283CC-1727-4189-B394-9A1DFBDE7649}">
      <dgm:prSet/>
      <dgm:spPr/>
      <dgm:t>
        <a:bodyPr/>
        <a:lstStyle/>
        <a:p>
          <a:endParaRPr lang="en-US"/>
        </a:p>
      </dgm:t>
    </dgm:pt>
    <dgm:pt modelId="{B7FEEFC6-2825-4F3E-B240-585D90280D94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r>
            <a:rPr lang="en-US" b="0" baseline="0">
              <a:effectLst/>
              <a:latin typeface="+mn-lt"/>
            </a:rPr>
            <a:t>2</a:t>
          </a:r>
        </a:p>
      </dgm:t>
    </dgm:pt>
    <dgm:pt modelId="{45E8C72F-89A8-4445-BF69-7E493899CF5D}" type="parTrans" cxnId="{0D53C230-859D-4A04-B576-0C63A3917FBF}">
      <dgm:prSet/>
      <dgm:spPr/>
      <dgm:t>
        <a:bodyPr/>
        <a:lstStyle/>
        <a:p>
          <a:endParaRPr lang="en-US"/>
        </a:p>
      </dgm:t>
    </dgm:pt>
    <dgm:pt modelId="{180C5A54-6BAC-4153-AD3A-AC6C9226A983}" type="sibTrans" cxnId="{0D53C230-859D-4A04-B576-0C63A3917FBF}">
      <dgm:prSet/>
      <dgm:spPr/>
      <dgm:t>
        <a:bodyPr/>
        <a:lstStyle/>
        <a:p>
          <a:endParaRPr lang="en-US"/>
        </a:p>
      </dgm:t>
    </dgm:pt>
    <dgm:pt modelId="{8F241969-D86E-4F60-A38A-AD291AEB1D2C}">
      <dgm:prSet phldrT="[Text]"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pPr rtl="0"/>
          <a:r>
            <a:rPr lang="en-US" b="0" baseline="0">
              <a:effectLst/>
              <a:latin typeface="+mn-lt"/>
            </a:rPr>
            <a:t>3</a:t>
          </a:r>
        </a:p>
      </dgm:t>
    </dgm:pt>
    <dgm:pt modelId="{840F2A8A-F308-48C4-8792-373BAEB8F1BA}" type="parTrans" cxnId="{77AF7A91-35E6-4823-8813-DA034F7D3B60}">
      <dgm:prSet/>
      <dgm:spPr/>
      <dgm:t>
        <a:bodyPr/>
        <a:lstStyle/>
        <a:p>
          <a:endParaRPr lang="en-US"/>
        </a:p>
      </dgm:t>
    </dgm:pt>
    <dgm:pt modelId="{F78FD39F-8ED9-4F16-8037-A8C442D01D48}" type="sibTrans" cxnId="{77AF7A91-35E6-4823-8813-DA034F7D3B60}">
      <dgm:prSet/>
      <dgm:spPr/>
      <dgm:t>
        <a:bodyPr/>
        <a:lstStyle/>
        <a:p>
          <a:endParaRPr lang="en-US"/>
        </a:p>
      </dgm:t>
    </dgm:pt>
    <dgm:pt modelId="{503FF93A-0470-4BB5-A2A2-B932D82101CA}">
      <dgm:prSet/>
      <dgm:spPr>
        <a:ln>
          <a:solidFill>
            <a:srgbClr val="3399FF"/>
          </a:solidFill>
        </a:ln>
      </dgm:spPr>
      <dgm:t>
        <a:bodyPr/>
        <a:lstStyle/>
        <a:p>
          <a:r>
            <a:rPr lang="en-US" altLang="en-US" b="0" baseline="0" dirty="0">
              <a:effectLst/>
              <a:latin typeface="+mn-lt"/>
            </a:rPr>
            <a:t>The observed fragment sizes were compared to the expected sizes for alternatively spliced mRNA for both conditions.</a:t>
          </a:r>
        </a:p>
      </dgm:t>
    </dgm:pt>
    <dgm:pt modelId="{BCDE7F15-991C-4DE2-8F65-1C09E28B38E2}" type="parTrans" cxnId="{38ACD8E1-B7FD-4D54-8502-2AA9B306C3F1}">
      <dgm:prSet/>
      <dgm:spPr/>
      <dgm:t>
        <a:bodyPr/>
        <a:lstStyle/>
        <a:p>
          <a:endParaRPr lang="en-US"/>
        </a:p>
      </dgm:t>
    </dgm:pt>
    <dgm:pt modelId="{C838F1F8-BE3A-4F4B-B489-1F4C2B2ACD19}" type="sibTrans" cxnId="{38ACD8E1-B7FD-4D54-8502-2AA9B306C3F1}">
      <dgm:prSet/>
      <dgm:spPr/>
      <dgm:t>
        <a:bodyPr/>
        <a:lstStyle/>
        <a:p>
          <a:endParaRPr lang="en-US"/>
        </a:p>
      </dgm:t>
    </dgm:pt>
    <dgm:pt modelId="{93EA5591-60CA-4B8A-A5F9-8F5DCAC37D4E}">
      <dgm:prSet/>
      <dgm:spPr>
        <a:solidFill>
          <a:srgbClr val="3399FF"/>
        </a:solidFill>
        <a:ln>
          <a:solidFill>
            <a:srgbClr val="3399FF"/>
          </a:solidFill>
        </a:ln>
      </dgm:spPr>
      <dgm:t>
        <a:bodyPr/>
        <a:lstStyle/>
        <a:p>
          <a:r>
            <a:rPr lang="en-US" altLang="en-US" b="0" baseline="0" dirty="0">
              <a:effectLst/>
              <a:latin typeface="+mn-lt"/>
            </a:rPr>
            <a:t>9</a:t>
          </a:r>
        </a:p>
      </dgm:t>
    </dgm:pt>
    <dgm:pt modelId="{DEB7287E-022F-4DB5-829B-96939E235583}" type="parTrans" cxnId="{041CEAA9-07FA-434C-BF1D-9BDBC091EEBF}">
      <dgm:prSet/>
      <dgm:spPr/>
      <dgm:t>
        <a:bodyPr/>
        <a:lstStyle/>
        <a:p>
          <a:endParaRPr lang="en-US"/>
        </a:p>
      </dgm:t>
    </dgm:pt>
    <dgm:pt modelId="{ED3BC331-2203-4F54-8288-C7E741BBEC73}" type="sibTrans" cxnId="{041CEAA9-07FA-434C-BF1D-9BDBC091EEBF}">
      <dgm:prSet/>
      <dgm:spPr/>
      <dgm:t>
        <a:bodyPr/>
        <a:lstStyle/>
        <a:p>
          <a:endParaRPr lang="en-US"/>
        </a:p>
      </dgm:t>
    </dgm:pt>
    <dgm:pt modelId="{283093FE-DE41-4EDC-B476-CBD1489E6939}" type="pres">
      <dgm:prSet presAssocID="{60723EED-339C-47D7-AD09-897C64DF80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CA487F-D09E-420A-9FA4-09BDF0E313DB}" type="pres">
      <dgm:prSet presAssocID="{AF0023E9-B74F-43AA-A613-9C3FEC38932E}" presName="composite" presStyleCnt="0"/>
      <dgm:spPr/>
    </dgm:pt>
    <dgm:pt modelId="{FB7D217A-CCAC-4B0B-9A0C-03895D50966B}" type="pres">
      <dgm:prSet presAssocID="{AF0023E9-B74F-43AA-A613-9C3FEC38932E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8C38C-5961-4745-B835-A954936EBB92}" type="pres">
      <dgm:prSet presAssocID="{AF0023E9-B74F-43AA-A613-9C3FEC38932E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FA761-A73D-412F-85A6-8DF0511E58C9}" type="pres">
      <dgm:prSet presAssocID="{E9C22286-1B38-452C-B48E-7A549F0521DD}" presName="sp" presStyleCnt="0"/>
      <dgm:spPr/>
    </dgm:pt>
    <dgm:pt modelId="{06F6F6EC-8C23-410B-A178-BE1B1046B39F}" type="pres">
      <dgm:prSet presAssocID="{B7FEEFC6-2825-4F3E-B240-585D90280D94}" presName="composite" presStyleCnt="0"/>
      <dgm:spPr/>
    </dgm:pt>
    <dgm:pt modelId="{A770D4B3-8248-4960-BBE3-B4102C732E97}" type="pres">
      <dgm:prSet presAssocID="{B7FEEFC6-2825-4F3E-B240-585D90280D94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6AD650-C2BF-46BD-B598-CF593AD8FBB2}" type="pres">
      <dgm:prSet presAssocID="{B7FEEFC6-2825-4F3E-B240-585D90280D94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8FC7F-87BB-474F-9B0F-A635B9A0DB82}" type="pres">
      <dgm:prSet presAssocID="{180C5A54-6BAC-4153-AD3A-AC6C9226A983}" presName="sp" presStyleCnt="0"/>
      <dgm:spPr/>
    </dgm:pt>
    <dgm:pt modelId="{F5FFC996-37E7-4336-B4A9-7AFD1276AEC6}" type="pres">
      <dgm:prSet presAssocID="{8F241969-D86E-4F60-A38A-AD291AEB1D2C}" presName="composite" presStyleCnt="0"/>
      <dgm:spPr/>
    </dgm:pt>
    <dgm:pt modelId="{8A83D1B2-4372-4C0E-8E88-B8202FE95F03}" type="pres">
      <dgm:prSet presAssocID="{8F241969-D86E-4F60-A38A-AD291AEB1D2C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DCFAC-E665-49A3-81DE-74F39D94658F}" type="pres">
      <dgm:prSet presAssocID="{8F241969-D86E-4F60-A38A-AD291AEB1D2C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D40FF-1B0D-4BA3-A3FF-CA75D0825D9A}" type="pres">
      <dgm:prSet presAssocID="{F78FD39F-8ED9-4F16-8037-A8C442D01D48}" presName="sp" presStyleCnt="0"/>
      <dgm:spPr/>
    </dgm:pt>
    <dgm:pt modelId="{FBD00A40-E3DB-45D7-86EC-2E82907167B1}" type="pres">
      <dgm:prSet presAssocID="{148C1588-5623-41AA-BCF1-14FD37CD081A}" presName="composite" presStyleCnt="0"/>
      <dgm:spPr/>
    </dgm:pt>
    <dgm:pt modelId="{E02E0EA5-48A6-4ED9-AB3D-5C174720ABC8}" type="pres">
      <dgm:prSet presAssocID="{148C1588-5623-41AA-BCF1-14FD37CD081A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D1F5D1-CE92-427A-9235-EBDC58CFBE87}" type="pres">
      <dgm:prSet presAssocID="{148C1588-5623-41AA-BCF1-14FD37CD081A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00E71-D57C-4022-AC8A-F079EDFC78EF}" type="pres">
      <dgm:prSet presAssocID="{462A21AC-565B-42C0-ACA3-4FDC56CD038E}" presName="sp" presStyleCnt="0"/>
      <dgm:spPr/>
    </dgm:pt>
    <dgm:pt modelId="{9F74D6B3-847C-4C4A-8328-33AF762BF866}" type="pres">
      <dgm:prSet presAssocID="{A81F81D8-A767-4759-A698-BC8A19439B07}" presName="composite" presStyleCnt="0"/>
      <dgm:spPr/>
    </dgm:pt>
    <dgm:pt modelId="{6CBB2A06-AC0F-472C-BD91-A5B068090DE8}" type="pres">
      <dgm:prSet presAssocID="{A81F81D8-A767-4759-A698-BC8A19439B07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F300D9-A96B-4600-BF26-72575CDF5858}" type="pres">
      <dgm:prSet presAssocID="{A81F81D8-A767-4759-A698-BC8A19439B07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DB2A22-161E-437E-AD84-5697826266AB}" type="pres">
      <dgm:prSet presAssocID="{96356476-D9AF-4F56-990F-5D4C9896BE3A}" presName="sp" presStyleCnt="0"/>
      <dgm:spPr/>
    </dgm:pt>
    <dgm:pt modelId="{CAD84D15-5887-4648-8CA2-716FA6F40E2D}" type="pres">
      <dgm:prSet presAssocID="{9D9C4602-F2E2-47BE-9C29-51BF4243565F}" presName="composite" presStyleCnt="0"/>
      <dgm:spPr/>
    </dgm:pt>
    <dgm:pt modelId="{5F89A13A-F831-4CE2-833D-868C7B24A213}" type="pres">
      <dgm:prSet presAssocID="{9D9C4602-F2E2-47BE-9C29-51BF4243565F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A8D981-813C-4BF5-81E6-60048D5B4871}" type="pres">
      <dgm:prSet presAssocID="{9D9C4602-F2E2-47BE-9C29-51BF4243565F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6A655D-29D3-43EA-A507-88CB528D84C1}" type="pres">
      <dgm:prSet presAssocID="{D5F13206-3B2B-4450-83AC-6D4BC1F1BFCA}" presName="sp" presStyleCnt="0"/>
      <dgm:spPr/>
    </dgm:pt>
    <dgm:pt modelId="{4676E1BE-F5CD-490D-BF5B-F4409489EBEE}" type="pres">
      <dgm:prSet presAssocID="{B821D793-8B01-4D60-AAC2-944D9CF78139}" presName="composite" presStyleCnt="0"/>
      <dgm:spPr/>
    </dgm:pt>
    <dgm:pt modelId="{7B03830C-26F6-4C70-A333-45A1DEA149D7}" type="pres">
      <dgm:prSet presAssocID="{B821D793-8B01-4D60-AAC2-944D9CF78139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67BC0C-5411-487B-8A17-0FD7ECE1BEA3}" type="pres">
      <dgm:prSet presAssocID="{B821D793-8B01-4D60-AAC2-944D9CF78139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C2C677-3AF9-43D2-8DE6-4178C4A5EC9D}" type="pres">
      <dgm:prSet presAssocID="{6BC8E629-EE26-4B78-A219-556020C8DF4C}" presName="sp" presStyleCnt="0"/>
      <dgm:spPr/>
    </dgm:pt>
    <dgm:pt modelId="{70126FC6-F40A-433F-AFA6-0F708C814562}" type="pres">
      <dgm:prSet presAssocID="{7D9BDE2F-FA79-4880-8D6C-E8FAFAD667B0}" presName="composite" presStyleCnt="0"/>
      <dgm:spPr/>
    </dgm:pt>
    <dgm:pt modelId="{91669BC8-66A5-4EBE-9126-DE88F8EB4D0E}" type="pres">
      <dgm:prSet presAssocID="{7D9BDE2F-FA79-4880-8D6C-E8FAFAD667B0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D0107-E8E1-49AD-8800-6BBB2C138C52}" type="pres">
      <dgm:prSet presAssocID="{7D9BDE2F-FA79-4880-8D6C-E8FAFAD667B0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59213-4A2C-4E04-B6A0-D46ECB0E6F97}" type="pres">
      <dgm:prSet presAssocID="{A8AD75EE-D704-4BEB-80B8-2FFEC3FA64D2}" presName="sp" presStyleCnt="0"/>
      <dgm:spPr/>
    </dgm:pt>
    <dgm:pt modelId="{88F1C2FF-186D-48C9-9A79-D0A9DD5BE44E}" type="pres">
      <dgm:prSet presAssocID="{93EA5591-60CA-4B8A-A5F9-8F5DCAC37D4E}" presName="composite" presStyleCnt="0"/>
      <dgm:spPr/>
    </dgm:pt>
    <dgm:pt modelId="{829E39C4-BEFA-43E2-AAD4-F04AEF788191}" type="pres">
      <dgm:prSet presAssocID="{93EA5591-60CA-4B8A-A5F9-8F5DCAC37D4E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288F66-C84E-4042-82BF-81E1D5608DC4}" type="pres">
      <dgm:prSet presAssocID="{93EA5591-60CA-4B8A-A5F9-8F5DCAC37D4E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18D3F2-46AA-4B4B-AB95-F6BC8D876699}" type="presOf" srcId="{F75F380D-E20E-41BA-9FB4-E0E122BC3B96}" destId="{DCCDCFAC-E665-49A3-81DE-74F39D94658F}" srcOrd="0" destOrd="0" presId="urn:microsoft.com/office/officeart/2005/8/layout/chevron2"/>
    <dgm:cxn modelId="{CFBCE90E-9F78-41FC-B70B-B9C856D7E77D}" srcId="{60723EED-339C-47D7-AD09-897C64DF80E9}" destId="{AF0023E9-B74F-43AA-A613-9C3FEC38932E}" srcOrd="0" destOrd="0" parTransId="{F7643756-F686-4A8B-9355-6ECD09ADEC7A}" sibTransId="{E9C22286-1B38-452C-B48E-7A549F0521DD}"/>
    <dgm:cxn modelId="{80296BA4-2636-4053-8FDB-29346F59EE1A}" type="presOf" srcId="{B7FEEFC6-2825-4F3E-B240-585D90280D94}" destId="{A770D4B3-8248-4960-BBE3-B4102C732E97}" srcOrd="0" destOrd="0" presId="urn:microsoft.com/office/officeart/2005/8/layout/chevron2"/>
    <dgm:cxn modelId="{3A50B4BC-F013-4CD2-A8C4-87CD96CC31E5}" type="presOf" srcId="{503FF93A-0470-4BB5-A2A2-B932D82101CA}" destId="{4E288F66-C84E-4042-82BF-81E1D5608DC4}" srcOrd="0" destOrd="0" presId="urn:microsoft.com/office/officeart/2005/8/layout/chevron2"/>
    <dgm:cxn modelId="{47C85741-DAB3-45A6-9B65-25ECF03770F6}" srcId="{B7FEEFC6-2825-4F3E-B240-585D90280D94}" destId="{3A0D797C-18D0-46AC-9F78-6AA9C6AF130F}" srcOrd="0" destOrd="0" parTransId="{B21FCF81-731F-4F5A-9A93-A93B4F0DA75F}" sibTransId="{7740F6D4-0942-415D-8E88-FE59BBCA62EA}"/>
    <dgm:cxn modelId="{77AF7A91-35E6-4823-8813-DA034F7D3B60}" srcId="{60723EED-339C-47D7-AD09-897C64DF80E9}" destId="{8F241969-D86E-4F60-A38A-AD291AEB1D2C}" srcOrd="2" destOrd="0" parTransId="{840F2A8A-F308-48C4-8792-373BAEB8F1BA}" sibTransId="{F78FD39F-8ED9-4F16-8037-A8C442D01D48}"/>
    <dgm:cxn modelId="{D680F4F1-5CE8-4F85-B61F-75DAAA20AC2C}" srcId="{8F241969-D86E-4F60-A38A-AD291AEB1D2C}" destId="{F75F380D-E20E-41BA-9FB4-E0E122BC3B96}" srcOrd="0" destOrd="0" parTransId="{010337F9-8BB8-49FD-8828-7DC7D49AFC1D}" sibTransId="{D2C598A8-32F9-47DD-A864-9BF067E342F1}"/>
    <dgm:cxn modelId="{29EE0190-A8F3-4508-92D4-D6FA1D7C07FC}" type="presOf" srcId="{9D9C4602-F2E2-47BE-9C29-51BF4243565F}" destId="{5F89A13A-F831-4CE2-833D-868C7B24A213}" srcOrd="0" destOrd="0" presId="urn:microsoft.com/office/officeart/2005/8/layout/chevron2"/>
    <dgm:cxn modelId="{216F2D75-CE52-4BFC-A905-C70DE4B189B7}" type="presOf" srcId="{8F241969-D86E-4F60-A38A-AD291AEB1D2C}" destId="{8A83D1B2-4372-4C0E-8E88-B8202FE95F03}" srcOrd="0" destOrd="0" presId="urn:microsoft.com/office/officeart/2005/8/layout/chevron2"/>
    <dgm:cxn modelId="{ED97F230-4E88-4C98-90D6-5AE65CF8FEFB}" type="presOf" srcId="{33B112F2-70AF-4A69-A23A-8E32F5FC3524}" destId="{3467BC0C-5411-487B-8A17-0FD7ECE1BEA3}" srcOrd="0" destOrd="0" presId="urn:microsoft.com/office/officeart/2005/8/layout/chevron2"/>
    <dgm:cxn modelId="{2839B6B5-AA34-4436-A2B0-002432932E59}" srcId="{60723EED-339C-47D7-AD09-897C64DF80E9}" destId="{9D9C4602-F2E2-47BE-9C29-51BF4243565F}" srcOrd="5" destOrd="0" parTransId="{405B617A-6290-4E42-9DC9-23071AF41F87}" sibTransId="{D5F13206-3B2B-4450-83AC-6D4BC1F1BFCA}"/>
    <dgm:cxn modelId="{0D53C230-859D-4A04-B576-0C63A3917FBF}" srcId="{60723EED-339C-47D7-AD09-897C64DF80E9}" destId="{B7FEEFC6-2825-4F3E-B240-585D90280D94}" srcOrd="1" destOrd="0" parTransId="{45E8C72F-89A8-4445-BF69-7E493899CF5D}" sibTransId="{180C5A54-6BAC-4153-AD3A-AC6C9226A983}"/>
    <dgm:cxn modelId="{90852926-4ECA-454B-A067-76DCF941EAD7}" type="presOf" srcId="{7D9BDE2F-FA79-4880-8D6C-E8FAFAD667B0}" destId="{91669BC8-66A5-4EBE-9126-DE88F8EB4D0E}" srcOrd="0" destOrd="0" presId="urn:microsoft.com/office/officeart/2005/8/layout/chevron2"/>
    <dgm:cxn modelId="{90F67CC9-FF25-4827-A045-8E3ADC5A3E3C}" type="presOf" srcId="{3A0D797C-18D0-46AC-9F78-6AA9C6AF130F}" destId="{D06AD650-C2BF-46BD-B598-CF593AD8FBB2}" srcOrd="0" destOrd="0" presId="urn:microsoft.com/office/officeart/2005/8/layout/chevron2"/>
    <dgm:cxn modelId="{101628FE-44F4-4D9C-ABD6-58870EA20217}" srcId="{9D9C4602-F2E2-47BE-9C29-51BF4243565F}" destId="{B34B495B-9E12-4E61-9E3B-34AA67CAAA6D}" srcOrd="0" destOrd="0" parTransId="{55552AE3-76D7-410C-9C0A-DBECB1AA127E}" sibTransId="{F0D29009-53F9-4787-A512-2D586297D2E2}"/>
    <dgm:cxn modelId="{9425E685-4AB4-4103-ACAC-B6C9A6928E10}" type="presOf" srcId="{B34B495B-9E12-4E61-9E3B-34AA67CAAA6D}" destId="{7DA8D981-813C-4BF5-81E6-60048D5B4871}" srcOrd="0" destOrd="0" presId="urn:microsoft.com/office/officeart/2005/8/layout/chevron2"/>
    <dgm:cxn modelId="{894B9577-743B-4827-B139-44F2B7B7D2D0}" srcId="{60723EED-339C-47D7-AD09-897C64DF80E9}" destId="{A81F81D8-A767-4759-A698-BC8A19439B07}" srcOrd="4" destOrd="0" parTransId="{75F4D77A-4B36-4881-A56E-2AEEDB4048B8}" sibTransId="{96356476-D9AF-4F56-990F-5D4C9896BE3A}"/>
    <dgm:cxn modelId="{C5785EEB-7AEE-4106-9263-00B041BC93B6}" srcId="{60723EED-339C-47D7-AD09-897C64DF80E9}" destId="{7D9BDE2F-FA79-4880-8D6C-E8FAFAD667B0}" srcOrd="7" destOrd="0" parTransId="{EF33D63E-A589-46F1-8ACE-BA12B929EC62}" sibTransId="{A8AD75EE-D704-4BEB-80B8-2FFEC3FA64D2}"/>
    <dgm:cxn modelId="{5E0C1FBE-4177-403C-B142-5D6A11B3A0D0}" srcId="{60723EED-339C-47D7-AD09-897C64DF80E9}" destId="{B821D793-8B01-4D60-AAC2-944D9CF78139}" srcOrd="6" destOrd="0" parTransId="{0CDBC3F4-3263-444E-A463-CCBE53095121}" sibTransId="{6BC8E629-EE26-4B78-A219-556020C8DF4C}"/>
    <dgm:cxn modelId="{A01C6BDC-F996-4743-AD23-D904576BA9AC}" type="presOf" srcId="{93EA5591-60CA-4B8A-A5F9-8F5DCAC37D4E}" destId="{829E39C4-BEFA-43E2-AAD4-F04AEF788191}" srcOrd="0" destOrd="0" presId="urn:microsoft.com/office/officeart/2005/8/layout/chevron2"/>
    <dgm:cxn modelId="{F2819050-F4DB-4CEF-A9C4-27421A26AC24}" srcId="{7D9BDE2F-FA79-4880-8D6C-E8FAFAD667B0}" destId="{21E33A45-FEB3-433C-B89C-C8EA00CE4FE0}" srcOrd="0" destOrd="0" parTransId="{405E449B-C879-4EB6-A929-8B9AFD3D8EEA}" sibTransId="{0E791A75-FFEF-405D-BD6E-984AB2B30B08}"/>
    <dgm:cxn modelId="{C89AF51A-E590-4065-A5C7-0F4236B8A027}" srcId="{60723EED-339C-47D7-AD09-897C64DF80E9}" destId="{148C1588-5623-41AA-BCF1-14FD37CD081A}" srcOrd="3" destOrd="0" parTransId="{37001BDD-20D2-46C0-8178-7B685F90C7CC}" sibTransId="{462A21AC-565B-42C0-ACA3-4FDC56CD038E}"/>
    <dgm:cxn modelId="{38ACD8E1-B7FD-4D54-8502-2AA9B306C3F1}" srcId="{93EA5591-60CA-4B8A-A5F9-8F5DCAC37D4E}" destId="{503FF93A-0470-4BB5-A2A2-B932D82101CA}" srcOrd="0" destOrd="0" parTransId="{BCDE7F15-991C-4DE2-8F65-1C09E28B38E2}" sibTransId="{C838F1F8-BE3A-4F4B-B489-1F4C2B2ACD19}"/>
    <dgm:cxn modelId="{6D0C09FA-1086-4976-9174-118C554D21FB}" type="presOf" srcId="{21E33A45-FEB3-433C-B89C-C8EA00CE4FE0}" destId="{B4FD0107-E8E1-49AD-8800-6BBB2C138C52}" srcOrd="0" destOrd="0" presId="urn:microsoft.com/office/officeart/2005/8/layout/chevron2"/>
    <dgm:cxn modelId="{0FCD9521-C56F-499A-890D-8DEDC3B252F7}" type="presOf" srcId="{B821D793-8B01-4D60-AAC2-944D9CF78139}" destId="{7B03830C-26F6-4C70-A333-45A1DEA149D7}" srcOrd="0" destOrd="0" presId="urn:microsoft.com/office/officeart/2005/8/layout/chevron2"/>
    <dgm:cxn modelId="{D32283CC-1727-4189-B394-9A1DFBDE7649}" srcId="{A81F81D8-A767-4759-A698-BC8A19439B07}" destId="{25A8A90F-FA10-4ED4-ADD6-54044A36397A}" srcOrd="0" destOrd="0" parTransId="{83C16B6B-8F84-4655-8C52-D5EAAF304E47}" sibTransId="{6EC45A2B-5B58-4E28-804A-18404AC9A3AB}"/>
    <dgm:cxn modelId="{985157AC-F307-4172-AA30-D65AF32C3CC4}" type="presOf" srcId="{3BA38E43-6411-4C2B-BF93-4D2F6F09B9E7}" destId="{9DD1F5D1-CE92-427A-9235-EBDC58CFBE87}" srcOrd="0" destOrd="0" presId="urn:microsoft.com/office/officeart/2005/8/layout/chevron2"/>
    <dgm:cxn modelId="{49D7217F-34CB-4DBB-BD2E-5626AD50AC4F}" type="presOf" srcId="{60723EED-339C-47D7-AD09-897C64DF80E9}" destId="{283093FE-DE41-4EDC-B476-CBD1489E6939}" srcOrd="0" destOrd="0" presId="urn:microsoft.com/office/officeart/2005/8/layout/chevron2"/>
    <dgm:cxn modelId="{2082233E-AEBD-400F-82B2-6B8E615F6C05}" srcId="{B821D793-8B01-4D60-AAC2-944D9CF78139}" destId="{33B112F2-70AF-4A69-A23A-8E32F5FC3524}" srcOrd="0" destOrd="0" parTransId="{E7DD360C-558F-4858-80A0-3072DDB1BB4B}" sibTransId="{1A88E988-C712-45B0-AD48-DAE02B84CA27}"/>
    <dgm:cxn modelId="{041CEAA9-07FA-434C-BF1D-9BDBC091EEBF}" srcId="{60723EED-339C-47D7-AD09-897C64DF80E9}" destId="{93EA5591-60CA-4B8A-A5F9-8F5DCAC37D4E}" srcOrd="8" destOrd="0" parTransId="{DEB7287E-022F-4DB5-829B-96939E235583}" sibTransId="{ED3BC331-2203-4F54-8288-C7E741BBEC73}"/>
    <dgm:cxn modelId="{C68EF7F6-1631-4CD4-BB40-4F006AE8B968}" type="presOf" srcId="{A81F81D8-A767-4759-A698-BC8A19439B07}" destId="{6CBB2A06-AC0F-472C-BD91-A5B068090DE8}" srcOrd="0" destOrd="0" presId="urn:microsoft.com/office/officeart/2005/8/layout/chevron2"/>
    <dgm:cxn modelId="{5A30527E-4B77-4D22-BB36-A662104167E7}" type="presOf" srcId="{AF0023E9-B74F-43AA-A613-9C3FEC38932E}" destId="{FB7D217A-CCAC-4B0B-9A0C-03895D50966B}" srcOrd="0" destOrd="0" presId="urn:microsoft.com/office/officeart/2005/8/layout/chevron2"/>
    <dgm:cxn modelId="{1C163BFE-4B1A-4DD7-B3B9-40C7ECE1E806}" srcId="{148C1588-5623-41AA-BCF1-14FD37CD081A}" destId="{3BA38E43-6411-4C2B-BF93-4D2F6F09B9E7}" srcOrd="0" destOrd="0" parTransId="{0409310A-C191-435B-8342-AFB831AAA85B}" sibTransId="{6C542F7D-CBBE-4E5F-A709-1E78789DD55C}"/>
    <dgm:cxn modelId="{F79FDCA6-A37D-4A6B-B02D-365093BDB98C}" type="presOf" srcId="{148C1588-5623-41AA-BCF1-14FD37CD081A}" destId="{E02E0EA5-48A6-4ED9-AB3D-5C174720ABC8}" srcOrd="0" destOrd="0" presId="urn:microsoft.com/office/officeart/2005/8/layout/chevron2"/>
    <dgm:cxn modelId="{9D37B8F6-775E-40C6-8BF8-BE4EE77F755E}" srcId="{AF0023E9-B74F-43AA-A613-9C3FEC38932E}" destId="{F04B664F-BAA2-4425-9E08-8E11AC9B6DF8}" srcOrd="0" destOrd="0" parTransId="{8036F0C0-45B9-4BA3-9035-CED03AD9E0AB}" sibTransId="{6A329CFD-C5FE-4E9F-AED9-1C8AC5F14F6B}"/>
    <dgm:cxn modelId="{1F82A517-1E8F-4E72-8035-7D1D8F7E00AD}" type="presOf" srcId="{25A8A90F-FA10-4ED4-ADD6-54044A36397A}" destId="{FAF300D9-A96B-4600-BF26-72575CDF5858}" srcOrd="0" destOrd="0" presId="urn:microsoft.com/office/officeart/2005/8/layout/chevron2"/>
    <dgm:cxn modelId="{933E40EF-B30D-41CA-8643-44A3CA1FD3BE}" type="presOf" srcId="{F04B664F-BAA2-4425-9E08-8E11AC9B6DF8}" destId="{74A8C38C-5961-4745-B835-A954936EBB92}" srcOrd="0" destOrd="0" presId="urn:microsoft.com/office/officeart/2005/8/layout/chevron2"/>
    <dgm:cxn modelId="{3EB2527A-70CB-4021-A306-17A1B3888314}" type="presParOf" srcId="{283093FE-DE41-4EDC-B476-CBD1489E6939}" destId="{DCCA487F-D09E-420A-9FA4-09BDF0E313DB}" srcOrd="0" destOrd="0" presId="urn:microsoft.com/office/officeart/2005/8/layout/chevron2"/>
    <dgm:cxn modelId="{B2439ADF-3545-46A2-8D77-3BA87EA4575B}" type="presParOf" srcId="{DCCA487F-D09E-420A-9FA4-09BDF0E313DB}" destId="{FB7D217A-CCAC-4B0B-9A0C-03895D50966B}" srcOrd="0" destOrd="0" presId="urn:microsoft.com/office/officeart/2005/8/layout/chevron2"/>
    <dgm:cxn modelId="{24B60D68-D407-4892-95B1-EC1B1BC33FF7}" type="presParOf" srcId="{DCCA487F-D09E-420A-9FA4-09BDF0E313DB}" destId="{74A8C38C-5961-4745-B835-A954936EBB92}" srcOrd="1" destOrd="0" presId="urn:microsoft.com/office/officeart/2005/8/layout/chevron2"/>
    <dgm:cxn modelId="{D1E7C9A8-ECE1-4239-977A-03FD3B752659}" type="presParOf" srcId="{283093FE-DE41-4EDC-B476-CBD1489E6939}" destId="{3C8FA761-A73D-412F-85A6-8DF0511E58C9}" srcOrd="1" destOrd="0" presId="urn:microsoft.com/office/officeart/2005/8/layout/chevron2"/>
    <dgm:cxn modelId="{78C7E9EC-D745-4187-A2D3-EBAC4D5191DF}" type="presParOf" srcId="{283093FE-DE41-4EDC-B476-CBD1489E6939}" destId="{06F6F6EC-8C23-410B-A178-BE1B1046B39F}" srcOrd="2" destOrd="0" presId="urn:microsoft.com/office/officeart/2005/8/layout/chevron2"/>
    <dgm:cxn modelId="{94E44424-0D5F-4C0F-8415-065EE96339CF}" type="presParOf" srcId="{06F6F6EC-8C23-410B-A178-BE1B1046B39F}" destId="{A770D4B3-8248-4960-BBE3-B4102C732E97}" srcOrd="0" destOrd="0" presId="urn:microsoft.com/office/officeart/2005/8/layout/chevron2"/>
    <dgm:cxn modelId="{6A3E5955-FD97-4EE0-89F9-2620A1C553B7}" type="presParOf" srcId="{06F6F6EC-8C23-410B-A178-BE1B1046B39F}" destId="{D06AD650-C2BF-46BD-B598-CF593AD8FBB2}" srcOrd="1" destOrd="0" presId="urn:microsoft.com/office/officeart/2005/8/layout/chevron2"/>
    <dgm:cxn modelId="{E291A0BA-3B11-4055-A834-DA17FB12B7E2}" type="presParOf" srcId="{283093FE-DE41-4EDC-B476-CBD1489E6939}" destId="{FC28FC7F-87BB-474F-9B0F-A635B9A0DB82}" srcOrd="3" destOrd="0" presId="urn:microsoft.com/office/officeart/2005/8/layout/chevron2"/>
    <dgm:cxn modelId="{0D91D493-5693-4BF7-B555-DC8A9D7AA72B}" type="presParOf" srcId="{283093FE-DE41-4EDC-B476-CBD1489E6939}" destId="{F5FFC996-37E7-4336-B4A9-7AFD1276AEC6}" srcOrd="4" destOrd="0" presId="urn:microsoft.com/office/officeart/2005/8/layout/chevron2"/>
    <dgm:cxn modelId="{A7126581-81C8-4193-B170-9F2D1D8EFFC0}" type="presParOf" srcId="{F5FFC996-37E7-4336-B4A9-7AFD1276AEC6}" destId="{8A83D1B2-4372-4C0E-8E88-B8202FE95F03}" srcOrd="0" destOrd="0" presId="urn:microsoft.com/office/officeart/2005/8/layout/chevron2"/>
    <dgm:cxn modelId="{CA058D06-445D-486A-AC0E-230E0981BF8E}" type="presParOf" srcId="{F5FFC996-37E7-4336-B4A9-7AFD1276AEC6}" destId="{DCCDCFAC-E665-49A3-81DE-74F39D94658F}" srcOrd="1" destOrd="0" presId="urn:microsoft.com/office/officeart/2005/8/layout/chevron2"/>
    <dgm:cxn modelId="{8D24FE92-D41E-469E-B96D-3FFE1D8290E2}" type="presParOf" srcId="{283093FE-DE41-4EDC-B476-CBD1489E6939}" destId="{853D40FF-1B0D-4BA3-A3FF-CA75D0825D9A}" srcOrd="5" destOrd="0" presId="urn:microsoft.com/office/officeart/2005/8/layout/chevron2"/>
    <dgm:cxn modelId="{91F86176-9719-46CF-B2FF-8607F2CE3CEE}" type="presParOf" srcId="{283093FE-DE41-4EDC-B476-CBD1489E6939}" destId="{FBD00A40-E3DB-45D7-86EC-2E82907167B1}" srcOrd="6" destOrd="0" presId="urn:microsoft.com/office/officeart/2005/8/layout/chevron2"/>
    <dgm:cxn modelId="{882127A4-09A6-442B-BC84-1FC8A206E59C}" type="presParOf" srcId="{FBD00A40-E3DB-45D7-86EC-2E82907167B1}" destId="{E02E0EA5-48A6-4ED9-AB3D-5C174720ABC8}" srcOrd="0" destOrd="0" presId="urn:microsoft.com/office/officeart/2005/8/layout/chevron2"/>
    <dgm:cxn modelId="{FC2B04B0-67C1-455B-9CD5-05C3513D64DF}" type="presParOf" srcId="{FBD00A40-E3DB-45D7-86EC-2E82907167B1}" destId="{9DD1F5D1-CE92-427A-9235-EBDC58CFBE87}" srcOrd="1" destOrd="0" presId="urn:microsoft.com/office/officeart/2005/8/layout/chevron2"/>
    <dgm:cxn modelId="{D4157C32-2B95-4D82-B6A4-C50FD0CFBC75}" type="presParOf" srcId="{283093FE-DE41-4EDC-B476-CBD1489E6939}" destId="{A4C00E71-D57C-4022-AC8A-F079EDFC78EF}" srcOrd="7" destOrd="0" presId="urn:microsoft.com/office/officeart/2005/8/layout/chevron2"/>
    <dgm:cxn modelId="{141CF060-45EF-42F2-84C2-63EC1F7ED7E1}" type="presParOf" srcId="{283093FE-DE41-4EDC-B476-CBD1489E6939}" destId="{9F74D6B3-847C-4C4A-8328-33AF762BF866}" srcOrd="8" destOrd="0" presId="urn:microsoft.com/office/officeart/2005/8/layout/chevron2"/>
    <dgm:cxn modelId="{67D615F5-27C0-4730-A1DC-636743A65B17}" type="presParOf" srcId="{9F74D6B3-847C-4C4A-8328-33AF762BF866}" destId="{6CBB2A06-AC0F-472C-BD91-A5B068090DE8}" srcOrd="0" destOrd="0" presId="urn:microsoft.com/office/officeart/2005/8/layout/chevron2"/>
    <dgm:cxn modelId="{BAB5509B-BABD-453E-A186-5D883787E661}" type="presParOf" srcId="{9F74D6B3-847C-4C4A-8328-33AF762BF866}" destId="{FAF300D9-A96B-4600-BF26-72575CDF5858}" srcOrd="1" destOrd="0" presId="urn:microsoft.com/office/officeart/2005/8/layout/chevron2"/>
    <dgm:cxn modelId="{25591601-D9A0-49AA-907A-3C280EC79E0F}" type="presParOf" srcId="{283093FE-DE41-4EDC-B476-CBD1489E6939}" destId="{FEDB2A22-161E-437E-AD84-5697826266AB}" srcOrd="9" destOrd="0" presId="urn:microsoft.com/office/officeart/2005/8/layout/chevron2"/>
    <dgm:cxn modelId="{89BE83E5-918B-47D6-AC7B-E68E6303AC25}" type="presParOf" srcId="{283093FE-DE41-4EDC-B476-CBD1489E6939}" destId="{CAD84D15-5887-4648-8CA2-716FA6F40E2D}" srcOrd="10" destOrd="0" presId="urn:microsoft.com/office/officeart/2005/8/layout/chevron2"/>
    <dgm:cxn modelId="{DC2C8D15-D93D-4623-92F2-91EA866CE4F3}" type="presParOf" srcId="{CAD84D15-5887-4648-8CA2-716FA6F40E2D}" destId="{5F89A13A-F831-4CE2-833D-868C7B24A213}" srcOrd="0" destOrd="0" presId="urn:microsoft.com/office/officeart/2005/8/layout/chevron2"/>
    <dgm:cxn modelId="{45AC46FB-1215-47D1-BEA6-B72A55BFCF0B}" type="presParOf" srcId="{CAD84D15-5887-4648-8CA2-716FA6F40E2D}" destId="{7DA8D981-813C-4BF5-81E6-60048D5B4871}" srcOrd="1" destOrd="0" presId="urn:microsoft.com/office/officeart/2005/8/layout/chevron2"/>
    <dgm:cxn modelId="{EE40980F-0EA8-4B78-BF23-B83A38E27D60}" type="presParOf" srcId="{283093FE-DE41-4EDC-B476-CBD1489E6939}" destId="{D36A655D-29D3-43EA-A507-88CB528D84C1}" srcOrd="11" destOrd="0" presId="urn:microsoft.com/office/officeart/2005/8/layout/chevron2"/>
    <dgm:cxn modelId="{5269DC81-3EC4-4AE1-A060-33956210E7C8}" type="presParOf" srcId="{283093FE-DE41-4EDC-B476-CBD1489E6939}" destId="{4676E1BE-F5CD-490D-BF5B-F4409489EBEE}" srcOrd="12" destOrd="0" presId="urn:microsoft.com/office/officeart/2005/8/layout/chevron2"/>
    <dgm:cxn modelId="{6DAAB543-C4BD-45BA-8D25-093926B3CC42}" type="presParOf" srcId="{4676E1BE-F5CD-490D-BF5B-F4409489EBEE}" destId="{7B03830C-26F6-4C70-A333-45A1DEA149D7}" srcOrd="0" destOrd="0" presId="urn:microsoft.com/office/officeart/2005/8/layout/chevron2"/>
    <dgm:cxn modelId="{D6E1921F-577B-44F6-806D-E071491DDA98}" type="presParOf" srcId="{4676E1BE-F5CD-490D-BF5B-F4409489EBEE}" destId="{3467BC0C-5411-487B-8A17-0FD7ECE1BEA3}" srcOrd="1" destOrd="0" presId="urn:microsoft.com/office/officeart/2005/8/layout/chevron2"/>
    <dgm:cxn modelId="{A6A6A5A9-F7F6-4D71-967E-BE0C057BA6AA}" type="presParOf" srcId="{283093FE-DE41-4EDC-B476-CBD1489E6939}" destId="{F4C2C677-3AF9-43D2-8DE6-4178C4A5EC9D}" srcOrd="13" destOrd="0" presId="urn:microsoft.com/office/officeart/2005/8/layout/chevron2"/>
    <dgm:cxn modelId="{9582C38C-A08A-46CF-B949-00C0F3FE155D}" type="presParOf" srcId="{283093FE-DE41-4EDC-B476-CBD1489E6939}" destId="{70126FC6-F40A-433F-AFA6-0F708C814562}" srcOrd="14" destOrd="0" presId="urn:microsoft.com/office/officeart/2005/8/layout/chevron2"/>
    <dgm:cxn modelId="{067DE251-8F9C-4AED-8F10-392DE0E8D328}" type="presParOf" srcId="{70126FC6-F40A-433F-AFA6-0F708C814562}" destId="{91669BC8-66A5-4EBE-9126-DE88F8EB4D0E}" srcOrd="0" destOrd="0" presId="urn:microsoft.com/office/officeart/2005/8/layout/chevron2"/>
    <dgm:cxn modelId="{18500428-6498-497C-B263-BBCF0E5C9514}" type="presParOf" srcId="{70126FC6-F40A-433F-AFA6-0F708C814562}" destId="{B4FD0107-E8E1-49AD-8800-6BBB2C138C52}" srcOrd="1" destOrd="0" presId="urn:microsoft.com/office/officeart/2005/8/layout/chevron2"/>
    <dgm:cxn modelId="{347D0391-CBB5-43A3-AB9E-71790973FB3D}" type="presParOf" srcId="{283093FE-DE41-4EDC-B476-CBD1489E6939}" destId="{B7859213-4A2C-4E04-B6A0-D46ECB0E6F97}" srcOrd="15" destOrd="0" presId="urn:microsoft.com/office/officeart/2005/8/layout/chevron2"/>
    <dgm:cxn modelId="{3B5C9F60-B2F3-42BF-A26C-19C4482A8F65}" type="presParOf" srcId="{283093FE-DE41-4EDC-B476-CBD1489E6939}" destId="{88F1C2FF-186D-48C9-9A79-D0A9DD5BE44E}" srcOrd="16" destOrd="0" presId="urn:microsoft.com/office/officeart/2005/8/layout/chevron2"/>
    <dgm:cxn modelId="{386E668F-AEB2-4C24-B62B-9232EF4C53AF}" type="presParOf" srcId="{88F1C2FF-186D-48C9-9A79-D0A9DD5BE44E}" destId="{829E39C4-BEFA-43E2-AAD4-F04AEF788191}" srcOrd="0" destOrd="0" presId="urn:microsoft.com/office/officeart/2005/8/layout/chevron2"/>
    <dgm:cxn modelId="{54A9B420-96F8-4018-AC9A-FB8E34E4BE1F}" type="presParOf" srcId="{88F1C2FF-186D-48C9-9A79-D0A9DD5BE44E}" destId="{4E288F66-C84E-4042-82BF-81E1D5608D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D217A-CCAC-4B0B-9A0C-03895D50966B}">
      <dsp:nvSpPr>
        <dsp:cNvPr id="0" name=""/>
        <dsp:cNvSpPr/>
      </dsp:nvSpPr>
      <dsp:spPr>
        <a:xfrm rot="5400000">
          <a:off x="-206471" y="212196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>
              <a:effectLst/>
              <a:latin typeface="+mn-lt"/>
            </a:rPr>
            <a:t>1</a:t>
          </a:r>
        </a:p>
      </dsp:txBody>
      <dsp:txXfrm rot="-5400000">
        <a:off x="2" y="487492"/>
        <a:ext cx="963535" cy="412944"/>
      </dsp:txXfrm>
    </dsp:sp>
    <dsp:sp modelId="{74A8C38C-5961-4745-B835-A954936EBB92}">
      <dsp:nvSpPr>
        <dsp:cNvPr id="0" name=""/>
        <dsp:cNvSpPr/>
      </dsp:nvSpPr>
      <dsp:spPr>
        <a:xfrm rot="5400000">
          <a:off x="3854234" y="-2884974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The actual and reference sequence for nematode </a:t>
          </a:r>
          <a:r>
            <a:rPr kumimoji="0" lang="en-US" sz="18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DAF-2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were mapped </a:t>
          </a:r>
          <a:r>
            <a:rPr lang="en-US" altLang="en-US" sz="1800" b="0" kern="1200" baseline="0" dirty="0">
              <a:effectLst/>
              <a:latin typeface="+mn-lt"/>
            </a:rPr>
            <a:t>based on resources at the National Center for Biotechnology </a:t>
          </a:r>
          <a:r>
            <a:rPr lang="en-US" altLang="en-US" sz="1800" b="0" kern="1200" baseline="0" dirty="0" smtClean="0">
              <a:effectLst/>
              <a:latin typeface="+mn-lt"/>
            </a:rPr>
            <a:t>Information (REF), </a:t>
          </a:r>
          <a:r>
            <a:rPr lang="en-US" altLang="en-US" sz="1800" b="0" kern="1200" baseline="0" dirty="0" err="1" smtClean="0">
              <a:effectLst/>
              <a:latin typeface="+mn-lt"/>
            </a:rPr>
            <a:t>Aceview</a:t>
          </a:r>
          <a:r>
            <a:rPr lang="en-US" altLang="en-US" sz="1800" b="0" kern="1200" baseline="0" dirty="0" smtClean="0">
              <a:effectLst/>
              <a:latin typeface="+mn-lt"/>
            </a:rPr>
            <a:t> (REF), and </a:t>
          </a:r>
          <a:r>
            <a:rPr lang="en-US" altLang="en-US" sz="1800" b="0" kern="1200" baseline="0" dirty="0" err="1" smtClean="0">
              <a:effectLst/>
              <a:latin typeface="+mn-lt"/>
            </a:rPr>
            <a:t>Wormbase</a:t>
          </a:r>
          <a:r>
            <a:rPr lang="en-US" altLang="en-US" sz="1800" b="0" kern="1200" baseline="0" dirty="0" smtClean="0">
              <a:effectLst/>
              <a:latin typeface="+mn-lt"/>
            </a:rPr>
            <a:t> (REF).</a:t>
          </a:r>
          <a:endParaRPr lang="en-US" sz="1800" b="0" kern="1200" baseline="0" dirty="0">
            <a:effectLst/>
            <a:latin typeface="+mn-lt"/>
          </a:endParaRPr>
        </a:p>
      </dsp:txBody>
      <dsp:txXfrm rot="-5400000">
        <a:off x="963535" y="49401"/>
        <a:ext cx="6632433" cy="807359"/>
      </dsp:txXfrm>
    </dsp:sp>
    <dsp:sp modelId="{A770D4B3-8248-4960-BBE3-B4102C732E97}">
      <dsp:nvSpPr>
        <dsp:cNvPr id="0" name=""/>
        <dsp:cNvSpPr/>
      </dsp:nvSpPr>
      <dsp:spPr>
        <a:xfrm rot="5400000">
          <a:off x="-206471" y="1508244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>
              <a:effectLst/>
              <a:latin typeface="+mn-lt"/>
            </a:rPr>
            <a:t>2</a:t>
          </a:r>
        </a:p>
      </dsp:txBody>
      <dsp:txXfrm rot="-5400000">
        <a:off x="2" y="1783540"/>
        <a:ext cx="963535" cy="412944"/>
      </dsp:txXfrm>
    </dsp:sp>
    <dsp:sp modelId="{D06AD650-C2BF-46BD-B598-CF593AD8FBB2}">
      <dsp:nvSpPr>
        <dsp:cNvPr id="0" name=""/>
        <dsp:cNvSpPr/>
      </dsp:nvSpPr>
      <dsp:spPr>
        <a:xfrm rot="5400000">
          <a:off x="3854234" y="-1588926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baseline="0" dirty="0">
              <a:effectLst/>
              <a:latin typeface="+mn-lt"/>
            </a:rPr>
            <a:t>Regions of alternative splicing were identified from the maps</a:t>
          </a:r>
          <a:r>
            <a:rPr lang="en-US" sz="1800" b="0" kern="1200" baseline="0" dirty="0" smtClean="0">
              <a:effectLst/>
              <a:latin typeface="+mn-lt"/>
            </a:rPr>
            <a:t>. Protein domains of all isoforms were determined using SMART domain analysis (REF)</a:t>
          </a:r>
          <a:endParaRPr lang="en-US" sz="1800" b="0" kern="1200" baseline="0" dirty="0">
            <a:effectLst/>
            <a:latin typeface="+mn-lt"/>
          </a:endParaRPr>
        </a:p>
      </dsp:txBody>
      <dsp:txXfrm rot="-5400000">
        <a:off x="963535" y="1345449"/>
        <a:ext cx="6632433" cy="807359"/>
      </dsp:txXfrm>
    </dsp:sp>
    <dsp:sp modelId="{8A83D1B2-4372-4C0E-8E88-B8202FE95F03}">
      <dsp:nvSpPr>
        <dsp:cNvPr id="0" name=""/>
        <dsp:cNvSpPr/>
      </dsp:nvSpPr>
      <dsp:spPr>
        <a:xfrm rot="5400000">
          <a:off x="-206471" y="2804293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>
              <a:effectLst/>
              <a:latin typeface="+mn-lt"/>
            </a:rPr>
            <a:t>3</a:t>
          </a:r>
        </a:p>
      </dsp:txBody>
      <dsp:txXfrm rot="-5400000">
        <a:off x="2" y="3079589"/>
        <a:ext cx="963535" cy="412944"/>
      </dsp:txXfrm>
    </dsp:sp>
    <dsp:sp modelId="{DCCDCFAC-E665-49A3-81DE-74F39D94658F}">
      <dsp:nvSpPr>
        <dsp:cNvPr id="0" name=""/>
        <dsp:cNvSpPr/>
      </dsp:nvSpPr>
      <dsp:spPr>
        <a:xfrm rot="5400000">
          <a:off x="3854234" y="-292877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Nematodes were cultured and exposed to H</a:t>
          </a:r>
          <a:r>
            <a:rPr kumimoji="0" lang="en-US" sz="1800" b="0" i="0" u="none" strike="noStrike" kern="1200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2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O</a:t>
          </a:r>
          <a:r>
            <a:rPr kumimoji="0" lang="en-US" sz="1800" b="0" i="0" u="none" strike="noStrike" kern="1200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2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or medium for 24 hours (REF)</a:t>
          </a:r>
          <a:endParaRPr lang="en-US" sz="1800" b="0" kern="1200" baseline="0" dirty="0">
            <a:effectLst/>
            <a:latin typeface="+mn-lt"/>
          </a:endParaRPr>
        </a:p>
      </dsp:txBody>
      <dsp:txXfrm rot="-5400000">
        <a:off x="963535" y="2641498"/>
        <a:ext cx="6632433" cy="807359"/>
      </dsp:txXfrm>
    </dsp:sp>
    <dsp:sp modelId="{E02E0EA5-48A6-4ED9-AB3D-5C174720ABC8}">
      <dsp:nvSpPr>
        <dsp:cNvPr id="0" name=""/>
        <dsp:cNvSpPr/>
      </dsp:nvSpPr>
      <dsp:spPr>
        <a:xfrm rot="5400000">
          <a:off x="-206471" y="4100341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 dirty="0" smtClean="0">
              <a:effectLst/>
              <a:latin typeface="+mn-lt"/>
            </a:rPr>
            <a:t>4</a:t>
          </a:r>
          <a:endParaRPr lang="en-US" sz="2800" b="0" kern="1200" baseline="0" dirty="0">
            <a:effectLst/>
            <a:latin typeface="+mn-lt"/>
          </a:endParaRPr>
        </a:p>
      </dsp:txBody>
      <dsp:txXfrm rot="-5400000">
        <a:off x="2" y="4375637"/>
        <a:ext cx="963535" cy="412944"/>
      </dsp:txXfrm>
    </dsp:sp>
    <dsp:sp modelId="{9DD1F5D1-CE92-427A-9235-EBDC58CFBE87}">
      <dsp:nvSpPr>
        <dsp:cNvPr id="0" name=""/>
        <dsp:cNvSpPr/>
      </dsp:nvSpPr>
      <dsp:spPr>
        <a:xfrm rot="5400000">
          <a:off x="3854234" y="1003170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RNA was isolated from nematodes for both conditions</a:t>
          </a:r>
          <a:endParaRPr lang="en-US" sz="1800" b="0" kern="1200" baseline="0">
            <a:effectLst/>
            <a:latin typeface="+mn-lt"/>
          </a:endParaRPr>
        </a:p>
      </dsp:txBody>
      <dsp:txXfrm rot="-5400000">
        <a:off x="963535" y="3937545"/>
        <a:ext cx="6632433" cy="807359"/>
      </dsp:txXfrm>
    </dsp:sp>
    <dsp:sp modelId="{6CBB2A06-AC0F-472C-BD91-A5B068090DE8}">
      <dsp:nvSpPr>
        <dsp:cNvPr id="0" name=""/>
        <dsp:cNvSpPr/>
      </dsp:nvSpPr>
      <dsp:spPr>
        <a:xfrm rot="5400000">
          <a:off x="-206471" y="5396390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>
              <a:effectLst/>
              <a:latin typeface="+mn-lt"/>
            </a:rPr>
            <a:t>5</a:t>
          </a:r>
        </a:p>
      </dsp:txBody>
      <dsp:txXfrm rot="-5400000">
        <a:off x="2" y="5671686"/>
        <a:ext cx="963535" cy="412944"/>
      </dsp:txXfrm>
    </dsp:sp>
    <dsp:sp modelId="{FAF300D9-A96B-4600-BF26-72575CDF5858}">
      <dsp:nvSpPr>
        <dsp:cNvPr id="0" name=""/>
        <dsp:cNvSpPr/>
      </dsp:nvSpPr>
      <dsp:spPr>
        <a:xfrm rot="5400000">
          <a:off x="3854234" y="2299219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baseline="0" dirty="0">
              <a:effectLst/>
              <a:latin typeface="+mn-lt"/>
            </a:rPr>
            <a:t>Primers for polymerase chain reaction were designed using </a:t>
          </a:r>
          <a:r>
            <a:rPr lang="en-US" sz="1800" b="0" kern="1200" baseline="0" dirty="0" smtClean="0">
              <a:effectLst/>
              <a:latin typeface="+mn-lt"/>
            </a:rPr>
            <a:t>Primer3Plus (REF)</a:t>
          </a:r>
          <a:endParaRPr lang="en-US" sz="1800" b="0" kern="1200" baseline="0" dirty="0">
            <a:effectLst/>
            <a:latin typeface="+mn-lt"/>
          </a:endParaRPr>
        </a:p>
      </dsp:txBody>
      <dsp:txXfrm rot="-5400000">
        <a:off x="963535" y="5233594"/>
        <a:ext cx="6632433" cy="807359"/>
      </dsp:txXfrm>
    </dsp:sp>
    <dsp:sp modelId="{5F89A13A-F831-4CE2-833D-868C7B24A213}">
      <dsp:nvSpPr>
        <dsp:cNvPr id="0" name=""/>
        <dsp:cNvSpPr/>
      </dsp:nvSpPr>
      <dsp:spPr>
        <a:xfrm rot="5400000">
          <a:off x="-206471" y="6692438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 dirty="0">
              <a:effectLst/>
              <a:latin typeface="+mn-lt"/>
            </a:rPr>
            <a:t>6</a:t>
          </a:r>
        </a:p>
      </dsp:txBody>
      <dsp:txXfrm rot="-5400000">
        <a:off x="2" y="6967734"/>
        <a:ext cx="963535" cy="412944"/>
      </dsp:txXfrm>
    </dsp:sp>
    <dsp:sp modelId="{7DA8D981-813C-4BF5-81E6-60048D5B4871}">
      <dsp:nvSpPr>
        <dsp:cNvPr id="0" name=""/>
        <dsp:cNvSpPr/>
      </dsp:nvSpPr>
      <dsp:spPr>
        <a:xfrm rot="5400000">
          <a:off x="3854234" y="3595267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Reverse transcriptase</a:t>
          </a:r>
          <a:r>
            <a:rPr lang="en-US" sz="1800" b="0" kern="1200" baseline="0" dirty="0" smtClean="0">
              <a:solidFill>
                <a:schemeClr val="tx1"/>
              </a:solidFill>
              <a:effectLst/>
              <a:latin typeface="+mn-lt"/>
            </a:rPr>
            <a:t>-polymerase chain reaction (RT-PCR) was performed to generate DNA fragments corresponding to a specific region of DAF-2 mRNA.</a:t>
          </a:r>
          <a:endParaRPr lang="en-US" sz="1800" b="0" kern="1200" baseline="0" dirty="0">
            <a:effectLst/>
            <a:latin typeface="+mn-lt"/>
          </a:endParaRPr>
        </a:p>
      </dsp:txBody>
      <dsp:txXfrm rot="-5400000">
        <a:off x="963535" y="6529642"/>
        <a:ext cx="6632433" cy="807359"/>
      </dsp:txXfrm>
    </dsp:sp>
    <dsp:sp modelId="{7B03830C-26F6-4C70-A333-45A1DEA149D7}">
      <dsp:nvSpPr>
        <dsp:cNvPr id="0" name=""/>
        <dsp:cNvSpPr/>
      </dsp:nvSpPr>
      <dsp:spPr>
        <a:xfrm rot="5400000">
          <a:off x="-206471" y="7988487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baseline="0">
              <a:effectLst/>
              <a:latin typeface="+mn-lt"/>
            </a:rPr>
            <a:t>7</a:t>
          </a:r>
        </a:p>
      </dsp:txBody>
      <dsp:txXfrm rot="-5400000">
        <a:off x="2" y="8263783"/>
        <a:ext cx="963535" cy="412944"/>
      </dsp:txXfrm>
    </dsp:sp>
    <dsp:sp modelId="{3467BC0C-5411-487B-8A17-0FD7ECE1BEA3}">
      <dsp:nvSpPr>
        <dsp:cNvPr id="0" name=""/>
        <dsp:cNvSpPr/>
      </dsp:nvSpPr>
      <dsp:spPr>
        <a:xfrm rot="5400000">
          <a:off x="3854234" y="4891316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baseline="0" dirty="0">
              <a:solidFill>
                <a:schemeClr val="tx1"/>
              </a:solidFill>
              <a:effectLst/>
              <a:latin typeface="+mn-lt"/>
            </a:rPr>
            <a:t>A</a:t>
          </a:r>
          <a:r>
            <a:rPr lang="en-US" sz="1800" b="0" kern="1200" baseline="0" dirty="0" smtClean="0">
              <a:solidFill>
                <a:schemeClr val="tx1"/>
              </a:solidFill>
              <a:effectLst/>
              <a:latin typeface="+mn-lt"/>
            </a:rPr>
            <a:t>garose gel electrophoresis for is performed on the cDNA.</a:t>
          </a:r>
          <a:endParaRPr lang="en-US" sz="1800" b="0" kern="1200" baseline="0">
            <a:effectLst/>
            <a:latin typeface="+mn-lt"/>
          </a:endParaRPr>
        </a:p>
      </dsp:txBody>
      <dsp:txXfrm rot="-5400000">
        <a:off x="963535" y="7825691"/>
        <a:ext cx="6632433" cy="807359"/>
      </dsp:txXfrm>
    </dsp:sp>
    <dsp:sp modelId="{91669BC8-66A5-4EBE-9126-DE88F8EB4D0E}">
      <dsp:nvSpPr>
        <dsp:cNvPr id="0" name=""/>
        <dsp:cNvSpPr/>
      </dsp:nvSpPr>
      <dsp:spPr>
        <a:xfrm rot="5400000">
          <a:off x="-206471" y="9284535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b="0" kern="1200" baseline="0" dirty="0" smtClean="0">
              <a:effectLst/>
              <a:latin typeface="+mn-lt"/>
            </a:rPr>
            <a:t>8</a:t>
          </a:r>
          <a:endParaRPr lang="en-US" altLang="en-US" sz="2800" b="0" kern="1200" baseline="0" dirty="0">
            <a:effectLst/>
            <a:latin typeface="+mn-lt"/>
          </a:endParaRPr>
        </a:p>
      </dsp:txBody>
      <dsp:txXfrm rot="-5400000">
        <a:off x="2" y="9559831"/>
        <a:ext cx="963535" cy="412944"/>
      </dsp:txXfrm>
    </dsp:sp>
    <dsp:sp modelId="{B4FD0107-E8E1-49AD-8800-6BBB2C138C52}">
      <dsp:nvSpPr>
        <dsp:cNvPr id="0" name=""/>
        <dsp:cNvSpPr/>
      </dsp:nvSpPr>
      <dsp:spPr>
        <a:xfrm rot="5400000">
          <a:off x="3854234" y="6187364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b="0" kern="1200" baseline="0" dirty="0" smtClean="0">
              <a:effectLst/>
              <a:latin typeface="+mn-lt"/>
            </a:rPr>
            <a:t>DNA </a:t>
          </a:r>
          <a:r>
            <a:rPr lang="en-US" altLang="en-US" sz="1800" b="0" kern="1200" baseline="0" dirty="0">
              <a:effectLst/>
              <a:latin typeface="+mn-lt"/>
            </a:rPr>
            <a:t>fragment sizes were determined based on comparison to a known DNA standard.</a:t>
          </a:r>
        </a:p>
      </dsp:txBody>
      <dsp:txXfrm rot="-5400000">
        <a:off x="963535" y="9121739"/>
        <a:ext cx="6632433" cy="807359"/>
      </dsp:txXfrm>
    </dsp:sp>
    <dsp:sp modelId="{829E39C4-BEFA-43E2-AAD4-F04AEF788191}">
      <dsp:nvSpPr>
        <dsp:cNvPr id="0" name=""/>
        <dsp:cNvSpPr/>
      </dsp:nvSpPr>
      <dsp:spPr>
        <a:xfrm rot="5400000">
          <a:off x="-206471" y="10580584"/>
          <a:ext cx="1376479" cy="963535"/>
        </a:xfrm>
        <a:prstGeom prst="chevron">
          <a:avLst/>
        </a:prstGeom>
        <a:solidFill>
          <a:srgbClr val="3399FF"/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800" b="0" kern="1200" baseline="0" dirty="0">
              <a:effectLst/>
              <a:latin typeface="+mn-lt"/>
            </a:rPr>
            <a:t>9</a:t>
          </a:r>
        </a:p>
      </dsp:txBody>
      <dsp:txXfrm rot="-5400000">
        <a:off x="2" y="10855880"/>
        <a:ext cx="963535" cy="412944"/>
      </dsp:txXfrm>
    </dsp:sp>
    <dsp:sp modelId="{4E288F66-C84E-4042-82BF-81E1D5608DC4}">
      <dsp:nvSpPr>
        <dsp:cNvPr id="0" name=""/>
        <dsp:cNvSpPr/>
      </dsp:nvSpPr>
      <dsp:spPr>
        <a:xfrm rot="5400000">
          <a:off x="3854234" y="7483413"/>
          <a:ext cx="894711" cy="66761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b="0" kern="1200" baseline="0" dirty="0">
              <a:effectLst/>
              <a:latin typeface="+mn-lt"/>
            </a:rPr>
            <a:t>The observed fragment sizes were compared to the expected sizes for alternatively spliced mRNA for both conditions.</a:t>
          </a:r>
        </a:p>
      </dsp:txBody>
      <dsp:txXfrm rot="-5400000">
        <a:off x="963535" y="10417788"/>
        <a:ext cx="6632433" cy="807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54009" cy="18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635" tIns="195815" rIns="391635" bIns="195815" numCol="1" anchor="t" anchorCtr="0" compatLnSpc="1">
            <a:prstTxWarp prst="textNoShape">
              <a:avLst/>
            </a:prstTxWarp>
          </a:bodyPr>
          <a:lstStyle>
            <a:lvl1pPr>
              <a:defRPr sz="5100">
                <a:effectLst/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965801" y="0"/>
            <a:ext cx="13654009" cy="18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635" tIns="195815" rIns="391635" bIns="195815" numCol="1" anchor="t" anchorCtr="0" compatLnSpc="1">
            <a:prstTxWarp prst="textNoShape">
              <a:avLst/>
            </a:prstTxWarp>
          </a:bodyPr>
          <a:lstStyle>
            <a:lvl1pPr algn="r">
              <a:defRPr sz="5100">
                <a:effectLst/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86700" y="2722563"/>
            <a:ext cx="15846425" cy="1391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311792" y="17542471"/>
            <a:ext cx="22996226" cy="16332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635" tIns="195815" rIns="391635" bIns="195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34782486"/>
            <a:ext cx="13654009" cy="18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635" tIns="195815" rIns="391635" bIns="195815" numCol="1" anchor="b" anchorCtr="0" compatLnSpc="1">
            <a:prstTxWarp prst="textNoShape">
              <a:avLst/>
            </a:prstTxWarp>
          </a:bodyPr>
          <a:lstStyle>
            <a:lvl1pPr>
              <a:defRPr sz="5100">
                <a:effectLst/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965801" y="34782486"/>
            <a:ext cx="13654009" cy="18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635" tIns="195815" rIns="391635" bIns="195815" numCol="1" anchor="b" anchorCtr="0" compatLnSpc="1">
            <a:prstTxWarp prst="textNoShape">
              <a:avLst/>
            </a:prstTxWarp>
          </a:bodyPr>
          <a:lstStyle>
            <a:lvl1pPr algn="r">
              <a:defRPr sz="5100" smtClean="0">
                <a:effectLst/>
                <a:cs typeface="+mn-cs"/>
              </a:defRPr>
            </a:lvl1pPr>
          </a:lstStyle>
          <a:p>
            <a:pPr>
              <a:defRPr/>
            </a:pPr>
            <a:fld id="{DBB44754-6266-084D-BDC9-65B2DDAE1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85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88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77859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466789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955719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444648" algn="l" defTabSz="97785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33578" algn="l" defTabSz="97785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22508" algn="l" defTabSz="97785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11437" algn="l" defTabSz="97785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182278" indent="-1223953"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4895812" indent="-979162"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6854137" indent="-979162"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8812461" indent="-979162"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10770786" indent="-979162" eaLnBrk="0" fontAlgn="base" hangingPunct="0">
              <a:spcBef>
                <a:spcPct val="0"/>
              </a:spcBef>
              <a:spcAft>
                <a:spcPct val="0"/>
              </a:spcAft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12729111" indent="-979162" eaLnBrk="0" fontAlgn="base" hangingPunct="0">
              <a:spcBef>
                <a:spcPct val="0"/>
              </a:spcBef>
              <a:spcAft>
                <a:spcPct val="0"/>
              </a:spcAft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4687436" indent="-979162" eaLnBrk="0" fontAlgn="base" hangingPunct="0">
              <a:spcBef>
                <a:spcPct val="0"/>
              </a:spcBef>
              <a:spcAft>
                <a:spcPct val="0"/>
              </a:spcAft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6645760" indent="-979162" eaLnBrk="0" fontAlgn="base" hangingPunct="0">
              <a:spcBef>
                <a:spcPct val="0"/>
              </a:spcBef>
              <a:spcAft>
                <a:spcPct val="0"/>
              </a:spcAft>
              <a:defRPr sz="1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6490B76-A0DA-D641-84FD-CA1C96B6FA3B}" type="slidenum">
              <a:rPr lang="en-US" sz="5100"/>
              <a:pPr/>
              <a:t>1</a:t>
            </a:fld>
            <a:endParaRPr lang="en-US" sz="510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86700" y="2722563"/>
            <a:ext cx="15846425" cy="1391285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http://</a:t>
            </a:r>
            <a:r>
              <a:rPr lang="en-US" smtClean="0">
                <a:latin typeface="Times New Roman" charset="0"/>
              </a:rPr>
              <a:t>pir.georgetown.edu</a:t>
            </a:r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06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1780" y="10226279"/>
            <a:ext cx="31866840" cy="7056240"/>
          </a:xfrm>
          <a:prstGeom prst="rect">
            <a:avLst/>
          </a:prstGeom>
        </p:spPr>
        <p:txBody>
          <a:bodyPr lIns="97786" tIns="48893" rIns="97786" bIns="4889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3560" y="18654118"/>
            <a:ext cx="26243280" cy="8411766"/>
          </a:xfrm>
          <a:prstGeom prst="rect">
            <a:avLst/>
          </a:prstGeom>
        </p:spPr>
        <p:txBody>
          <a:bodyPr lIns="97786" tIns="48893" rIns="97786" bIns="48893"/>
          <a:lstStyle>
            <a:lvl1pPr marL="0" indent="0" algn="ctr">
              <a:buNone/>
              <a:defRPr/>
            </a:lvl1pPr>
            <a:lvl2pPr marL="488930" indent="0" algn="ctr">
              <a:buNone/>
              <a:defRPr/>
            </a:lvl2pPr>
            <a:lvl3pPr marL="977859" indent="0" algn="ctr">
              <a:buNone/>
              <a:defRPr/>
            </a:lvl3pPr>
            <a:lvl4pPr marL="1466789" indent="0" algn="ctr">
              <a:buNone/>
              <a:defRPr/>
            </a:lvl4pPr>
            <a:lvl5pPr marL="1955719" indent="0" algn="ctr">
              <a:buNone/>
              <a:defRPr/>
            </a:lvl5pPr>
            <a:lvl6pPr marL="2444648" indent="0" algn="ctr">
              <a:buNone/>
              <a:defRPr/>
            </a:lvl6pPr>
            <a:lvl7pPr marL="2933578" indent="0" algn="ctr">
              <a:buNone/>
              <a:defRPr/>
            </a:lvl7pPr>
            <a:lvl8pPr marL="3422508" indent="0" algn="ctr">
              <a:buNone/>
              <a:defRPr/>
            </a:lvl8pPr>
            <a:lvl9pPr marL="391143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1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520" y="1318022"/>
            <a:ext cx="33741360" cy="5486400"/>
          </a:xfrm>
          <a:prstGeom prst="rect">
            <a:avLst/>
          </a:prstGeom>
        </p:spPr>
        <p:txBody>
          <a:bodyPr lIns="97786" tIns="48893" rIns="97786" bIns="4889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4520" y="7681318"/>
            <a:ext cx="33741360" cy="21724144"/>
          </a:xfrm>
          <a:prstGeom prst="rect">
            <a:avLst/>
          </a:prstGeom>
        </p:spPr>
        <p:txBody>
          <a:bodyPr vert="eaVert" lIns="97786" tIns="48893" rIns="97786" bIns="488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1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80540" y="1318022"/>
            <a:ext cx="8435340" cy="28087440"/>
          </a:xfrm>
          <a:prstGeom prst="rect">
            <a:avLst/>
          </a:prstGeom>
        </p:spPr>
        <p:txBody>
          <a:bodyPr vert="eaVert" lIns="97786" tIns="48893" rIns="97786" bIns="4889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4520" y="1318022"/>
            <a:ext cx="25149810" cy="28087440"/>
          </a:xfrm>
          <a:prstGeom prst="rect">
            <a:avLst/>
          </a:prstGeom>
        </p:spPr>
        <p:txBody>
          <a:bodyPr vert="eaVert" lIns="97786" tIns="48893" rIns="97786" bIns="488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9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520" y="1318022"/>
            <a:ext cx="33741360" cy="5486400"/>
          </a:xfrm>
          <a:prstGeom prst="rect">
            <a:avLst/>
          </a:prstGeom>
        </p:spPr>
        <p:txBody>
          <a:bodyPr lIns="97786" tIns="48893" rIns="97786" bIns="4889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4520" y="7681318"/>
            <a:ext cx="33741360" cy="21724144"/>
          </a:xfrm>
          <a:prstGeom prst="rect">
            <a:avLst/>
          </a:prstGeom>
        </p:spPr>
        <p:txBody>
          <a:bodyPr lIns="97786" tIns="48893" rIns="97786" bIns="488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6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481" y="21152644"/>
            <a:ext cx="31866840" cy="6538318"/>
          </a:xfrm>
          <a:prstGeom prst="rect">
            <a:avLst/>
          </a:prstGeom>
        </p:spPr>
        <p:txBody>
          <a:bodyPr lIns="97786" tIns="48893" rIns="97786" bIns="48893"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1481" y="13951744"/>
            <a:ext cx="31866840" cy="7200900"/>
          </a:xfrm>
          <a:prstGeom prst="rect">
            <a:avLst/>
          </a:prstGeom>
        </p:spPr>
        <p:txBody>
          <a:bodyPr lIns="97786" tIns="48893" rIns="97786" bIns="48893" anchor="b"/>
          <a:lstStyle>
            <a:lvl1pPr marL="0" indent="0">
              <a:buNone/>
              <a:defRPr sz="2100"/>
            </a:lvl1pPr>
            <a:lvl2pPr marL="488930" indent="0">
              <a:buNone/>
              <a:defRPr sz="1900"/>
            </a:lvl2pPr>
            <a:lvl3pPr marL="977859" indent="0">
              <a:buNone/>
              <a:defRPr sz="1700"/>
            </a:lvl3pPr>
            <a:lvl4pPr marL="1466789" indent="0">
              <a:buNone/>
              <a:defRPr sz="1500"/>
            </a:lvl4pPr>
            <a:lvl5pPr marL="1955719" indent="0">
              <a:buNone/>
              <a:defRPr sz="1500"/>
            </a:lvl5pPr>
            <a:lvl6pPr marL="2444648" indent="0">
              <a:buNone/>
              <a:defRPr sz="1500"/>
            </a:lvl6pPr>
            <a:lvl7pPr marL="2933578" indent="0">
              <a:buNone/>
              <a:defRPr sz="1500"/>
            </a:lvl7pPr>
            <a:lvl8pPr marL="3422508" indent="0">
              <a:buNone/>
              <a:defRPr sz="1500"/>
            </a:lvl8pPr>
            <a:lvl9pPr marL="3911437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053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520" y="1318022"/>
            <a:ext cx="33741360" cy="5486400"/>
          </a:xfrm>
          <a:prstGeom prst="rect">
            <a:avLst/>
          </a:prstGeom>
        </p:spPr>
        <p:txBody>
          <a:bodyPr lIns="97786" tIns="48893" rIns="97786" bIns="4889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4520" y="7681318"/>
            <a:ext cx="16792575" cy="21724144"/>
          </a:xfrm>
          <a:prstGeom prst="rect">
            <a:avLst/>
          </a:prstGeom>
        </p:spPr>
        <p:txBody>
          <a:bodyPr lIns="97786" tIns="48893" rIns="97786" bIns="48893"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23305" y="7681318"/>
            <a:ext cx="16792575" cy="21724144"/>
          </a:xfrm>
          <a:prstGeom prst="rect">
            <a:avLst/>
          </a:prstGeom>
        </p:spPr>
        <p:txBody>
          <a:bodyPr lIns="97786" tIns="48893" rIns="97786" bIns="48893"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46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520" y="1318022"/>
            <a:ext cx="33741360" cy="5486400"/>
          </a:xfrm>
          <a:prstGeom prst="rect">
            <a:avLst/>
          </a:prstGeom>
        </p:spPr>
        <p:txBody>
          <a:bodyPr lIns="97786" tIns="48893" rIns="97786" bIns="48893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4520" y="7368779"/>
            <a:ext cx="16564769" cy="3070027"/>
          </a:xfrm>
          <a:prstGeom prst="rect">
            <a:avLst/>
          </a:prstGeom>
        </p:spPr>
        <p:txBody>
          <a:bodyPr lIns="97786" tIns="48893" rIns="97786" bIns="48893" anchor="b"/>
          <a:lstStyle>
            <a:lvl1pPr marL="0" indent="0">
              <a:buNone/>
              <a:defRPr sz="2600" b="1"/>
            </a:lvl1pPr>
            <a:lvl2pPr marL="488930" indent="0">
              <a:buNone/>
              <a:defRPr sz="2100" b="1"/>
            </a:lvl2pPr>
            <a:lvl3pPr marL="977859" indent="0">
              <a:buNone/>
              <a:defRPr sz="1900" b="1"/>
            </a:lvl3pPr>
            <a:lvl4pPr marL="1466789" indent="0">
              <a:buNone/>
              <a:defRPr sz="1700" b="1"/>
            </a:lvl4pPr>
            <a:lvl5pPr marL="1955719" indent="0">
              <a:buNone/>
              <a:defRPr sz="1700" b="1"/>
            </a:lvl5pPr>
            <a:lvl6pPr marL="2444648" indent="0">
              <a:buNone/>
              <a:defRPr sz="1700" b="1"/>
            </a:lvl6pPr>
            <a:lvl7pPr marL="2933578" indent="0">
              <a:buNone/>
              <a:defRPr sz="1700" b="1"/>
            </a:lvl7pPr>
            <a:lvl8pPr marL="3422508" indent="0">
              <a:buNone/>
              <a:defRPr sz="1700" b="1"/>
            </a:lvl8pPr>
            <a:lvl9pPr marL="391143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4520" y="10438805"/>
            <a:ext cx="16564769" cy="18966656"/>
          </a:xfrm>
          <a:prstGeom prst="rect">
            <a:avLst/>
          </a:prstGeom>
        </p:spPr>
        <p:txBody>
          <a:bodyPr lIns="97786" tIns="48893" rIns="97786" bIns="48893"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44602" y="7368779"/>
            <a:ext cx="16571278" cy="3070027"/>
          </a:xfrm>
          <a:prstGeom prst="rect">
            <a:avLst/>
          </a:prstGeom>
        </p:spPr>
        <p:txBody>
          <a:bodyPr lIns="97786" tIns="48893" rIns="97786" bIns="48893" anchor="b"/>
          <a:lstStyle>
            <a:lvl1pPr marL="0" indent="0">
              <a:buNone/>
              <a:defRPr sz="2600" b="1"/>
            </a:lvl1pPr>
            <a:lvl2pPr marL="488930" indent="0">
              <a:buNone/>
              <a:defRPr sz="2100" b="1"/>
            </a:lvl2pPr>
            <a:lvl3pPr marL="977859" indent="0">
              <a:buNone/>
              <a:defRPr sz="1900" b="1"/>
            </a:lvl3pPr>
            <a:lvl4pPr marL="1466789" indent="0">
              <a:buNone/>
              <a:defRPr sz="1700" b="1"/>
            </a:lvl4pPr>
            <a:lvl5pPr marL="1955719" indent="0">
              <a:buNone/>
              <a:defRPr sz="1700" b="1"/>
            </a:lvl5pPr>
            <a:lvl6pPr marL="2444648" indent="0">
              <a:buNone/>
              <a:defRPr sz="1700" b="1"/>
            </a:lvl6pPr>
            <a:lvl7pPr marL="2933578" indent="0">
              <a:buNone/>
              <a:defRPr sz="1700" b="1"/>
            </a:lvl7pPr>
            <a:lvl8pPr marL="3422508" indent="0">
              <a:buNone/>
              <a:defRPr sz="1700" b="1"/>
            </a:lvl8pPr>
            <a:lvl9pPr marL="391143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44602" y="10438805"/>
            <a:ext cx="16571278" cy="18966656"/>
          </a:xfrm>
          <a:prstGeom prst="rect">
            <a:avLst/>
          </a:prstGeom>
        </p:spPr>
        <p:txBody>
          <a:bodyPr lIns="97786" tIns="48893" rIns="97786" bIns="48893"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30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520" y="1318022"/>
            <a:ext cx="33741360" cy="5486400"/>
          </a:xfrm>
          <a:prstGeom prst="rect">
            <a:avLst/>
          </a:prstGeom>
        </p:spPr>
        <p:txBody>
          <a:bodyPr lIns="97786" tIns="48893" rIns="97786" bIns="4889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47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614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520" y="1310879"/>
            <a:ext cx="12334081" cy="5577483"/>
          </a:xfrm>
          <a:prstGeom prst="rect">
            <a:avLst/>
          </a:prstGeom>
        </p:spPr>
        <p:txBody>
          <a:bodyPr lIns="97786" tIns="48893" rIns="97786" bIns="48893"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57705" y="1310879"/>
            <a:ext cx="20958175" cy="28094583"/>
          </a:xfrm>
          <a:prstGeom prst="rect">
            <a:avLst/>
          </a:prstGeom>
        </p:spPr>
        <p:txBody>
          <a:bodyPr lIns="97786" tIns="48893" rIns="97786" bIns="48893"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4520" y="6888362"/>
            <a:ext cx="12334081" cy="22517100"/>
          </a:xfrm>
          <a:prstGeom prst="rect">
            <a:avLst/>
          </a:prstGeom>
        </p:spPr>
        <p:txBody>
          <a:bodyPr lIns="97786" tIns="48893" rIns="97786" bIns="48893"/>
          <a:lstStyle>
            <a:lvl1pPr marL="0" indent="0">
              <a:buNone/>
              <a:defRPr sz="1500"/>
            </a:lvl1pPr>
            <a:lvl2pPr marL="488930" indent="0">
              <a:buNone/>
              <a:defRPr sz="1300"/>
            </a:lvl2pPr>
            <a:lvl3pPr marL="977859" indent="0">
              <a:buNone/>
              <a:defRPr sz="1100"/>
            </a:lvl3pPr>
            <a:lvl4pPr marL="1466789" indent="0">
              <a:buNone/>
              <a:defRPr sz="1000"/>
            </a:lvl4pPr>
            <a:lvl5pPr marL="1955719" indent="0">
              <a:buNone/>
              <a:defRPr sz="1000"/>
            </a:lvl5pPr>
            <a:lvl6pPr marL="2444648" indent="0">
              <a:buNone/>
              <a:defRPr sz="1000"/>
            </a:lvl6pPr>
            <a:lvl7pPr marL="2933578" indent="0">
              <a:buNone/>
              <a:defRPr sz="1000"/>
            </a:lvl7pPr>
            <a:lvl8pPr marL="3422508" indent="0">
              <a:buNone/>
              <a:defRPr sz="1000"/>
            </a:lvl8pPr>
            <a:lvl9pPr marL="391143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2085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379" y="23042166"/>
            <a:ext cx="22494240" cy="2721769"/>
          </a:xfrm>
          <a:prstGeom prst="rect">
            <a:avLst/>
          </a:prstGeom>
        </p:spPr>
        <p:txBody>
          <a:bodyPr lIns="97786" tIns="48893" rIns="97786" bIns="48893"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8379" y="2941440"/>
            <a:ext cx="22494240" cy="19750682"/>
          </a:xfrm>
          <a:prstGeom prst="rect">
            <a:avLst/>
          </a:prstGeom>
        </p:spPr>
        <p:txBody>
          <a:bodyPr lIns="97786" tIns="48893" rIns="97786" bIns="48893"/>
          <a:lstStyle>
            <a:lvl1pPr marL="0" indent="0">
              <a:buNone/>
              <a:defRPr sz="3400"/>
            </a:lvl1pPr>
            <a:lvl2pPr marL="488930" indent="0">
              <a:buNone/>
              <a:defRPr sz="3000"/>
            </a:lvl2pPr>
            <a:lvl3pPr marL="977859" indent="0">
              <a:buNone/>
              <a:defRPr sz="2600"/>
            </a:lvl3pPr>
            <a:lvl4pPr marL="1466789" indent="0">
              <a:buNone/>
              <a:defRPr sz="2100"/>
            </a:lvl4pPr>
            <a:lvl5pPr marL="1955719" indent="0">
              <a:buNone/>
              <a:defRPr sz="2100"/>
            </a:lvl5pPr>
            <a:lvl6pPr marL="2444648" indent="0">
              <a:buNone/>
              <a:defRPr sz="2100"/>
            </a:lvl6pPr>
            <a:lvl7pPr marL="2933578" indent="0">
              <a:buNone/>
              <a:defRPr sz="2100"/>
            </a:lvl7pPr>
            <a:lvl8pPr marL="3422508" indent="0">
              <a:buNone/>
              <a:defRPr sz="2100"/>
            </a:lvl8pPr>
            <a:lvl9pPr marL="3911437" indent="0">
              <a:buNone/>
              <a:defRPr sz="21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8379" y="25763935"/>
            <a:ext cx="22494240" cy="3862983"/>
          </a:xfrm>
          <a:prstGeom prst="rect">
            <a:avLst/>
          </a:prstGeom>
        </p:spPr>
        <p:txBody>
          <a:bodyPr lIns="97786" tIns="48893" rIns="97786" bIns="48893"/>
          <a:lstStyle>
            <a:lvl1pPr marL="0" indent="0">
              <a:buNone/>
              <a:defRPr sz="1500"/>
            </a:lvl1pPr>
            <a:lvl2pPr marL="488930" indent="0">
              <a:buNone/>
              <a:defRPr sz="1300"/>
            </a:lvl2pPr>
            <a:lvl3pPr marL="977859" indent="0">
              <a:buNone/>
              <a:defRPr sz="1100"/>
            </a:lvl3pPr>
            <a:lvl4pPr marL="1466789" indent="0">
              <a:buNone/>
              <a:defRPr sz="1000"/>
            </a:lvl4pPr>
            <a:lvl5pPr marL="1955719" indent="0">
              <a:buNone/>
              <a:defRPr sz="1000"/>
            </a:lvl5pPr>
            <a:lvl6pPr marL="2444648" indent="0">
              <a:buNone/>
              <a:defRPr sz="1000"/>
            </a:lvl6pPr>
            <a:lvl7pPr marL="2933578" indent="0">
              <a:buNone/>
              <a:defRPr sz="1000"/>
            </a:lvl7pPr>
            <a:lvl8pPr marL="3422508" indent="0">
              <a:buNone/>
              <a:defRPr sz="1000"/>
            </a:lvl8pPr>
            <a:lvl9pPr marL="391143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313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88930"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</a:defRPr>
      </a:lvl6pPr>
      <a:lvl7pPr marL="977859"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</a:defRPr>
      </a:lvl7pPr>
      <a:lvl8pPr marL="1466789"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</a:defRPr>
      </a:lvl8pPr>
      <a:lvl9pPr marL="1955719" algn="ctr" defTabSz="3964066" rtl="0" eaLnBrk="0" fontAlgn="base" hangingPunct="0">
        <a:spcBef>
          <a:spcPct val="0"/>
        </a:spcBef>
        <a:spcAft>
          <a:spcPct val="0"/>
        </a:spcAft>
        <a:defRPr sz="19100">
          <a:solidFill>
            <a:schemeClr val="tx2"/>
          </a:solidFill>
          <a:latin typeface="Times New Roman" pitchFamily="18" charset="0"/>
        </a:defRPr>
      </a:lvl9pPr>
    </p:titleStyle>
    <p:bodyStyle>
      <a:lvl1pPr marL="1483766" indent="-1483766" algn="l" defTabSz="3964066" rtl="0" eaLnBrk="0" fontAlgn="base" hangingPunct="0">
        <a:spcBef>
          <a:spcPct val="20000"/>
        </a:spcBef>
        <a:spcAft>
          <a:spcPct val="0"/>
        </a:spcAft>
        <a:buChar char="•"/>
        <a:defRPr sz="13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218787" indent="-1237604" algn="l" defTabSz="3964066" rtl="0" eaLnBrk="0" fontAlgn="base" hangingPunct="0">
        <a:spcBef>
          <a:spcPct val="20000"/>
        </a:spcBef>
        <a:spcAft>
          <a:spcPct val="0"/>
        </a:spcAft>
        <a:buChar char="–"/>
        <a:defRPr sz="12200">
          <a:solidFill>
            <a:schemeClr val="tx1"/>
          </a:solidFill>
          <a:latin typeface="+mn-lt"/>
          <a:ea typeface="ＭＳ Ｐゴシック" charset="0"/>
        </a:defRPr>
      </a:lvl2pPr>
      <a:lvl3pPr marL="4955507" indent="-991441" algn="l" defTabSz="3964066" rtl="0" eaLnBrk="0" fontAlgn="base" hangingPunct="0">
        <a:spcBef>
          <a:spcPct val="20000"/>
        </a:spcBef>
        <a:spcAft>
          <a:spcPct val="0"/>
        </a:spcAft>
        <a:buChar char="•"/>
        <a:defRPr sz="10500">
          <a:solidFill>
            <a:schemeClr val="tx1"/>
          </a:solidFill>
          <a:latin typeface="+mn-lt"/>
          <a:ea typeface="ＭＳ Ｐゴシック" charset="0"/>
        </a:defRPr>
      </a:lvl3pPr>
      <a:lvl4pPr marL="6941783" indent="-998231" algn="l" defTabSz="3964066" rtl="0" eaLnBrk="0" fontAlgn="base" hangingPunct="0">
        <a:spcBef>
          <a:spcPct val="20000"/>
        </a:spcBef>
        <a:spcAft>
          <a:spcPct val="0"/>
        </a:spcAft>
        <a:buChar char="–"/>
        <a:defRPr sz="8300">
          <a:solidFill>
            <a:schemeClr val="tx1"/>
          </a:solidFill>
          <a:latin typeface="+mn-lt"/>
          <a:ea typeface="ＭＳ Ｐゴシック" charset="0"/>
        </a:defRPr>
      </a:lvl4pPr>
      <a:lvl5pPr marL="8922967" indent="-991441" algn="l" defTabSz="3964066" rtl="0" eaLnBrk="0" fontAlgn="base" hangingPunct="0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  <a:ea typeface="ＭＳ Ｐゴシック" charset="0"/>
        </a:defRPr>
      </a:lvl5pPr>
      <a:lvl6pPr marL="9411896" indent="-991441" algn="l" defTabSz="3964066" rtl="0" eaLnBrk="0" fontAlgn="base" hangingPunct="0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6pPr>
      <a:lvl7pPr marL="9900826" indent="-991441" algn="l" defTabSz="3964066" rtl="0" eaLnBrk="0" fontAlgn="base" hangingPunct="0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7pPr>
      <a:lvl8pPr marL="10389756" indent="-991441" algn="l" defTabSz="3964066" rtl="0" eaLnBrk="0" fontAlgn="base" hangingPunct="0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8pPr>
      <a:lvl9pPr marL="10878685" indent="-991441" algn="l" defTabSz="3964066" rtl="0" eaLnBrk="0" fontAlgn="base" hangingPunct="0">
        <a:spcBef>
          <a:spcPct val="20000"/>
        </a:spcBef>
        <a:spcAft>
          <a:spcPct val="0"/>
        </a:spcAft>
        <a:buChar char="»"/>
        <a:defRPr sz="8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8930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7859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6789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5719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44648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33578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508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11437" algn="l" defTabSz="97785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diagramData" Target="../diagrams/data1.xml"/><Relationship Id="rId20" Type="http://schemas.openxmlformats.org/officeDocument/2006/relationships/image" Target="../media/image13.png"/><Relationship Id="rId21" Type="http://schemas.openxmlformats.org/officeDocument/2006/relationships/image" Target="../media/image14.png"/><Relationship Id="rId22" Type="http://schemas.openxmlformats.org/officeDocument/2006/relationships/image" Target="../media/image15.png"/><Relationship Id="rId23" Type="http://schemas.openxmlformats.org/officeDocument/2006/relationships/image" Target="../media/image16.png"/><Relationship Id="rId10" Type="http://schemas.openxmlformats.org/officeDocument/2006/relationships/diagramLayout" Target="../diagrams/layout1.xml"/><Relationship Id="rId11" Type="http://schemas.openxmlformats.org/officeDocument/2006/relationships/diagramQuickStyle" Target="../diagrams/quickStyle1.xml"/><Relationship Id="rId12" Type="http://schemas.openxmlformats.org/officeDocument/2006/relationships/diagramColors" Target="../diagrams/colors1.xml"/><Relationship Id="rId13" Type="http://schemas.microsoft.com/office/2007/relationships/diagramDrawing" Target="../diagrams/drawing1.xml"/><Relationship Id="rId14" Type="http://schemas.openxmlformats.org/officeDocument/2006/relationships/image" Target="../media/image7.png"/><Relationship Id="rId15" Type="http://schemas.openxmlformats.org/officeDocument/2006/relationships/image" Target="../media/image8.png"/><Relationship Id="rId16" Type="http://schemas.openxmlformats.org/officeDocument/2006/relationships/image" Target="../media/image9.png"/><Relationship Id="rId17" Type="http://schemas.openxmlformats.org/officeDocument/2006/relationships/image" Target="../media/image10.png"/><Relationship Id="rId18" Type="http://schemas.openxmlformats.org/officeDocument/2006/relationships/image" Target="../media/image11.jpeg"/><Relationship Id="rId19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FFF"/>
            </a:gs>
            <a:gs pos="31000">
              <a:srgbClr val="E6E6E6"/>
            </a:gs>
            <a:gs pos="82000">
              <a:srgbClr val="E6E6E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269"/>
          <p:cNvSpPr>
            <a:spLocks noChangeArrowheads="1"/>
          </p:cNvSpPr>
          <p:nvPr/>
        </p:nvSpPr>
        <p:spPr bwMode="auto">
          <a:xfrm>
            <a:off x="850582" y="30319080"/>
            <a:ext cx="17894618" cy="1944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7786" tIns="48893" rIns="97786" bIns="48893" anchor="ctr"/>
          <a:lstStyle/>
          <a:p>
            <a:pPr>
              <a:defRPr/>
            </a:pPr>
            <a:endParaRPr lang="en-US" dirty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218" name="Text Box 170"/>
          <p:cNvSpPr txBox="1">
            <a:spLocks noChangeArrowheads="1"/>
          </p:cNvSpPr>
          <p:nvPr/>
        </p:nvSpPr>
        <p:spPr bwMode="auto">
          <a:xfrm>
            <a:off x="826611" y="994768"/>
            <a:ext cx="35837178" cy="2777669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25723" tIns="125723" rIns="125723" bIns="125723">
            <a:spAutoFit/>
          </a:bodyPr>
          <a:lstStyle/>
          <a:p>
            <a:pPr algn="ctr" defTabSz="789418">
              <a:defRPr/>
            </a:pPr>
            <a:r>
              <a:rPr lang="en-US" sz="5800" b="1" dirty="0"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cs typeface="+mn-cs"/>
              </a:rPr>
              <a:t>Alternative mRNA Splicing Analysis of </a:t>
            </a:r>
            <a:r>
              <a:rPr lang="en-US" sz="5800" b="1" i="1" dirty="0"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cs typeface="+mn-cs"/>
              </a:rPr>
              <a:t>DAF-2</a:t>
            </a:r>
            <a:r>
              <a:rPr lang="en-US" sz="5800" b="1" dirty="0"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cs typeface="+mn-cs"/>
              </a:rPr>
              <a:t> During Hydrogen Peroxide Stress</a:t>
            </a:r>
          </a:p>
          <a:p>
            <a:pPr algn="ctr" defTabSz="789418">
              <a:defRPr/>
            </a:pPr>
            <a:r>
              <a:rPr lang="en-US" sz="5300" b="1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Mahmuda</a:t>
            </a:r>
            <a:r>
              <a:rPr lang="en-US" sz="5300" b="1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5300" b="1" dirty="0" err="1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Akter</a:t>
            </a:r>
            <a:r>
              <a:rPr lang="en-US" sz="5300" b="1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, Paige Fairrow-Davis, and Rebecca Seipelt-Thiemann</a:t>
            </a:r>
          </a:p>
          <a:p>
            <a:pPr algn="ctr" defTabSz="789418">
              <a:defRPr/>
            </a:pPr>
            <a:r>
              <a:rPr lang="en-US" sz="5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Honors Genetics, Middle Tennessee State University</a:t>
            </a:r>
            <a:endParaRPr lang="en-US" sz="5300" b="1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1027" name="Text Box 171"/>
          <p:cNvSpPr txBox="1">
            <a:spLocks noChangeArrowheads="1"/>
          </p:cNvSpPr>
          <p:nvPr/>
        </p:nvSpPr>
        <p:spPr bwMode="auto">
          <a:xfrm>
            <a:off x="826611" y="5143500"/>
            <a:ext cx="8879496" cy="1135690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314308" tIns="502894" rIns="314308" bIns="502894">
            <a:spAutoFit/>
          </a:bodyPr>
          <a:lstStyle>
            <a:lvl1pPr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69888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en-US" sz="2800" dirty="0">
                <a:effectLst/>
                <a:cs typeface="+mn-cs"/>
              </a:rPr>
              <a:t>Not all genes in the genome are expressed in every cell.</a:t>
            </a:r>
          </a:p>
          <a:p>
            <a:pPr>
              <a:buFontTx/>
              <a:buChar char="•"/>
              <a:defRPr/>
            </a:pPr>
            <a:r>
              <a:rPr lang="en-US" sz="2800" dirty="0">
                <a:effectLst/>
                <a:cs typeface="+mn-cs"/>
              </a:rPr>
              <a:t>Regulation of gene expression can occur at many levels including transcription, splicing, nuclear export, RNA decay, and translation.  </a:t>
            </a:r>
          </a:p>
          <a:p>
            <a:pPr>
              <a:buFontTx/>
              <a:buChar char="•"/>
              <a:defRPr/>
            </a:pPr>
            <a:r>
              <a:rPr lang="en-US" sz="2800" dirty="0">
                <a:effectLst/>
                <a:cs typeface="+mn-cs"/>
              </a:rPr>
              <a:t>Alternative mRNA splicing, which is a common gene regulation mechanism in eukaryotes, occurs when one gene encodes multiple proteins (isoforms).  </a:t>
            </a:r>
          </a:p>
          <a:p>
            <a:pPr>
              <a:buFontTx/>
              <a:buChar char="•"/>
              <a:defRPr/>
            </a:pPr>
            <a:r>
              <a:rPr lang="en-US" sz="2800" dirty="0">
                <a:effectLst/>
                <a:cs typeface="+mn-cs"/>
              </a:rPr>
              <a:t>The RNAs produced via AS may differ in mRNA stability and the proteins produced via AS may differ in function, enzyme activity, or binding properties.</a:t>
            </a: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endParaRPr lang="en-US" sz="2800" dirty="0">
              <a:effectLst/>
              <a:cs typeface="+mn-cs"/>
            </a:endParaRPr>
          </a:p>
          <a:p>
            <a:pPr>
              <a:defRPr/>
            </a:pPr>
            <a:endParaRPr lang="en-US" sz="2800" dirty="0">
              <a:effectLst/>
              <a:cs typeface="+mn-cs"/>
            </a:endParaRPr>
          </a:p>
          <a:p>
            <a:pPr>
              <a:defRPr/>
            </a:pPr>
            <a:endParaRPr lang="en-US" sz="2800" dirty="0">
              <a:effectLst/>
              <a:cs typeface="+mn-cs"/>
            </a:endParaRPr>
          </a:p>
          <a:p>
            <a:pPr>
              <a:defRPr/>
            </a:pPr>
            <a:endParaRPr lang="en-US" sz="2800" dirty="0">
              <a:effectLst/>
              <a:cs typeface="+mn-cs"/>
            </a:endParaRPr>
          </a:p>
          <a:p>
            <a:pPr>
              <a:defRPr/>
            </a:pPr>
            <a:endParaRPr lang="en-US" sz="2800" dirty="0">
              <a:effectLst/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US" sz="2800" dirty="0">
                <a:effectLst/>
                <a:cs typeface="+mn-cs"/>
              </a:rPr>
              <a:t>RNAs can be spliced differently in response to environmental exposures, including </a:t>
            </a:r>
            <a:r>
              <a:rPr lang="en-US" sz="2800" dirty="0" smtClean="0">
                <a:effectLst/>
                <a:cs typeface="+mn-cs"/>
              </a:rPr>
              <a:t>stress.</a:t>
            </a:r>
            <a:endParaRPr lang="en-US" sz="2800" dirty="0">
              <a:effectLst/>
              <a:cs typeface="+mn-cs"/>
            </a:endParaRPr>
          </a:p>
        </p:txBody>
      </p:sp>
      <p:sp>
        <p:nvSpPr>
          <p:cNvPr id="2232" name="Text Box 184"/>
          <p:cNvSpPr txBox="1">
            <a:spLocks noChangeArrowheads="1"/>
          </p:cNvSpPr>
          <p:nvPr/>
        </p:nvSpPr>
        <p:spPr bwMode="auto">
          <a:xfrm>
            <a:off x="833120" y="4241602"/>
            <a:ext cx="8802561" cy="838677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25723" tIns="125723" rIns="125723" bIns="125723">
            <a:spAutoFit/>
          </a:bodyPr>
          <a:lstStyle>
            <a:lvl1pPr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Introduction</a:t>
            </a:r>
          </a:p>
        </p:txBody>
      </p:sp>
      <p:sp>
        <p:nvSpPr>
          <p:cNvPr id="2241" name="Text Box 193"/>
          <p:cNvSpPr txBox="1">
            <a:spLocks noChangeArrowheads="1"/>
          </p:cNvSpPr>
          <p:nvPr/>
        </p:nvSpPr>
        <p:spPr bwMode="auto">
          <a:xfrm>
            <a:off x="19239204" y="19410000"/>
            <a:ext cx="8788516" cy="777122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25723" tIns="125723" rIns="125723" bIns="125723">
            <a:spAutoFit/>
          </a:bodyPr>
          <a:lstStyle>
            <a:lvl1pPr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Isoform Protein Domains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9929814" y="4248984"/>
            <a:ext cx="8831011" cy="2845225"/>
            <a:chOff x="774262" y="25718366"/>
            <a:chExt cx="8075550" cy="2529089"/>
          </a:xfrm>
        </p:grpSpPr>
        <p:sp>
          <p:nvSpPr>
            <p:cNvPr id="2305" name="Rectangle 257"/>
            <p:cNvSpPr>
              <a:spLocks noChangeArrowheads="1"/>
            </p:cNvSpPr>
            <p:nvPr/>
          </p:nvSpPr>
          <p:spPr bwMode="auto">
            <a:xfrm>
              <a:off x="774262" y="26517600"/>
              <a:ext cx="8075550" cy="172985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>
                <a:defRPr/>
              </a:pPr>
              <a:r>
                <a:rPr lang="en-US" dirty="0" smtClean="0">
                  <a:effectLst/>
                  <a:latin typeface="Times New Roman" pitchFamily="18" charset="0"/>
                  <a:ea typeface="+mn-ea"/>
                  <a:cs typeface="+mn-cs"/>
                </a:rPr>
                <a:t>In response to stress , via hydrogen peroxide exposure, </a:t>
              </a:r>
            </a:p>
            <a:p>
              <a:pPr>
                <a:defRPr/>
              </a:pPr>
              <a:r>
                <a:rPr lang="en-US" dirty="0" smtClean="0">
                  <a:effectLst/>
                  <a:latin typeface="Times New Roman" pitchFamily="18" charset="0"/>
                  <a:ea typeface="+mn-ea"/>
                  <a:cs typeface="+mn-cs"/>
                </a:rPr>
                <a:t>DAF-2 mRNA will be alternatively spliced to produce </a:t>
              </a:r>
            </a:p>
            <a:p>
              <a:pPr>
                <a:defRPr/>
              </a:pPr>
              <a:r>
                <a:rPr lang="en-US" dirty="0" smtClean="0">
                  <a:effectLst/>
                  <a:latin typeface="Times New Roman" pitchFamily="18" charset="0"/>
                  <a:ea typeface="+mn-ea"/>
                  <a:cs typeface="+mn-cs"/>
                </a:rPr>
                <a:t>mRNA encoding a non-functional</a:t>
              </a:r>
              <a:r>
                <a:rPr lang="en-US" dirty="0">
                  <a:effectLst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lang="en-US" dirty="0" smtClean="0">
                  <a:effectLst/>
                  <a:latin typeface="Times New Roman" pitchFamily="18" charset="0"/>
                  <a:ea typeface="+mn-ea"/>
                  <a:cs typeface="+mn-cs"/>
                </a:rPr>
                <a:t>protein, by removal of the</a:t>
              </a:r>
            </a:p>
            <a:p>
              <a:pPr>
                <a:defRPr/>
              </a:pPr>
              <a:r>
                <a:rPr lang="en-US" dirty="0" smtClean="0">
                  <a:effectLst/>
                  <a:latin typeface="Times New Roman" pitchFamily="18" charset="0"/>
                  <a:ea typeface="+mn-ea"/>
                  <a:cs typeface="+mn-cs"/>
                </a:rPr>
                <a:t>tyrosine kinase domain.</a:t>
              </a:r>
              <a:endParaRPr lang="en-US" dirty="0">
                <a:effectLst/>
                <a:latin typeface="Times New Roman" pitchFamily="18" charset="0"/>
                <a:ea typeface="+mn-ea"/>
                <a:cs typeface="+mn-cs"/>
              </a:endParaRPr>
            </a:p>
            <a:p>
              <a:pPr>
                <a:defRPr/>
              </a:pPr>
              <a:endParaRPr lang="en-US" dirty="0" smtClean="0">
                <a:latin typeface="Times New Roman" pitchFamily="18" charset="0"/>
                <a:ea typeface="+mn-ea"/>
                <a:cs typeface="+mn-cs"/>
              </a:endParaRPr>
            </a:p>
            <a:p>
              <a:pPr>
                <a:defRPr/>
              </a:pPr>
              <a:endParaRPr lang="en-US" dirty="0"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306" name="Text Box 258"/>
            <p:cNvSpPr txBox="1">
              <a:spLocks noChangeArrowheads="1"/>
            </p:cNvSpPr>
            <p:nvPr/>
          </p:nvSpPr>
          <p:spPr bwMode="auto">
            <a:xfrm>
              <a:off x="774262" y="25718366"/>
              <a:ext cx="8075550" cy="7308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0099FF"/>
                </a:gs>
                <a:gs pos="100000">
                  <a:srgbClr val="DDDDDD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17564" tIns="117564" rIns="117564" bIns="117564">
              <a:spAutoFit/>
            </a:bodyPr>
            <a:lstStyle>
              <a:lvl1pPr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3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Hypothesis</a:t>
              </a:r>
              <a:endParaRPr lang="en-US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411417" y="28249960"/>
            <a:ext cx="8256618" cy="3998024"/>
            <a:chOff x="27678137" y="25111075"/>
            <a:chExt cx="8077286" cy="3553799"/>
          </a:xfrm>
        </p:grpSpPr>
        <p:sp>
          <p:nvSpPr>
            <p:cNvPr id="153" name="Text Box 260"/>
            <p:cNvSpPr txBox="1">
              <a:spLocks noChangeArrowheads="1"/>
            </p:cNvSpPr>
            <p:nvPr/>
          </p:nvSpPr>
          <p:spPr bwMode="auto">
            <a:xfrm>
              <a:off x="27678137" y="25931041"/>
              <a:ext cx="8068746" cy="273383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470258" tIns="470258" rIns="470258" bIns="0">
              <a:spAutoFit/>
            </a:bodyPr>
            <a:lstStyle>
              <a:lvl1pPr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effectLst/>
                  <a:ea typeface="Times New Roman" charset="0"/>
                  <a:cs typeface="Times New Roman" charset="0"/>
                </a:rPr>
                <a:t>Larsen, P. 1993. Aging and resistance to oxidative damage in Caenorhabditis </a:t>
              </a:r>
              <a:r>
                <a:rPr lang="en-US" sz="1700" dirty="0" err="1">
                  <a:effectLst/>
                  <a:ea typeface="Times New Roman" charset="0"/>
                  <a:cs typeface="Times New Roman" charset="0"/>
                </a:rPr>
                <a:t>elegans</a:t>
              </a:r>
              <a:r>
                <a:rPr lang="en-US" sz="1700" dirty="0">
                  <a:effectLst/>
                  <a:ea typeface="Times New Roman" charset="0"/>
                  <a:cs typeface="Times New Roman" charset="0"/>
                </a:rPr>
                <a:t>. VOL.90. University of </a:t>
              </a:r>
              <a:r>
                <a:rPr lang="en-US" sz="1700" dirty="0" err="1">
                  <a:effectLst/>
                  <a:ea typeface="Times New Roman" charset="0"/>
                  <a:cs typeface="Times New Roman" charset="0"/>
                </a:rPr>
                <a:t>Missouri,Columbia</a:t>
              </a:r>
              <a:r>
                <a:rPr lang="en-US" sz="1700" dirty="0">
                  <a:effectLst/>
                  <a:ea typeface="Times New Roman" charset="0"/>
                  <a:cs typeface="Times New Roman" charset="0"/>
                </a:rPr>
                <a:t>. 8905-8909 P.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effectLst/>
                  <a:ea typeface="Times New Roman" charset="0"/>
                  <a:cs typeface="Times New Roman" charset="0"/>
                </a:rPr>
                <a:t>Larsen PL. 2001. Asking the age-old questions. Nature Genetics 28: 102 – 104. 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http://www.ncbi.nlm.nih.gov/gene/175410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https://genome.ucsc.edu/cgi-bin/hgPcr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http://www.expasy.org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http://pir.georgetown.edu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http://smart.embl-heidelberg.de 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http://</a:t>
              </a:r>
              <a:r>
                <a:rPr lang="en-US" sz="1700" dirty="0" err="1">
                  <a:latin typeface="+mj-lt"/>
                  <a:ea typeface="Al Bayan Plain" charset="-78"/>
                  <a:cs typeface="Al Bayan Plain" charset="-78"/>
                </a:rPr>
                <a:t>www.wormbase.org</a:t>
              </a:r>
              <a:r>
                <a:rPr lang="en-US" sz="1700" dirty="0">
                  <a:latin typeface="+mj-lt"/>
                  <a:ea typeface="Al Bayan Plain" charset="-78"/>
                  <a:cs typeface="Al Bayan Plain" charset="-78"/>
                </a:rPr>
                <a:t>/#01-23-6</a:t>
              </a:r>
            </a:p>
            <a:p>
              <a:pPr marL="366697" indent="-366697">
                <a:buFont typeface="Arial" panose="020B0604020202020204" pitchFamily="34" charset="0"/>
                <a:buChar char="•"/>
              </a:pPr>
              <a:endParaRPr lang="en-US" sz="1600" dirty="0"/>
            </a:p>
          </p:txBody>
        </p:sp>
        <p:sp>
          <p:nvSpPr>
            <p:cNvPr id="2311" name="Text Box 263"/>
            <p:cNvSpPr txBox="1">
              <a:spLocks noChangeArrowheads="1"/>
            </p:cNvSpPr>
            <p:nvPr/>
          </p:nvSpPr>
          <p:spPr bwMode="auto">
            <a:xfrm>
              <a:off x="27686160" y="25111075"/>
              <a:ext cx="8069263" cy="7308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0099FF"/>
                </a:gs>
                <a:gs pos="100000">
                  <a:srgbClr val="DDDDDD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17564" tIns="117564" rIns="117564" bIns="117564">
              <a:spAutoFit/>
            </a:bodyPr>
            <a:lstStyle>
              <a:lvl1pPr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3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References</a:t>
              </a:r>
            </a:p>
          </p:txBody>
        </p:sp>
      </p:grpSp>
      <p:sp>
        <p:nvSpPr>
          <p:cNvPr id="2317" name="Rectangle 269"/>
          <p:cNvSpPr>
            <a:spLocks noChangeArrowheads="1"/>
          </p:cNvSpPr>
          <p:nvPr/>
        </p:nvSpPr>
        <p:spPr bwMode="auto">
          <a:xfrm>
            <a:off x="28411416" y="14324089"/>
            <a:ext cx="8262858" cy="100218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7786" tIns="48893" rIns="97786" bIns="48893" anchor="ctr"/>
          <a:lstStyle/>
          <a:p>
            <a:pPr>
              <a:defRPr/>
            </a:pPr>
            <a:endParaRPr lang="en-US" dirty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18" name="Text Box 270"/>
          <p:cNvSpPr txBox="1">
            <a:spLocks noChangeArrowheads="1"/>
          </p:cNvSpPr>
          <p:nvPr/>
        </p:nvSpPr>
        <p:spPr bwMode="auto">
          <a:xfrm>
            <a:off x="28411416" y="13505260"/>
            <a:ext cx="8262857" cy="838677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25723" tIns="125723" rIns="125723" bIns="125723">
            <a:spAutoFit/>
          </a:bodyPr>
          <a:lstStyle>
            <a:lvl1pPr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Conclusions</a:t>
            </a:r>
          </a:p>
        </p:txBody>
      </p:sp>
      <p:sp>
        <p:nvSpPr>
          <p:cNvPr id="3093" name="Rectangle 580"/>
          <p:cNvSpPr>
            <a:spLocks noChangeArrowheads="1"/>
          </p:cNvSpPr>
          <p:nvPr/>
        </p:nvSpPr>
        <p:spPr bwMode="auto">
          <a:xfrm>
            <a:off x="0" y="24696550"/>
            <a:ext cx="197547" cy="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786" tIns="48893" rIns="97786" bIns="48893" anchor="ctr">
            <a:spAutoFit/>
          </a:bodyPr>
          <a:lstStyle/>
          <a:p>
            <a:endParaRPr lang="en-US" sz="2600">
              <a:effectLst/>
            </a:endParaRPr>
          </a:p>
        </p:txBody>
      </p:sp>
      <p:pic>
        <p:nvPicPr>
          <p:cNvPr id="3097" name="Picture 662" descr="big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23" y="2166252"/>
            <a:ext cx="2753201" cy="153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8" name="Rectangle 694"/>
          <p:cNvSpPr>
            <a:spLocks noChangeArrowheads="1"/>
          </p:cNvSpPr>
          <p:nvPr/>
        </p:nvSpPr>
        <p:spPr bwMode="auto">
          <a:xfrm>
            <a:off x="10466070" y="15976998"/>
            <a:ext cx="7654290" cy="56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786" tIns="48893" rIns="97786" bIns="48893">
            <a:spAutoFit/>
          </a:bodyPr>
          <a:lstStyle/>
          <a:p>
            <a:pPr algn="just" defTabSz="1257976">
              <a:buFontTx/>
              <a:buChar char="•"/>
            </a:pPr>
            <a:endParaRPr lang="en-US" sz="3000">
              <a:effectLst/>
            </a:endParaRPr>
          </a:p>
        </p:txBody>
      </p:sp>
      <p:sp>
        <p:nvSpPr>
          <p:cNvPr id="54" name="Rectangle 257"/>
          <p:cNvSpPr>
            <a:spLocks noChangeArrowheads="1"/>
          </p:cNvSpPr>
          <p:nvPr/>
        </p:nvSpPr>
        <p:spPr bwMode="auto">
          <a:xfrm>
            <a:off x="19239204" y="20231435"/>
            <a:ext cx="8788515" cy="1203208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7786" tIns="48893" rIns="97786" bIns="48893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55" name="Text Box 171"/>
          <p:cNvSpPr txBox="1">
            <a:spLocks noChangeArrowheads="1"/>
          </p:cNvSpPr>
          <p:nvPr/>
        </p:nvSpPr>
        <p:spPr bwMode="auto">
          <a:xfrm>
            <a:off x="807084" y="17747019"/>
            <a:ext cx="8837096" cy="11326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314308" tIns="502894" rIns="314308" bIns="502894">
            <a:spAutoFit/>
          </a:bodyPr>
          <a:lstStyle>
            <a:lvl1pPr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738188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738188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88930" indent="-488930">
              <a:buFont typeface="Arial"/>
              <a:buChar char="•"/>
              <a:defRPr/>
            </a:pPr>
            <a:r>
              <a:rPr lang="en-US" sz="2800" i="1" dirty="0" smtClean="0">
                <a:effectLst/>
                <a:cs typeface="+mn-cs"/>
              </a:rPr>
              <a:t>DAF-2</a:t>
            </a:r>
            <a:r>
              <a:rPr lang="en-US" sz="2800" dirty="0" smtClean="0">
                <a:effectLst/>
                <a:cs typeface="+mn-cs"/>
              </a:rPr>
              <a:t> is a multi-exon gene found on chromosome III </a:t>
            </a:r>
            <a:r>
              <a:rPr lang="en-US" sz="2800" dirty="0">
                <a:effectLst/>
              </a:rPr>
              <a:t>in the nematode </a:t>
            </a:r>
            <a:r>
              <a:rPr lang="en-US" sz="2800" i="1" dirty="0">
                <a:effectLst/>
              </a:rPr>
              <a:t>Caenorhabditis </a:t>
            </a:r>
            <a:r>
              <a:rPr lang="en-US" sz="2800" i="1" dirty="0" err="1">
                <a:effectLst/>
              </a:rPr>
              <a:t>elegans</a:t>
            </a:r>
            <a:r>
              <a:rPr lang="en-US" sz="2800" dirty="0">
                <a:effectLst/>
              </a:rPr>
              <a:t> (</a:t>
            </a:r>
            <a:r>
              <a:rPr lang="en-US" sz="2800" i="1" dirty="0">
                <a:effectLst/>
              </a:rPr>
              <a:t>C. </a:t>
            </a:r>
            <a:r>
              <a:rPr lang="en-US" sz="2800" i="1" dirty="0" err="1">
                <a:effectLst/>
              </a:rPr>
              <a:t>elegans</a:t>
            </a:r>
            <a:r>
              <a:rPr lang="en-US" sz="2800" dirty="0" smtClean="0">
                <a:effectLst/>
              </a:rPr>
              <a:t>).</a:t>
            </a:r>
            <a:endParaRPr lang="en-US" sz="2800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r>
              <a:rPr lang="en-US" sz="2800" dirty="0" smtClean="0">
                <a:effectLst/>
                <a:cs typeface="+mn-cs"/>
              </a:rPr>
              <a:t>This gene encodes the insulin growth factor </a:t>
            </a:r>
            <a:r>
              <a:rPr lang="en-US" sz="2800" dirty="0">
                <a:effectLst/>
                <a:cs typeface="+mn-cs"/>
              </a:rPr>
              <a:t>receptor tyrosine </a:t>
            </a:r>
            <a:r>
              <a:rPr lang="en-US" sz="2800" dirty="0" smtClean="0">
                <a:effectLst/>
                <a:cs typeface="+mn-cs"/>
              </a:rPr>
              <a:t>kinase </a:t>
            </a:r>
            <a:r>
              <a:rPr lang="en-US" sz="2800" i="1" dirty="0" smtClean="0">
                <a:effectLst/>
                <a:cs typeface="+mn-cs"/>
              </a:rPr>
              <a:t>DAF-</a:t>
            </a:r>
            <a:r>
              <a:rPr lang="en-US" sz="2800" dirty="0" smtClean="0">
                <a:effectLst/>
                <a:cs typeface="+mn-cs"/>
              </a:rPr>
              <a:t>2  and has homologs in many species </a:t>
            </a:r>
            <a:r>
              <a:rPr lang="en-US" sz="2800" smtClean="0">
                <a:effectLst/>
                <a:cs typeface="+mn-cs"/>
              </a:rPr>
              <a:t>including </a:t>
            </a:r>
            <a:r>
              <a:rPr lang="en-US" sz="2800" smtClean="0">
                <a:effectLst/>
                <a:cs typeface="+mn-cs"/>
              </a:rPr>
              <a:t>humans.</a:t>
            </a:r>
            <a:endParaRPr lang="en-US" sz="2800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r>
              <a:rPr lang="en-US" sz="2800" dirty="0" smtClean="0">
                <a:effectLst/>
                <a:cs typeface="+mn-cs"/>
              </a:rPr>
              <a:t>This </a:t>
            </a:r>
            <a:r>
              <a:rPr lang="en-US" sz="2800" dirty="0">
                <a:effectLst/>
                <a:cs typeface="+mn-cs"/>
              </a:rPr>
              <a:t>gene functions </a:t>
            </a:r>
            <a:r>
              <a:rPr lang="en-US" sz="2800" dirty="0" smtClean="0">
                <a:effectLst/>
                <a:cs typeface="+mn-cs"/>
              </a:rPr>
              <a:t>in embryonic </a:t>
            </a:r>
            <a:r>
              <a:rPr lang="en-US" sz="2800" dirty="0">
                <a:effectLst/>
                <a:cs typeface="+mn-cs"/>
              </a:rPr>
              <a:t>and larval development, reproduction, adult longevity, and even fat storage.</a:t>
            </a:r>
          </a:p>
          <a:p>
            <a:pPr marL="488930" indent="-488930">
              <a:buFont typeface="Arial"/>
              <a:buChar char="•"/>
              <a:defRPr/>
            </a:pPr>
            <a:r>
              <a:rPr lang="en-US" sz="2800" i="1" dirty="0" smtClean="0">
                <a:effectLst/>
                <a:cs typeface="+mn-cs"/>
              </a:rPr>
              <a:t>DAF-2 </a:t>
            </a:r>
            <a:r>
              <a:rPr lang="en-US" sz="2800" dirty="0">
                <a:effectLst/>
                <a:cs typeface="+mn-cs"/>
              </a:rPr>
              <a:t>also plays a role in the formation of </a:t>
            </a:r>
            <a:r>
              <a:rPr lang="en-US" sz="2800" dirty="0" err="1" smtClean="0">
                <a:effectLst/>
                <a:cs typeface="+mn-cs"/>
              </a:rPr>
              <a:t>dauer</a:t>
            </a:r>
            <a:r>
              <a:rPr lang="en-US" sz="2800" dirty="0" smtClean="0">
                <a:effectLst/>
                <a:cs typeface="+mn-cs"/>
              </a:rPr>
              <a:t> (the long-lived state) when </a:t>
            </a:r>
            <a:r>
              <a:rPr lang="en-US" sz="2800" dirty="0">
                <a:effectLst/>
                <a:cs typeface="+mn-cs"/>
              </a:rPr>
              <a:t>put under stress. </a:t>
            </a:r>
            <a:endParaRPr lang="en-US" sz="2800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>
              <a:effectLst/>
              <a:cs typeface="+mn-cs"/>
            </a:endParaRPr>
          </a:p>
          <a:p>
            <a:pPr>
              <a:defRPr/>
            </a:pPr>
            <a:endParaRPr lang="en-US" dirty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 smtClean="0">
              <a:effectLst/>
              <a:cs typeface="+mn-cs"/>
            </a:endParaRPr>
          </a:p>
          <a:p>
            <a:pPr marL="488930" indent="-488930">
              <a:buFont typeface="Arial"/>
              <a:buChar char="•"/>
              <a:defRPr/>
            </a:pPr>
            <a:endParaRPr lang="en-US" dirty="0">
              <a:effectLst/>
              <a:cs typeface="+mn-cs"/>
            </a:endParaRPr>
          </a:p>
          <a:p>
            <a:pPr>
              <a:defRPr/>
            </a:pPr>
            <a:endParaRPr lang="en-US" dirty="0" smtClean="0">
              <a:effectLst/>
              <a:cs typeface="+mn-cs"/>
            </a:endParaRPr>
          </a:p>
        </p:txBody>
      </p:sp>
      <p:sp>
        <p:nvSpPr>
          <p:cNvPr id="56" name="Text Box 184"/>
          <p:cNvSpPr txBox="1">
            <a:spLocks noChangeArrowheads="1"/>
          </p:cNvSpPr>
          <p:nvPr/>
        </p:nvSpPr>
        <p:spPr bwMode="auto">
          <a:xfrm rot="10800000" flipH="1" flipV="1">
            <a:off x="807084" y="16963191"/>
            <a:ext cx="8837096" cy="838677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25723" tIns="125723" rIns="125723" bIns="125723">
            <a:spAutoFit/>
          </a:bodyPr>
          <a:lstStyle>
            <a:lvl1pPr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DAF-2 </a:t>
            </a:r>
            <a:r>
              <a:rPr lang="en-US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Gene</a:t>
            </a:r>
          </a:p>
        </p:txBody>
      </p:sp>
      <p:sp>
        <p:nvSpPr>
          <p:cNvPr id="3166" name="Rectangle 65"/>
          <p:cNvSpPr>
            <a:spLocks noChangeArrowheads="1"/>
          </p:cNvSpPr>
          <p:nvPr/>
        </p:nvSpPr>
        <p:spPr bwMode="auto">
          <a:xfrm>
            <a:off x="19448145" y="10740914"/>
            <a:ext cx="7576185" cy="4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786" tIns="48893" rIns="97786" bIns="48893">
            <a:spAutoFit/>
          </a:bodyPr>
          <a:lstStyle/>
          <a:p>
            <a:pPr algn="just"/>
            <a:endParaRPr lang="en-US" sz="2100">
              <a:effectLst/>
            </a:endParaRPr>
          </a:p>
        </p:txBody>
      </p:sp>
      <p:pic>
        <p:nvPicPr>
          <p:cNvPr id="3189" name="Picture 8" descr="Screen Shot 2015-11-24 at 10.46.3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12" y="30587541"/>
            <a:ext cx="17422141" cy="12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4534" y="10192846"/>
            <a:ext cx="6826005" cy="428609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9920542" y="22616696"/>
            <a:ext cx="9683814" cy="6529804"/>
            <a:chOff x="18843973" y="5603872"/>
            <a:chExt cx="9101587" cy="5804270"/>
          </a:xfrm>
        </p:grpSpPr>
        <p:sp>
          <p:nvSpPr>
            <p:cNvPr id="2314" name="Text Box 266"/>
            <p:cNvSpPr txBox="1">
              <a:spLocks noChangeArrowheads="1"/>
            </p:cNvSpPr>
            <p:nvPr/>
          </p:nvSpPr>
          <p:spPr bwMode="auto">
            <a:xfrm>
              <a:off x="18843973" y="5603872"/>
              <a:ext cx="8300455" cy="12506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0099FF"/>
                </a:gs>
                <a:gs pos="100000">
                  <a:srgbClr val="DDDDDD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17564" tIns="117564" rIns="117564" bIns="117564">
              <a:spAutoFit/>
            </a:bodyPr>
            <a:lstStyle>
              <a:lvl1pPr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altLang="en-US" sz="3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Fragment Sizes for </a:t>
              </a:r>
            </a:p>
            <a:p>
              <a:pPr algn="ctr">
                <a:defRPr/>
              </a:pPr>
              <a:r>
                <a:rPr lang="en-US" altLang="en-US" sz="3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Expected Isoforms</a:t>
              </a:r>
              <a:endParaRPr lang="en-US" altLang="en-US" sz="3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43" name="Rectangle 595"/>
            <p:cNvSpPr>
              <a:spLocks noChangeArrowheads="1"/>
            </p:cNvSpPr>
            <p:nvPr/>
          </p:nvSpPr>
          <p:spPr bwMode="auto">
            <a:xfrm>
              <a:off x="18843974" y="6912342"/>
              <a:ext cx="8300454" cy="4495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sz="2600" dirty="0">
                  <a:effectLst/>
                </a:rPr>
                <a:t>REFSEQ      </a:t>
              </a:r>
            </a:p>
            <a:p>
              <a:pPr>
                <a:defRPr/>
              </a:pPr>
              <a:r>
                <a:rPr lang="en-US" sz="2600" dirty="0">
                  <a:effectLst/>
                </a:rPr>
                <a:t>    - E10-E11-E12-E13-</a:t>
              </a:r>
            </a:p>
            <a:p>
              <a:pPr>
                <a:defRPr/>
              </a:pPr>
              <a:r>
                <a:rPr lang="en-US" sz="2600" dirty="0">
                  <a:effectLst/>
                </a:rPr>
                <a:t>Expected cDNA size: 1915 </a:t>
              </a:r>
              <a:r>
                <a:rPr lang="en-US" sz="2600" dirty="0" err="1">
                  <a:effectLst/>
                </a:rPr>
                <a:t>bp</a:t>
              </a:r>
              <a:endParaRPr lang="en-US" sz="2600" dirty="0">
                <a:effectLst/>
              </a:endParaRPr>
            </a:p>
            <a:p>
              <a:pPr>
                <a:defRPr/>
              </a:pPr>
              <a:endParaRPr lang="en-US" sz="2600" dirty="0">
                <a:effectLst/>
              </a:endParaRPr>
            </a:p>
            <a:p>
              <a:pPr>
                <a:defRPr/>
              </a:pPr>
              <a:r>
                <a:rPr lang="en-US" sz="2600" dirty="0">
                  <a:effectLst/>
                </a:rPr>
                <a:t>Isoform_1</a:t>
              </a:r>
            </a:p>
            <a:p>
              <a:pPr>
                <a:defRPr/>
              </a:pPr>
              <a:r>
                <a:rPr lang="en-US" sz="2600" dirty="0">
                  <a:effectLst/>
                </a:rPr>
                <a:t>--E10-[skipE11]-[skipE12]-E13--</a:t>
              </a:r>
            </a:p>
            <a:p>
              <a:pPr>
                <a:defRPr/>
              </a:pPr>
              <a:r>
                <a:rPr lang="en-US" sz="2600" dirty="0">
                  <a:effectLst/>
                </a:rPr>
                <a:t>Expected cDNA size: 49  </a:t>
              </a:r>
              <a:r>
                <a:rPr lang="en-US" sz="2600" dirty="0" err="1">
                  <a:effectLst/>
                </a:rPr>
                <a:t>bp</a:t>
              </a:r>
              <a:endParaRPr lang="en-US" sz="2600" dirty="0">
                <a:effectLst/>
              </a:endParaRPr>
            </a:p>
            <a:p>
              <a:pPr>
                <a:defRPr/>
              </a:pPr>
              <a:endParaRPr lang="en-US" sz="2600" dirty="0">
                <a:effectLst/>
              </a:endParaRPr>
            </a:p>
            <a:p>
              <a:pPr>
                <a:defRPr/>
              </a:pPr>
              <a:endParaRPr lang="en-US" sz="2600" dirty="0">
                <a:effectLst/>
              </a:endParaRPr>
            </a:p>
          </p:txBody>
        </p:sp>
        <p:pic>
          <p:nvPicPr>
            <p:cNvPr id="6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3" t="25291" b="-13100"/>
            <a:stretch>
              <a:fillRect/>
            </a:stretch>
          </p:blipFill>
          <p:spPr bwMode="auto">
            <a:xfrm>
              <a:off x="23156756" y="7612061"/>
              <a:ext cx="3886200" cy="1074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1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87" t="-4315" r="3027" b="-4315"/>
            <a:stretch/>
          </p:blipFill>
          <p:spPr bwMode="auto">
            <a:xfrm>
              <a:off x="23088600" y="8965753"/>
              <a:ext cx="3931920" cy="1092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0102769" y="10393895"/>
              <a:ext cx="7842791" cy="437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effectLst/>
                </a:rPr>
                <a:t>Fig </a:t>
              </a:r>
              <a:r>
                <a:rPr lang="en-US" sz="2600" dirty="0" smtClean="0">
                  <a:effectLst/>
                </a:rPr>
                <a:t>1. </a:t>
              </a:r>
              <a:r>
                <a:rPr lang="en-US" sz="2600" dirty="0">
                  <a:effectLst/>
                </a:rPr>
                <a:t>Alternative mRNA Splicing  DAF-2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8658661" y="14748650"/>
            <a:ext cx="7764939" cy="9609037"/>
          </a:xfrm>
          <a:prstGeom prst="rect">
            <a:avLst/>
          </a:prstGeom>
          <a:noFill/>
        </p:spPr>
        <p:txBody>
          <a:bodyPr wrap="square" lIns="97786" tIns="48893" rIns="97786" bIns="48893" rtlCol="0" anchor="t" anchorCtr="0">
            <a:spAutoFit/>
          </a:bodyPr>
          <a:lstStyle/>
          <a:p>
            <a:pPr marL="366697" indent="-366697">
              <a:buFont typeface="Arial" charset="0"/>
              <a:buChar char="•"/>
              <a:defRPr/>
            </a:pPr>
            <a:r>
              <a:rPr lang="en-US" altLang="en-US" dirty="0">
                <a:effectLst/>
              </a:rPr>
              <a:t>The cDNA from the control showed 4 fragments on the gel electrophoresis approximately at- 1915bp, 1150bp, 380bp and 49 </a:t>
            </a:r>
            <a:r>
              <a:rPr lang="en-US" altLang="en-US" dirty="0" err="1">
                <a:effectLst/>
              </a:rPr>
              <a:t>bp.</a:t>
            </a:r>
            <a:endParaRPr lang="en-US" altLang="en-US" dirty="0">
              <a:effectLst/>
            </a:endParaRPr>
          </a:p>
          <a:p>
            <a:pPr marL="366697" indent="-366697">
              <a:buFont typeface="Arial" charset="0"/>
              <a:buChar char="•"/>
              <a:defRPr/>
            </a:pPr>
            <a:r>
              <a:rPr lang="en-US" altLang="en-US" dirty="0">
                <a:effectLst/>
              </a:rPr>
              <a:t>The cDNA from the worms under the treatment of 20mM of H</a:t>
            </a:r>
            <a:r>
              <a:rPr lang="en-US" altLang="en-US" baseline="-25000" dirty="0">
                <a:effectLst/>
              </a:rPr>
              <a:t>2</a:t>
            </a:r>
            <a:r>
              <a:rPr lang="en-US" altLang="en-US" dirty="0">
                <a:effectLst/>
              </a:rPr>
              <a:t>O</a:t>
            </a:r>
            <a:r>
              <a:rPr lang="en-US" altLang="en-US" baseline="-25000" dirty="0">
                <a:effectLst/>
              </a:rPr>
              <a:t>2</a:t>
            </a:r>
            <a:r>
              <a:rPr lang="en-US" altLang="en-US" dirty="0">
                <a:effectLst/>
              </a:rPr>
              <a:t> showed only one fragment at approximately 49 </a:t>
            </a:r>
            <a:r>
              <a:rPr lang="en-US" altLang="en-US" dirty="0" err="1">
                <a:effectLst/>
              </a:rPr>
              <a:t>bp.</a:t>
            </a:r>
            <a:endParaRPr lang="en-US" altLang="en-US" dirty="0">
              <a:effectLst/>
            </a:endParaRPr>
          </a:p>
          <a:p>
            <a:pPr marL="366697" indent="-366697">
              <a:buFont typeface="Arial" charset="0"/>
              <a:buChar char="•"/>
              <a:defRPr/>
            </a:pPr>
            <a:r>
              <a:rPr lang="en-US" altLang="en-US" dirty="0">
                <a:effectLst/>
              </a:rPr>
              <a:t>The splicing of the domain </a:t>
            </a:r>
            <a:r>
              <a:rPr lang="en-US" altLang="en-US" dirty="0" err="1">
                <a:effectLst/>
              </a:rPr>
              <a:t>TyrKc</a:t>
            </a:r>
            <a:r>
              <a:rPr lang="en-US" altLang="en-US" dirty="0">
                <a:effectLst/>
              </a:rPr>
              <a:t> was significantly different under different environmental conditions.</a:t>
            </a:r>
          </a:p>
          <a:p>
            <a:pPr marL="366697" indent="-366697">
              <a:buFont typeface="Arial" charset="0"/>
              <a:buChar char="•"/>
              <a:defRPr/>
            </a:pPr>
            <a:r>
              <a:rPr lang="en-US" altLang="en-US" dirty="0">
                <a:effectLst/>
              </a:rPr>
              <a:t>We can conclude that, under different environmental conditions, the domain </a:t>
            </a:r>
            <a:r>
              <a:rPr lang="en-US" altLang="en-US" dirty="0" err="1">
                <a:effectLst/>
              </a:rPr>
              <a:t>TyrKc</a:t>
            </a:r>
            <a:r>
              <a:rPr lang="en-US" altLang="en-US" dirty="0">
                <a:effectLst/>
              </a:rPr>
              <a:t> of DAF-2 mRNA is spliced alternatively.</a:t>
            </a:r>
          </a:p>
          <a:p>
            <a:pPr marL="366697" indent="-366697">
              <a:buFont typeface="Arial" charset="0"/>
              <a:buChar char="•"/>
              <a:defRPr/>
            </a:pPr>
            <a:r>
              <a:rPr lang="en-US" altLang="en-US" dirty="0">
                <a:effectLst/>
              </a:rPr>
              <a:t>This would result in production of only the non-functional protein isoform during this stress. </a:t>
            </a:r>
          </a:p>
          <a:p>
            <a:pPr marL="366697" indent="-366697">
              <a:buFont typeface="Arial" charset="0"/>
              <a:buChar char="•"/>
              <a:defRPr/>
            </a:pPr>
            <a:r>
              <a:rPr lang="en-US" altLang="en-US" dirty="0">
                <a:effectLst/>
              </a:rPr>
              <a:t>We, therefore, do not reject our hypothesis that peroxide stress will result in </a:t>
            </a:r>
            <a:r>
              <a:rPr lang="en-US" dirty="0">
                <a:effectLst/>
                <a:latin typeface="Times New Roman" pitchFamily="18" charset="0"/>
              </a:rPr>
              <a:t>DAF-2 mRNA alternatively spliced to produce a non-functional protein, by removal of the tyrosine kinase domain.</a:t>
            </a:r>
          </a:p>
          <a:p>
            <a:pPr marL="366697" indent="-366697">
              <a:buFont typeface="Arial" charset="0"/>
              <a:buChar char="•"/>
              <a:defRPr/>
            </a:pPr>
            <a:r>
              <a:rPr lang="en-US" dirty="0">
                <a:effectLst/>
                <a:latin typeface="Times New Roman" pitchFamily="18" charset="0"/>
              </a:rPr>
              <a:t>In addition, two other mRNA isoforms that were not predicted by the existing data were detected in control RNAs.</a:t>
            </a:r>
          </a:p>
          <a:p>
            <a:pPr marL="366697" indent="-366697">
              <a:buFont typeface="Arial" charset="0"/>
              <a:buChar char="•"/>
              <a:defRPr/>
            </a:pPr>
            <a:endParaRPr lang="en-US" altLang="en-US" sz="3000" dirty="0">
              <a:effectLst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411416" y="24517348"/>
            <a:ext cx="8262857" cy="3420182"/>
            <a:chOff x="27718454" y="21259800"/>
            <a:chExt cx="8075368" cy="3040162"/>
          </a:xfrm>
        </p:grpSpPr>
        <p:sp>
          <p:nvSpPr>
            <p:cNvPr id="84" name="Text Box 261"/>
            <p:cNvSpPr txBox="1">
              <a:spLocks noChangeArrowheads="1"/>
            </p:cNvSpPr>
            <p:nvPr/>
          </p:nvSpPr>
          <p:spPr bwMode="auto">
            <a:xfrm>
              <a:off x="27718454" y="21259800"/>
              <a:ext cx="8069262" cy="7308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0099FF"/>
                </a:gs>
                <a:gs pos="100000">
                  <a:srgbClr val="DDDDDD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17564" tIns="117564" rIns="117564" bIns="117564">
              <a:spAutoFit/>
            </a:bodyPr>
            <a:lstStyle/>
            <a:p>
              <a:pPr algn="ctr" defTabSz="1178185">
                <a:defRPr/>
              </a:pPr>
              <a:r>
                <a:rPr lang="en-US" sz="3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Future Directions</a:t>
              </a:r>
            </a:p>
          </p:txBody>
        </p:sp>
        <p:sp>
          <p:nvSpPr>
            <p:cNvPr id="85" name="Text Box 260"/>
            <p:cNvSpPr txBox="1">
              <a:spLocks noChangeArrowheads="1"/>
            </p:cNvSpPr>
            <p:nvPr/>
          </p:nvSpPr>
          <p:spPr bwMode="auto">
            <a:xfrm>
              <a:off x="27724559" y="22033172"/>
              <a:ext cx="8069263" cy="22667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470258" tIns="470258" rIns="470258" bIns="470258">
              <a:spAutoFit/>
            </a:bodyPr>
            <a:lstStyle>
              <a:lvl1pPr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defTabSz="738188">
                <a:defRPr sz="26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defTabSz="738188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just">
                <a:defRPr/>
              </a:pPr>
              <a:r>
                <a:rPr lang="en-US" altLang="en-US" dirty="0">
                  <a:effectLst/>
                  <a:latin typeface="+mn-lt"/>
                </a:rPr>
                <a:t>Future research should focus on the identification of the two uncharacterized isoforms detected in this study and also confirmation of the exact identification of the two other detected isoform species.  </a:t>
              </a:r>
              <a:endParaRPr lang="en-US" dirty="0">
                <a:effectLst/>
                <a:latin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83292" y="12443390"/>
            <a:ext cx="197547" cy="529628"/>
          </a:xfrm>
          <a:prstGeom prst="rect">
            <a:avLst/>
          </a:prstGeom>
          <a:noFill/>
        </p:spPr>
        <p:txBody>
          <a:bodyPr wrap="none" lIns="97786" tIns="48893" rIns="97786" bIns="48893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939" y="22684899"/>
            <a:ext cx="5547785" cy="573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Box 101"/>
          <p:cNvSpPr txBox="1"/>
          <p:nvPr/>
        </p:nvSpPr>
        <p:spPr>
          <a:xfrm>
            <a:off x="7054617" y="27867262"/>
            <a:ext cx="2311843" cy="529628"/>
          </a:xfrm>
          <a:prstGeom prst="rect">
            <a:avLst/>
          </a:prstGeom>
          <a:noFill/>
        </p:spPr>
        <p:txBody>
          <a:bodyPr wrap="none" lIns="97786" tIns="48893" rIns="97786" bIns="48893" rtlCol="0">
            <a:spAutoFit/>
          </a:bodyPr>
          <a:lstStyle/>
          <a:p>
            <a:r>
              <a:rPr lang="en-US" dirty="0" smtClean="0">
                <a:effectLst/>
              </a:rPr>
              <a:t>(Larsen, 2001)</a:t>
            </a:r>
            <a:endParaRPr lang="en-US" dirty="0">
              <a:effectLst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920542" y="7596152"/>
            <a:ext cx="8840284" cy="14517088"/>
            <a:chOff x="9734929" y="3770313"/>
            <a:chExt cx="8309501" cy="12904078"/>
          </a:xfrm>
        </p:grpSpPr>
        <p:sp>
          <p:nvSpPr>
            <p:cNvPr id="2744" name="Rectangle 696"/>
            <p:cNvSpPr>
              <a:spLocks noChangeArrowheads="1"/>
            </p:cNvSpPr>
            <p:nvPr/>
          </p:nvSpPr>
          <p:spPr bwMode="auto">
            <a:xfrm>
              <a:off x="9734929" y="4540055"/>
              <a:ext cx="8309501" cy="1212581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t"/>
            <a:lstStyle/>
            <a:p>
              <a:pPr lvl="1" defTabSz="1257976"/>
              <a:endParaRPr lang="en-US" sz="3000" dirty="0">
                <a:effectLst/>
              </a:endParaRPr>
            </a:p>
            <a:p>
              <a:pPr>
                <a:defRPr/>
              </a:pPr>
              <a:endParaRPr lang="en-US" dirty="0"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233" name="Text Box 185"/>
            <p:cNvSpPr txBox="1">
              <a:spLocks noChangeArrowheads="1"/>
            </p:cNvSpPr>
            <p:nvPr/>
          </p:nvSpPr>
          <p:spPr bwMode="auto">
            <a:xfrm>
              <a:off x="9738630" y="3770313"/>
              <a:ext cx="8305800" cy="7308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0099FF"/>
                </a:gs>
                <a:gs pos="100000">
                  <a:srgbClr val="DDDDDD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17564" tIns="117564" rIns="117564" bIns="117564">
              <a:spAutoFit/>
            </a:bodyPr>
            <a:lstStyle>
              <a:lvl1pPr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3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Methods</a:t>
              </a:r>
            </a:p>
          </p:txBody>
        </p:sp>
        <p:graphicFrame>
          <p:nvGraphicFramePr>
            <p:cNvPr id="104" name="Diagram 103"/>
            <p:cNvGraphicFramePr/>
            <p:nvPr>
              <p:extLst>
                <p:ext uri="{D42A27DB-BD31-4B8C-83A1-F6EECF244321}">
                  <p14:modId xmlns:p14="http://schemas.microsoft.com/office/powerpoint/2010/main" val="4076786148"/>
                </p:ext>
              </p:extLst>
            </p:nvPr>
          </p:nvGraphicFramePr>
          <p:xfrm>
            <a:off x="10210800" y="4918075"/>
            <a:ext cx="7639645" cy="117563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  <p:grpSp>
        <p:nvGrpSpPr>
          <p:cNvPr id="16" name="Group 15"/>
          <p:cNvGrpSpPr/>
          <p:nvPr/>
        </p:nvGrpSpPr>
        <p:grpSpPr>
          <a:xfrm>
            <a:off x="19370206" y="20831175"/>
            <a:ext cx="8278964" cy="11754336"/>
            <a:chOff x="18678724" y="18290326"/>
            <a:chExt cx="8077038" cy="104482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56" t="12409" r="8722" b="17692"/>
            <a:stretch/>
          </p:blipFill>
          <p:spPr>
            <a:xfrm>
              <a:off x="18698740" y="18290326"/>
              <a:ext cx="7865319" cy="113961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87" t="24012" r="7499" b="22503"/>
            <a:stretch/>
          </p:blipFill>
          <p:spPr>
            <a:xfrm>
              <a:off x="18678724" y="23683735"/>
              <a:ext cx="8077038" cy="10962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8" t="6178" r="9271" b="5792"/>
            <a:stretch/>
          </p:blipFill>
          <p:spPr>
            <a:xfrm>
              <a:off x="20155594" y="24878051"/>
              <a:ext cx="5191616" cy="221664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6179" r="14139" b="4494"/>
            <a:stretch/>
          </p:blipFill>
          <p:spPr>
            <a:xfrm>
              <a:off x="20065530" y="19560915"/>
              <a:ext cx="5226456" cy="280342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789211" y="22440846"/>
              <a:ext cx="7798259" cy="793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effectLst/>
                </a:rPr>
                <a:t>Fig </a:t>
              </a:r>
              <a:r>
                <a:rPr lang="en-US" sz="2600" dirty="0" smtClean="0">
                  <a:effectLst/>
                </a:rPr>
                <a:t>3. </a:t>
              </a:r>
              <a:r>
                <a:rPr lang="en-US" sz="2600" dirty="0">
                  <a:effectLst/>
                </a:rPr>
                <a:t>Confidently Predicted Domains for DAF-2 Reference </a:t>
              </a:r>
              <a:r>
                <a:rPr lang="en-US" sz="2600" dirty="0" smtClean="0">
                  <a:effectLst/>
                </a:rPr>
                <a:t>Sequence (SMART). </a:t>
              </a:r>
              <a:endParaRPr lang="en-US" sz="2600" dirty="0">
                <a:effectLst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8818114" y="27233940"/>
              <a:ext cx="7798259" cy="1504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effectLst/>
                </a:rPr>
                <a:t>Fig </a:t>
              </a:r>
              <a:r>
                <a:rPr lang="en-US" sz="2600" dirty="0" smtClean="0">
                  <a:effectLst/>
                </a:rPr>
                <a:t>4. </a:t>
              </a:r>
              <a:r>
                <a:rPr lang="en-US" sz="2600" dirty="0">
                  <a:effectLst/>
                </a:rPr>
                <a:t>Confidently Predicted Domains for DAF-2 </a:t>
              </a:r>
              <a:r>
                <a:rPr lang="en-US" sz="2600">
                  <a:effectLst/>
                </a:rPr>
                <a:t>Isoform </a:t>
              </a:r>
              <a:r>
                <a:rPr lang="en-US" sz="2600" smtClean="0">
                  <a:effectLst/>
                </a:rPr>
                <a:t>1 (SMART).  </a:t>
              </a:r>
              <a:r>
                <a:rPr lang="en-US" sz="2600" dirty="0">
                  <a:effectLst/>
                </a:rPr>
                <a:t>Note that the domain </a:t>
              </a:r>
              <a:r>
                <a:rPr lang="en-US" sz="2600" dirty="0" err="1">
                  <a:effectLst/>
                </a:rPr>
                <a:t>TyrKc</a:t>
              </a:r>
              <a:r>
                <a:rPr lang="en-US" sz="2600" dirty="0">
                  <a:effectLst/>
                </a:rPr>
                <a:t> is missing in the Isoform 1 structure.</a:t>
              </a:r>
            </a:p>
            <a:p>
              <a:r>
                <a:rPr lang="en-US" sz="2600" dirty="0">
                  <a:effectLst/>
                </a:rPr>
                <a:t>. </a:t>
              </a:r>
            </a:p>
          </p:txBody>
        </p:sp>
      </p:grpSp>
      <p:sp>
        <p:nvSpPr>
          <p:cNvPr id="107" name="Text Box 270"/>
          <p:cNvSpPr txBox="1">
            <a:spLocks noChangeArrowheads="1"/>
          </p:cNvSpPr>
          <p:nvPr/>
        </p:nvSpPr>
        <p:spPr bwMode="auto">
          <a:xfrm>
            <a:off x="850581" y="29471714"/>
            <a:ext cx="17894619" cy="838677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25723" tIns="125723" rIns="125723" bIns="125723">
            <a:spAutoFit/>
          </a:bodyPr>
          <a:lstStyle>
            <a:lvl1pPr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101725"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10172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 of DAF-2 Gene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8372725" y="4248984"/>
            <a:ext cx="8276586" cy="9093637"/>
            <a:chOff x="18906860" y="15605741"/>
            <a:chExt cx="8346544" cy="9335361"/>
          </a:xfrm>
        </p:grpSpPr>
        <p:sp>
          <p:nvSpPr>
            <p:cNvPr id="110" name="Text Box 596"/>
            <p:cNvSpPr txBox="1">
              <a:spLocks noChangeArrowheads="1"/>
            </p:cNvSpPr>
            <p:nvPr/>
          </p:nvSpPr>
          <p:spPr bwMode="auto">
            <a:xfrm>
              <a:off x="18906860" y="15605741"/>
              <a:ext cx="8346544" cy="1191609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0099FF"/>
                </a:gs>
                <a:gs pos="100000">
                  <a:srgbClr val="DDDDDD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117564" tIns="117564" rIns="117564" bIns="117564">
              <a:spAutoFit/>
            </a:bodyPr>
            <a:lstStyle>
              <a:lvl1pPr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1101725"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1101725" eaLnBrk="0" fontAlgn="base" hangingPunct="0">
                <a:spcBef>
                  <a:spcPct val="0"/>
                </a:spcBef>
                <a:spcAft>
                  <a:spcPct val="0"/>
                </a:spcAft>
                <a:defRPr sz="26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altLang="en-US" sz="3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RT-PCR Gel-Electrophoresis on RNA from</a:t>
              </a:r>
            </a:p>
            <a:p>
              <a:pPr algn="ctr">
                <a:defRPr/>
              </a:pPr>
              <a:r>
                <a:rPr lang="en-US" altLang="en-US" sz="3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Control and Peroxide-Exposed  Nematodes</a:t>
              </a:r>
              <a:endParaRPr lang="en-US" altLang="en-US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18906860" y="15733148"/>
              <a:ext cx="8330292" cy="9207954"/>
              <a:chOff x="18906860" y="19074560"/>
              <a:chExt cx="8209841" cy="9207954"/>
            </a:xfrm>
          </p:grpSpPr>
          <p:sp>
            <p:nvSpPr>
              <p:cNvPr id="111" name="Rectangle 265"/>
              <p:cNvSpPr>
                <a:spLocks noChangeArrowheads="1"/>
              </p:cNvSpPr>
              <p:nvPr/>
            </p:nvSpPr>
            <p:spPr bwMode="auto">
              <a:xfrm>
                <a:off x="18906860" y="20179205"/>
                <a:ext cx="8209841" cy="809818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12" name="Picture 20"/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95230" y="21592294"/>
                <a:ext cx="3184046" cy="5238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0" name="Picture 129"/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6219"/>
              <a:stretch/>
            </p:blipFill>
            <p:spPr>
              <a:xfrm>
                <a:off x="20766594" y="21675768"/>
                <a:ext cx="1263632" cy="4566080"/>
              </a:xfrm>
              <a:prstGeom prst="rect">
                <a:avLst/>
              </a:prstGeom>
            </p:spPr>
          </p:pic>
          <p:sp>
            <p:nvSpPr>
              <p:cNvPr id="149" name="TextBox 148"/>
              <p:cNvSpPr txBox="1"/>
              <p:nvPr/>
            </p:nvSpPr>
            <p:spPr>
              <a:xfrm rot="2565336">
                <a:off x="24153562" y="19158033"/>
                <a:ext cx="611780" cy="2674623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Marker</a:t>
                </a: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 rot="2565336">
                <a:off x="25688259" y="19110678"/>
                <a:ext cx="611780" cy="2674623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Control</a:t>
                </a:r>
                <a:endPara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 rot="2565336">
                <a:off x="24980316" y="19074560"/>
                <a:ext cx="611780" cy="2674623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>
                  <a:defRPr/>
                </a:pPr>
                <a:r>
                  <a:rPr lang="en-US" dirty="0" smtClean="0"/>
                  <a:t>H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O</a:t>
                </a:r>
                <a:r>
                  <a:rPr lang="en-US" baseline="-25000" dirty="0" smtClean="0"/>
                  <a:t>2</a:t>
                </a:r>
                <a:endParaRPr lang="en-US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9161694" y="26955491"/>
                <a:ext cx="7932570" cy="132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600" dirty="0">
                    <a:effectLst/>
                  </a:rPr>
                  <a:t>Fig. </a:t>
                </a:r>
                <a:r>
                  <a:rPr lang="en-US" sz="2600" smtClean="0">
                    <a:effectLst/>
                  </a:rPr>
                  <a:t>5 </a:t>
                </a:r>
                <a:r>
                  <a:rPr lang="en-US" sz="2600" dirty="0">
                    <a:effectLst/>
                  </a:rPr>
                  <a:t>RT-PCR </a:t>
                </a:r>
                <a:r>
                  <a:rPr lang="en-US" sz="2600" dirty="0">
                    <a:effectLst/>
                    <a:latin typeface="Times New Roman" pitchFamily="18" charset="0"/>
                  </a:rPr>
                  <a:t>Analysis of RNA from control and peroxide-treated set, using 1.5% agarose gel electrophoresis. </a:t>
                </a:r>
                <a:endParaRPr lang="en-US" sz="2600" dirty="0">
                  <a:effectLst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 bwMode="auto">
              <a:xfrm>
                <a:off x="22030225" y="24211464"/>
                <a:ext cx="1021072" cy="36889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21940028" y="23040114"/>
                <a:ext cx="1111270" cy="6109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pic>
        <p:nvPicPr>
          <p:cNvPr id="167" name="Picture 166" descr="biologo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9990" y="1450091"/>
            <a:ext cx="2063274" cy="2246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167" descr="UHseal.bmp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3"/>
          <a:stretch>
            <a:fillRect/>
          </a:stretch>
        </p:blipFill>
        <p:spPr bwMode="auto">
          <a:xfrm>
            <a:off x="1464288" y="1204076"/>
            <a:ext cx="23431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Picture 662" descr="big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6569" y="2166252"/>
            <a:ext cx="2753201" cy="153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19239204" y="5168007"/>
            <a:ext cx="8788516" cy="13976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7786" tIns="48893" rIns="97786" bIns="48893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latin typeface="Times New Roman" pitchFamily="18" charset="0"/>
              <a:ea typeface="+mn-ea"/>
              <a:cs typeface="+mn-cs"/>
            </a:endParaRPr>
          </a:p>
          <a:p>
            <a:pPr>
              <a:defRPr/>
            </a:pPr>
            <a:endParaRPr lang="en-US" dirty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4" name="Text Box 249"/>
          <p:cNvSpPr txBox="1">
            <a:spLocks noChangeArrowheads="1"/>
          </p:cNvSpPr>
          <p:nvPr/>
        </p:nvSpPr>
        <p:spPr bwMode="auto">
          <a:xfrm>
            <a:off x="19239204" y="4271466"/>
            <a:ext cx="8788516" cy="838677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0099FF"/>
              </a:gs>
              <a:gs pos="100000">
                <a:srgbClr val="DDDDDD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125723" tIns="125723" rIns="125723" bIns="125723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3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Alignment of DAF2 Isoforms</a:t>
            </a:r>
          </a:p>
        </p:txBody>
      </p:sp>
      <p:sp>
        <p:nvSpPr>
          <p:cNvPr id="69" name="TextBox 52"/>
          <p:cNvSpPr txBox="1"/>
          <p:nvPr/>
        </p:nvSpPr>
        <p:spPr>
          <a:xfrm>
            <a:off x="25811865" y="15409743"/>
            <a:ext cx="2179759" cy="3299617"/>
          </a:xfrm>
          <a:prstGeom prst="rect">
            <a:avLst/>
          </a:prstGeom>
          <a:noFill/>
        </p:spPr>
        <p:txBody>
          <a:bodyPr wrap="square" lIns="97786" tIns="48893" rIns="97786" bIns="48893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>
                <a:effectLst/>
                <a:latin typeface="+mj-lt"/>
              </a:rPr>
              <a:t>Figure </a:t>
            </a:r>
            <a:r>
              <a:rPr lang="en-US" dirty="0" smtClean="0">
                <a:effectLst/>
                <a:latin typeface="+mj-lt"/>
              </a:rPr>
              <a:t>2. </a:t>
            </a:r>
            <a:r>
              <a:rPr lang="en-US" dirty="0">
                <a:effectLst/>
                <a:latin typeface="+mj-lt"/>
              </a:rPr>
              <a:t>Multiple alignment of the Isoform with the Reference Sequence of DAF-2.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88200" y="575708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4303" y="5365398"/>
            <a:ext cx="5962650" cy="738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4356" y="12747273"/>
            <a:ext cx="5919000" cy="639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7562769" y="14079123"/>
            <a:ext cx="1295539" cy="529628"/>
          </a:xfrm>
          <a:prstGeom prst="rect">
            <a:avLst/>
          </a:prstGeom>
          <a:noFill/>
        </p:spPr>
        <p:txBody>
          <a:bodyPr wrap="none" lIns="97786" tIns="48893" rIns="97786" bIns="48893" rtlCol="0">
            <a:spAutoFit/>
          </a:bodyPr>
          <a:lstStyle/>
          <a:p>
            <a:r>
              <a:rPr lang="en-US" dirty="0" smtClean="0">
                <a:effectLst/>
              </a:rPr>
              <a:t>(NCBI)</a:t>
            </a:r>
            <a:endParaRPr lang="en-US" dirty="0">
              <a:effectLst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304287" y="30445389"/>
            <a:ext cx="1962517" cy="529628"/>
          </a:xfrm>
          <a:prstGeom prst="rect">
            <a:avLst/>
          </a:prstGeom>
          <a:noFill/>
        </p:spPr>
        <p:txBody>
          <a:bodyPr wrap="none" lIns="97786" tIns="48893" rIns="97786" bIns="48893" rtlCol="0">
            <a:spAutoFit/>
          </a:bodyPr>
          <a:lstStyle/>
          <a:p>
            <a:r>
              <a:rPr lang="en-US" dirty="0" smtClean="0">
                <a:effectLst/>
              </a:rPr>
              <a:t>(</a:t>
            </a:r>
            <a:r>
              <a:rPr lang="en-US" dirty="0" err="1" smtClean="0">
                <a:effectLst/>
              </a:rPr>
              <a:t>Wormbase</a:t>
            </a:r>
            <a:r>
              <a:rPr lang="en-US" dirty="0" smtClean="0">
                <a:effectLst/>
              </a:rPr>
              <a:t>)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1763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1763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5832</TotalTime>
  <Words>783</Words>
  <Application>Microsoft Macintosh PowerPoint</Application>
  <PresentationFormat>Custom</PresentationFormat>
  <Paragraphs>145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Al Bayan Plain</vt:lpstr>
      <vt:lpstr>Arial</vt:lpstr>
      <vt:lpstr>ＭＳ Ｐゴシック</vt:lpstr>
      <vt:lpstr>Times New Roman</vt:lpstr>
      <vt:lpstr>Default Design</vt:lpstr>
      <vt:lpstr>PowerPoint Presentation</vt:lpstr>
    </vt:vector>
  </TitlesOfParts>
  <Company>Biotech Productions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44"x68"  poster template</dc:title>
  <dc:creator>Kim Payne</dc:creator>
  <dc:description>Call if we can help   650-369-4541_x000d_
_x000d_
(c) copyright  Biotech Productions 2007</dc:description>
  <cp:lastModifiedBy>Mahmuda  Akter</cp:lastModifiedBy>
  <cp:revision>224</cp:revision>
  <cp:lastPrinted>2016-03-23T16:56:08Z</cp:lastPrinted>
  <dcterms:created xsi:type="dcterms:W3CDTF">2000-02-09T15:01:13Z</dcterms:created>
  <dcterms:modified xsi:type="dcterms:W3CDTF">2016-04-01T05:08:16Z</dcterms:modified>
</cp:coreProperties>
</file>