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2AEA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4" d="100"/>
          <a:sy n="94" d="100"/>
        </p:scale>
        <p:origin x="27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101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129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135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383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1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010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58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362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397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810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10/17/2014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918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10/17/2014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012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61736" y="155435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989826" y="1923691"/>
            <a:ext cx="7772400" cy="99033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MINING ORDER RECORDS</a:t>
            </a:r>
          </a:p>
        </p:txBody>
      </p:sp>
    </p:spTree>
    <p:extLst>
      <p:ext uri="{BB962C8B-B14F-4D97-AF65-F5344CB8AC3E}">
        <p14:creationId xmlns:p14="http://schemas.microsoft.com/office/powerpoint/2010/main" val="32476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7132" y="198408"/>
            <a:ext cx="8594786" cy="179079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Create a List</a:t>
            </a:r>
            <a:br>
              <a:rPr lang="en-US" sz="6600" dirty="0" smtClean="0"/>
            </a:br>
            <a:r>
              <a:rPr lang="en-US" sz="3600" dirty="0" smtClean="0"/>
              <a:t>(CR unit)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132" y="1989198"/>
            <a:ext cx="8988726" cy="4804912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 flipV="1">
            <a:off x="5576978" y="3577087"/>
            <a:ext cx="1069676" cy="123357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6662469" y="3577087"/>
            <a:ext cx="661357" cy="123357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007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7132" y="138022"/>
            <a:ext cx="8517147" cy="922883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Statistics Query</a:t>
            </a:r>
            <a:endParaRPr lang="en-US" sz="40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155" y="1457721"/>
            <a:ext cx="7414691" cy="48928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79102" y="4106498"/>
            <a:ext cx="154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Expenditures for FY to date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174500" y="4235570"/>
            <a:ext cx="1304602" cy="38818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705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9880" y="362308"/>
            <a:ext cx="8594786" cy="971281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Statistics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062" y="362308"/>
            <a:ext cx="1773497" cy="38179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746" y="2607559"/>
            <a:ext cx="9354788" cy="23999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63970" y="1624952"/>
            <a:ext cx="974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Select a “filter”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7" name="Straight Arrow Connector 6"/>
          <p:cNvCxnSpPr>
            <a:stCxn id="3" idx="1"/>
          </p:cNvCxnSpPr>
          <p:nvPr/>
        </p:nvCxnSpPr>
        <p:spPr>
          <a:xfrm flipH="1">
            <a:off x="2268746" y="1948118"/>
            <a:ext cx="595224" cy="659441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080295" y="5270740"/>
            <a:ext cx="3735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Paid resources with July to Jun cycles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166 Orders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$663,490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20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7630" y="110207"/>
            <a:ext cx="2834053" cy="1575129"/>
          </a:xfrm>
        </p:spPr>
        <p:txBody>
          <a:bodyPr>
            <a:normAutofit/>
          </a:bodyPr>
          <a:lstStyle/>
          <a:p>
            <a:pPr algn="l"/>
            <a:r>
              <a:rPr lang="en-US" sz="6600" dirty="0" smtClean="0"/>
              <a:t>Identity</a:t>
            </a:r>
            <a:r>
              <a:rPr lang="en-US" sz="5300" dirty="0" smtClean="0"/>
              <a:t/>
            </a:r>
            <a:br>
              <a:rPr lang="en-US" sz="5300" dirty="0" smtClean="0"/>
            </a:br>
            <a:r>
              <a:rPr lang="en-US" sz="3200" dirty="0" smtClean="0"/>
              <a:t>(variable field)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801" y="3112123"/>
            <a:ext cx="5794932" cy="12766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801" y="4664097"/>
            <a:ext cx="6027845" cy="7163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94" y="2375180"/>
            <a:ext cx="3863340" cy="38023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3817" y="6027003"/>
            <a:ext cx="22197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Vendor = </a:t>
            </a:r>
            <a:r>
              <a:rPr lang="en-US" sz="1600" b="1" dirty="0" err="1" smtClean="0">
                <a:solidFill>
                  <a:schemeClr val="accent1">
                    <a:lumMod val="75000"/>
                  </a:schemeClr>
                </a:solidFill>
              </a:rPr>
              <a:t>Ebsco</a:t>
            </a:r>
            <a:endParaRPr lang="en-US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Identity = CUP</a:t>
            </a:r>
          </a:p>
          <a:p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(Cambridge </a:t>
            </a:r>
            <a:r>
              <a:rPr lang="en-US" sz="1600" b="1" dirty="0" err="1" smtClean="0">
                <a:solidFill>
                  <a:schemeClr val="accent1">
                    <a:lumMod val="75000"/>
                  </a:schemeClr>
                </a:solidFill>
              </a:rPr>
              <a:t>Univ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 Press)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7801" y="2375180"/>
            <a:ext cx="1974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Create List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73817" y="1848757"/>
            <a:ext cx="1974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Order Record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8933145" y="5500070"/>
            <a:ext cx="19263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49 Cambridge titles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54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9880" y="362308"/>
            <a:ext cx="8594786" cy="971281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Statistics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13" y="1518249"/>
            <a:ext cx="11041812" cy="31451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13541" y="4848106"/>
            <a:ext cx="4132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Cambridge titles (continuing) = $21,828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26364" y="2399580"/>
            <a:ext cx="10284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FY 13/14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04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6822" y="293299"/>
            <a:ext cx="7867292" cy="91089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Create a List</a:t>
            </a:r>
            <a:br>
              <a:rPr lang="en-US" sz="3600" dirty="0" smtClean="0"/>
            </a:br>
            <a:r>
              <a:rPr lang="en-US" sz="3600" dirty="0" smtClean="0"/>
              <a:t>(Firm orders / End of year)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719" y="1419226"/>
            <a:ext cx="7508395" cy="45800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48874" y="2466170"/>
            <a:ext cx="1057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Apr-June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875" y="2358448"/>
            <a:ext cx="14429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Index = Firms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79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6822" y="293299"/>
            <a:ext cx="7867292" cy="91089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Statistics</a:t>
            </a:r>
            <a:br>
              <a:rPr lang="en-US" sz="3600" dirty="0" smtClean="0"/>
            </a:br>
            <a:r>
              <a:rPr lang="en-US" sz="3600" dirty="0" smtClean="0"/>
              <a:t>(EOY by location*)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775" y="2198263"/>
            <a:ext cx="11204360" cy="25721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58300" y="1331897"/>
            <a:ext cx="26193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*Location in Order Record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4519342" y="4975054"/>
            <a:ext cx="43865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Music Library = $50,122</a:t>
            </a:r>
          </a:p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Electronic Resources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= $453,533 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1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6822" y="293299"/>
            <a:ext cx="7867292" cy="91089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Statistics</a:t>
            </a:r>
            <a:br>
              <a:rPr lang="en-US" sz="3600" dirty="0" smtClean="0"/>
            </a:br>
            <a:r>
              <a:rPr lang="en-US" sz="3600" dirty="0" smtClean="0"/>
              <a:t>(EOY by Academic Code)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383" y="1570008"/>
            <a:ext cx="10783234" cy="32116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14825" y="5314950"/>
            <a:ext cx="3552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GEN = $206,311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15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6822" y="293299"/>
            <a:ext cx="7867292" cy="91089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Create List</a:t>
            </a:r>
            <a:br>
              <a:rPr lang="en-US" sz="3600" dirty="0" smtClean="0"/>
            </a:br>
            <a:r>
              <a:rPr lang="en-US" sz="3600" dirty="0" smtClean="0"/>
              <a:t>(EOY General)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155" y="1496815"/>
            <a:ext cx="7058702" cy="46723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67300" y="3286125"/>
            <a:ext cx="2324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Academic Code = 5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1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6822" y="293299"/>
            <a:ext cx="7867292" cy="91089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Statistics</a:t>
            </a:r>
            <a:br>
              <a:rPr lang="en-US" sz="3600" dirty="0" smtClean="0"/>
            </a:br>
            <a:r>
              <a:rPr lang="en-US" sz="3600" dirty="0" smtClean="0"/>
              <a:t>(EOY General by Vendor)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740" y="1756943"/>
            <a:ext cx="11391733" cy="37467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00475" y="5638800"/>
            <a:ext cx="2952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Proquest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= $7079</a:t>
            </a: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Sage = $110,000</a:t>
            </a: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Wiley = $87,049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95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5782" y="172476"/>
            <a:ext cx="7772400" cy="1463040"/>
          </a:xfrm>
        </p:spPr>
        <p:txBody>
          <a:bodyPr/>
          <a:lstStyle/>
          <a:p>
            <a:r>
              <a:rPr lang="en-US" sz="6600" dirty="0" smtClean="0"/>
              <a:t>2 Funds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9495" y="1919887"/>
            <a:ext cx="9144000" cy="3083434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/>
              <a:t>	</a:t>
            </a:r>
            <a:r>
              <a:rPr lang="en-US" sz="3600" dirty="0" smtClean="0"/>
              <a:t>Firm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/>
              <a:t>	</a:t>
            </a:r>
            <a:r>
              <a:rPr lang="en-US" sz="3600" dirty="0" smtClean="0"/>
              <a:t>Continuing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9865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6822" y="293299"/>
            <a:ext cx="7867292" cy="910896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+mn-lt"/>
              </a:rPr>
              <a:t>CONCLUSION</a:t>
            </a:r>
            <a:endParaRPr lang="en-US" sz="4400" dirty="0"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5721" y="2178980"/>
            <a:ext cx="10925893" cy="44022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/>
              <a:t>Learn to             your Order </a:t>
            </a:r>
            <a:r>
              <a:rPr lang="en-US" sz="3600" dirty="0"/>
              <a:t>R</a:t>
            </a:r>
            <a:r>
              <a:rPr lang="en-US" sz="3600" dirty="0" smtClean="0"/>
              <a:t>ecords.</a:t>
            </a:r>
          </a:p>
          <a:p>
            <a:pPr algn="l"/>
            <a:endParaRPr lang="en-US" sz="3600" dirty="0" smtClean="0"/>
          </a:p>
          <a:p>
            <a:pPr algn="l"/>
            <a:r>
              <a:rPr lang="en-US" sz="3600" dirty="0" smtClean="0"/>
              <a:t>Think </a:t>
            </a:r>
            <a:r>
              <a:rPr lang="en-US" sz="3600" dirty="0"/>
              <a:t>about the questions you might </a:t>
            </a:r>
            <a:r>
              <a:rPr lang="en-US" sz="3600" dirty="0" smtClean="0"/>
              <a:t>ask and code accordingly.</a:t>
            </a:r>
            <a:endParaRPr lang="en-US" sz="3600" dirty="0"/>
          </a:p>
          <a:p>
            <a:pPr algn="l"/>
            <a:endParaRPr lang="en-US" sz="3600" dirty="0"/>
          </a:p>
          <a:p>
            <a:pPr algn="l"/>
            <a:r>
              <a:rPr lang="en-US" sz="3600" dirty="0" smtClean="0"/>
              <a:t>Funds are not flexible, but Order </a:t>
            </a:r>
            <a:r>
              <a:rPr lang="en-US" sz="3600" dirty="0"/>
              <a:t>F</a:t>
            </a:r>
            <a:r>
              <a:rPr lang="en-US" sz="3600" dirty="0" smtClean="0"/>
              <a:t>ields are.</a:t>
            </a:r>
          </a:p>
          <a:p>
            <a:pPr algn="l"/>
            <a:endParaRPr lang="en-US" sz="3600" dirty="0"/>
          </a:p>
          <a:p>
            <a:pPr algn="l"/>
            <a:r>
              <a:rPr lang="en-US" sz="3600" dirty="0" smtClean="0"/>
              <a:t>Evaluating/Analyzing Acquisitions in Sierra possible.</a:t>
            </a:r>
            <a:endParaRPr lang="en-US" sz="3600" dirty="0"/>
          </a:p>
          <a:p>
            <a:pPr algn="l"/>
            <a:endParaRPr lang="en-US" sz="3600" dirty="0" smtClean="0"/>
          </a:p>
        </p:txBody>
      </p:sp>
      <p:sp>
        <p:nvSpPr>
          <p:cNvPr id="6" name="Heart 5"/>
          <p:cNvSpPr/>
          <p:nvPr/>
        </p:nvSpPr>
        <p:spPr>
          <a:xfrm>
            <a:off x="2718221" y="1989199"/>
            <a:ext cx="914400" cy="914400"/>
          </a:xfrm>
          <a:prstGeom prst="heart">
            <a:avLst/>
          </a:prstGeom>
          <a:solidFill>
            <a:srgbClr val="F42AEA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90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5486" y="98342"/>
            <a:ext cx="7772400" cy="1463040"/>
          </a:xfrm>
        </p:spPr>
        <p:txBody>
          <a:bodyPr/>
          <a:lstStyle/>
          <a:p>
            <a:r>
              <a:rPr lang="en-US" sz="6600" dirty="0" smtClean="0"/>
              <a:t>4 Banner indexes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02921"/>
            <a:ext cx="9144000" cy="3454879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Firm 200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Continuing 300</a:t>
            </a:r>
            <a:endParaRPr lang="en-US" sz="32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Utilities 500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TAF 700</a:t>
            </a:r>
          </a:p>
        </p:txBody>
      </p:sp>
      <p:sp>
        <p:nvSpPr>
          <p:cNvPr id="4" name="Right Brace 3"/>
          <p:cNvSpPr/>
          <p:nvPr/>
        </p:nvSpPr>
        <p:spPr>
          <a:xfrm>
            <a:off x="4391025" y="2286000"/>
            <a:ext cx="571500" cy="1704975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95876" y="2933700"/>
            <a:ext cx="6238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Recorded as one index in Sierra (</a:t>
            </a:r>
            <a:r>
              <a:rPr lang="en-US" sz="2400" dirty="0" err="1" smtClean="0"/>
              <a:t>a.k.a</a:t>
            </a:r>
            <a:r>
              <a:rPr lang="en-US" sz="2400" dirty="0" smtClean="0"/>
              <a:t> Not Firms)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7078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46386" y="267367"/>
            <a:ext cx="7772400" cy="1463040"/>
          </a:xfrm>
        </p:spPr>
        <p:txBody>
          <a:bodyPr/>
          <a:lstStyle/>
          <a:p>
            <a:r>
              <a:rPr lang="en-US" sz="6600" dirty="0" smtClean="0"/>
              <a:t>2 </a:t>
            </a:r>
            <a:r>
              <a:rPr lang="en-US" sz="6600" dirty="0" err="1" smtClean="0"/>
              <a:t>Acq</a:t>
            </a:r>
            <a:r>
              <a:rPr lang="en-US" sz="6600" dirty="0" smtClean="0"/>
              <a:t> Units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02922"/>
            <a:ext cx="9144000" cy="2329132"/>
          </a:xfrm>
        </p:spPr>
        <p:txBody>
          <a:bodyPr>
            <a:normAutofit/>
          </a:bodyPr>
          <a:lstStyle/>
          <a:p>
            <a:pPr algn="l"/>
            <a:endParaRPr lang="en-US" sz="32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Acquisitions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Continuing Resources</a:t>
            </a:r>
          </a:p>
        </p:txBody>
      </p:sp>
    </p:spTree>
    <p:extLst>
      <p:ext uri="{BB962C8B-B14F-4D97-AF65-F5344CB8AC3E}">
        <p14:creationId xmlns:p14="http://schemas.microsoft.com/office/powerpoint/2010/main" val="11722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1253" y="336430"/>
            <a:ext cx="8594786" cy="885018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+mn-lt"/>
              </a:rPr>
              <a:t>Modifying Order Record Fixed Fields</a:t>
            </a:r>
            <a:endParaRPr lang="en-US" sz="44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389" y="2984739"/>
            <a:ext cx="5374257" cy="1337095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Admin/Parameters/General/Fixed-length codes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646" y="1550167"/>
            <a:ext cx="4419600" cy="420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28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9879" y="267418"/>
            <a:ext cx="8594786" cy="885018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Order Record Fixed Fields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508759"/>
            <a:ext cx="6477000" cy="48316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299" y="4028536"/>
            <a:ext cx="18374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Sierra code names</a:t>
            </a:r>
          </a:p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Captions in Order Record  can be changed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549879" y="4382219"/>
            <a:ext cx="736121" cy="4313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238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7132" y="198408"/>
            <a:ext cx="8594786" cy="179079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New Captions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44" y="2426466"/>
            <a:ext cx="11264229" cy="401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43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7132" y="810883"/>
            <a:ext cx="3004868" cy="1342215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+mn-lt"/>
              </a:rPr>
              <a:t>Title Type</a:t>
            </a:r>
            <a:br>
              <a:rPr lang="en-US" sz="4000" dirty="0" smtClean="0">
                <a:latin typeface="+mn-lt"/>
              </a:rPr>
            </a:br>
            <a:r>
              <a:rPr lang="en-US" sz="4000" dirty="0" smtClean="0">
                <a:latin typeface="+mn-lt"/>
              </a:rPr>
              <a:t>(Code 1)</a:t>
            </a:r>
            <a:endParaRPr lang="en-US" sz="40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140" y="2380891"/>
            <a:ext cx="3198818" cy="32275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269" y="2355658"/>
            <a:ext cx="3031897" cy="3278038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294407" y="1026543"/>
            <a:ext cx="3004868" cy="112655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latin typeface="+mn-lt"/>
              </a:rPr>
              <a:t>Billing</a:t>
            </a:r>
          </a:p>
          <a:p>
            <a:r>
              <a:rPr lang="en-US" sz="4000" dirty="0" smtClean="0">
                <a:latin typeface="+mn-lt"/>
              </a:rPr>
              <a:t>(BLOC)</a:t>
            </a:r>
          </a:p>
        </p:txBody>
      </p:sp>
    </p:spTree>
    <p:extLst>
      <p:ext uri="{BB962C8B-B14F-4D97-AF65-F5344CB8AC3E}">
        <p14:creationId xmlns:p14="http://schemas.microsoft.com/office/powerpoint/2010/main" val="292042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7132" y="981075"/>
            <a:ext cx="3843068" cy="1172023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+mn-lt"/>
              </a:rPr>
              <a:t>Academic Code</a:t>
            </a:r>
            <a:br>
              <a:rPr lang="en-US" sz="4000" dirty="0" smtClean="0">
                <a:latin typeface="+mn-lt"/>
              </a:rPr>
            </a:br>
            <a:r>
              <a:rPr lang="en-US" sz="4000" dirty="0" smtClean="0">
                <a:latin typeface="+mn-lt"/>
              </a:rPr>
              <a:t>(Code 2)</a:t>
            </a:r>
            <a:endParaRPr lang="en-US" sz="40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404" y="2330254"/>
            <a:ext cx="3791813" cy="31675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8449" y="2278134"/>
            <a:ext cx="3762375" cy="327178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785357" y="1059611"/>
            <a:ext cx="129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Form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3786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203</Words>
  <Application>Microsoft Office PowerPoint</Application>
  <PresentationFormat>Widescreen</PresentationFormat>
  <Paragraphs>68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PowerPoint Presentation</vt:lpstr>
      <vt:lpstr>2 Funds </vt:lpstr>
      <vt:lpstr>4 Banner indexes </vt:lpstr>
      <vt:lpstr>2 Acq Units</vt:lpstr>
      <vt:lpstr>Modifying Order Record Fixed Fields</vt:lpstr>
      <vt:lpstr>Order Record Fixed Fields</vt:lpstr>
      <vt:lpstr>New Captions</vt:lpstr>
      <vt:lpstr>Title Type (Code 1)</vt:lpstr>
      <vt:lpstr>Academic Code (Code 2)</vt:lpstr>
      <vt:lpstr>Create a List (CR unit)</vt:lpstr>
      <vt:lpstr>Statistics Query</vt:lpstr>
      <vt:lpstr>Statistics</vt:lpstr>
      <vt:lpstr>Identity (variable field)</vt:lpstr>
      <vt:lpstr>Statistics</vt:lpstr>
      <vt:lpstr>Create a List (Firm orders / End of year)</vt:lpstr>
      <vt:lpstr>Statistics (EOY by location*)</vt:lpstr>
      <vt:lpstr>Statistics (EOY by Academic Code)</vt:lpstr>
      <vt:lpstr>Create List (EOY General)</vt:lpstr>
      <vt:lpstr>Statistics (EOY General by Vendor)</vt:lpstr>
      <vt:lpstr>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Beverly Geckle</dc:creator>
  <cp:lastModifiedBy>Larry Hansard</cp:lastModifiedBy>
  <cp:revision>18</cp:revision>
  <dcterms:created xsi:type="dcterms:W3CDTF">2014-10-13T19:20:24Z</dcterms:created>
  <dcterms:modified xsi:type="dcterms:W3CDTF">2014-10-17T17:25:50Z</dcterms:modified>
</cp:coreProperties>
</file>