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
  </p:notesMasterIdLst>
  <p:sldIdLst>
    <p:sldId id="294" r:id="rId2"/>
  </p:sldIdLst>
  <p:sldSz cx="43891200" cy="32918400"/>
  <p:notesSz cx="32462788" cy="43435588"/>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C219C7DE-2150-4E85-AFE5-7958102E94E2}">
          <p14:sldIdLst>
            <p14:sldId id="294"/>
          </p14:sldIdLst>
        </p14:section>
      </p14:sectionLst>
    </p:ex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6708">
          <p15:clr>
            <a:srgbClr val="A4A3A4"/>
          </p15:clr>
        </p15:guide>
        <p15:guide id="6" pos="20904">
          <p15:clr>
            <a:srgbClr val="A4A3A4"/>
          </p15:clr>
        </p15:guide>
        <p15:guide id="7" pos="7082">
          <p15:clr>
            <a:srgbClr val="A4A3A4"/>
          </p15:clr>
        </p15:guide>
        <p15:guide id="8" pos="20582">
          <p15:clr>
            <a:srgbClr val="A4A3A4"/>
          </p15:clr>
        </p15:guide>
        <p15:guide id="9" pos="27330">
          <p15:clr>
            <a:srgbClr val="A4A3A4"/>
          </p15:clr>
        </p15:guide>
        <p15:guide id="10" pos="326">
          <p15:clr>
            <a:srgbClr val="A4A3A4"/>
          </p15:clr>
        </p15:guide>
      </p15:sldGuideLst>
    </p:ext>
    <p:ext uri="{2D200454-40CA-4A62-9FC3-DE9A4176ACB9}">
      <p15:notesGuideLst xmlns:p15="http://schemas.microsoft.com/office/powerpoint/2012/main">
        <p15:guide id="1" orient="horz" pos="13681">
          <p15:clr>
            <a:srgbClr val="A4A3A4"/>
          </p15:clr>
        </p15:guide>
        <p15:guide id="2" pos="10225">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B4C"/>
    <a:srgbClr val="F3F5FA"/>
    <a:srgbClr val="CDD2DE"/>
    <a:srgbClr val="E3E9E5"/>
    <a:srgbClr val="3B7193"/>
    <a:srgbClr val="2C556E"/>
    <a:srgbClr val="E7E7E5"/>
    <a:srgbClr val="E4E7E8"/>
    <a:srgbClr val="EDE8DF"/>
    <a:srgbClr val="E0E9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54" autoAdjust="0"/>
    <p:restoredTop sz="94394" autoAdjust="0"/>
  </p:normalViewPr>
  <p:slideViewPr>
    <p:cSldViewPr snapToGrid="0" snapToObjects="1" showGuides="1">
      <p:cViewPr varScale="1">
        <p:scale>
          <a:sx n="11" d="100"/>
          <a:sy n="11" d="100"/>
        </p:scale>
        <p:origin x="1242" y="132"/>
      </p:cViewPr>
      <p:guideLst>
        <p:guide orient="horz" pos="3318"/>
        <p:guide orient="horz" pos="288"/>
        <p:guide orient="horz" pos="20160"/>
        <p:guide orient="horz"/>
        <p:guide pos="6708"/>
        <p:guide pos="20904"/>
        <p:guide pos="7082"/>
        <p:guide pos="20582"/>
        <p:guide pos="27330"/>
        <p:guide pos="32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7" d="100"/>
          <a:sy n="77" d="100"/>
        </p:scale>
        <p:origin x="-3138" y="-108"/>
      </p:cViewPr>
      <p:guideLst>
        <p:guide orient="horz" pos="13681"/>
        <p:guide pos="1022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067208" cy="2171779"/>
          </a:xfrm>
          <a:prstGeom prst="rect">
            <a:avLst/>
          </a:prstGeom>
        </p:spPr>
        <p:txBody>
          <a:bodyPr vert="horz" lIns="433700" tIns="216850" rIns="433700" bIns="216850" rtlCol="0"/>
          <a:lstStyle>
            <a:lvl1pPr algn="l">
              <a:defRPr sz="5700"/>
            </a:lvl1pPr>
          </a:lstStyle>
          <a:p>
            <a:endParaRPr lang="en-US" dirty="0"/>
          </a:p>
        </p:txBody>
      </p:sp>
      <p:sp>
        <p:nvSpPr>
          <p:cNvPr id="3" name="Date Placeholder 2"/>
          <p:cNvSpPr>
            <a:spLocks noGrp="1"/>
          </p:cNvSpPr>
          <p:nvPr>
            <p:ph type="dt" idx="1"/>
          </p:nvPr>
        </p:nvSpPr>
        <p:spPr>
          <a:xfrm>
            <a:off x="18388068" y="0"/>
            <a:ext cx="14067208" cy="2171779"/>
          </a:xfrm>
          <a:prstGeom prst="rect">
            <a:avLst/>
          </a:prstGeom>
        </p:spPr>
        <p:txBody>
          <a:bodyPr vert="horz" lIns="433700" tIns="216850" rIns="433700" bIns="216850" rtlCol="0"/>
          <a:lstStyle>
            <a:lvl1pPr algn="r">
              <a:defRPr sz="5700"/>
            </a:lvl1pPr>
          </a:lstStyle>
          <a:p>
            <a:fld id="{E6CC2317-6751-4CD4-9995-8782DD78E936}" type="datetimeFigureOut">
              <a:rPr lang="en-US" smtClean="0"/>
              <a:pPr/>
              <a:t>12/1/2015</a:t>
            </a:fld>
            <a:endParaRPr lang="en-US" dirty="0"/>
          </a:p>
        </p:txBody>
      </p:sp>
      <p:sp>
        <p:nvSpPr>
          <p:cNvPr id="4" name="Slide Image Placeholder 3"/>
          <p:cNvSpPr>
            <a:spLocks noGrp="1" noRot="1" noChangeAspect="1"/>
          </p:cNvSpPr>
          <p:nvPr>
            <p:ph type="sldImg" idx="2"/>
          </p:nvPr>
        </p:nvSpPr>
        <p:spPr>
          <a:xfrm>
            <a:off x="5373688" y="3257550"/>
            <a:ext cx="21715412" cy="16287750"/>
          </a:xfrm>
          <a:prstGeom prst="rect">
            <a:avLst/>
          </a:prstGeom>
          <a:noFill/>
          <a:ln w="12700">
            <a:solidFill>
              <a:prstClr val="black"/>
            </a:solidFill>
          </a:ln>
        </p:spPr>
        <p:txBody>
          <a:bodyPr vert="horz" lIns="433700" tIns="216850" rIns="433700" bIns="216850" rtlCol="0" anchor="ctr"/>
          <a:lstStyle/>
          <a:p>
            <a:endParaRPr lang="en-US" dirty="0"/>
          </a:p>
        </p:txBody>
      </p:sp>
      <p:sp>
        <p:nvSpPr>
          <p:cNvPr id="5" name="Notes Placeholder 4"/>
          <p:cNvSpPr>
            <a:spLocks noGrp="1"/>
          </p:cNvSpPr>
          <p:nvPr>
            <p:ph type="body" sz="quarter" idx="3"/>
          </p:nvPr>
        </p:nvSpPr>
        <p:spPr>
          <a:xfrm>
            <a:off x="3246279" y="20631904"/>
            <a:ext cx="25970230" cy="19546015"/>
          </a:xfrm>
          <a:prstGeom prst="rect">
            <a:avLst/>
          </a:prstGeom>
        </p:spPr>
        <p:txBody>
          <a:bodyPr vert="horz" lIns="433700" tIns="216850" rIns="433700" bIns="21685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41256270"/>
            <a:ext cx="14067208" cy="2171779"/>
          </a:xfrm>
          <a:prstGeom prst="rect">
            <a:avLst/>
          </a:prstGeom>
        </p:spPr>
        <p:txBody>
          <a:bodyPr vert="horz" lIns="433700" tIns="216850" rIns="433700" bIns="216850" rtlCol="0" anchor="b"/>
          <a:lstStyle>
            <a:lvl1pPr algn="l">
              <a:defRPr sz="5700"/>
            </a:lvl1pPr>
          </a:lstStyle>
          <a:p>
            <a:endParaRPr lang="en-US" dirty="0"/>
          </a:p>
        </p:txBody>
      </p:sp>
      <p:sp>
        <p:nvSpPr>
          <p:cNvPr id="7" name="Slide Number Placeholder 6"/>
          <p:cNvSpPr>
            <a:spLocks noGrp="1"/>
          </p:cNvSpPr>
          <p:nvPr>
            <p:ph type="sldNum" sz="quarter" idx="5"/>
          </p:nvPr>
        </p:nvSpPr>
        <p:spPr>
          <a:xfrm>
            <a:off x="18388068" y="41256270"/>
            <a:ext cx="14067208" cy="2171779"/>
          </a:xfrm>
          <a:prstGeom prst="rect">
            <a:avLst/>
          </a:prstGeom>
        </p:spPr>
        <p:txBody>
          <a:bodyPr vert="horz" lIns="433700" tIns="216850" rIns="433700" bIns="216850" rtlCol="0" anchor="b"/>
          <a:lstStyle>
            <a:lvl1pPr algn="r">
              <a:defRPr sz="57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1119091248"/>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3497513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527049" y="6021370"/>
            <a:ext cx="101965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527049" y="5267325"/>
            <a:ext cx="10196513"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517525" y="14197507"/>
            <a:ext cx="1021079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252201" y="6021371"/>
            <a:ext cx="2142172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242675" y="5267326"/>
            <a:ext cx="214312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11252201" y="20505756"/>
            <a:ext cx="2142172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1252201" y="19751711"/>
            <a:ext cx="2142172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3185100" y="5267325"/>
            <a:ext cx="102012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3185099" y="6021370"/>
            <a:ext cx="10201275"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3185098" y="14257357"/>
            <a:ext cx="102012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3185097" y="15011402"/>
            <a:ext cx="10201275"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3185095" y="25679401"/>
            <a:ext cx="102012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3185096" y="26433446"/>
            <a:ext cx="10201275"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527049" y="14951552"/>
            <a:ext cx="10201275"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anose="02020603050405020304" pitchFamily="18" charset="0"/>
                <a:cs typeface="Times New Roman" panose="02020603050405020304"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11224245" y="1785731"/>
            <a:ext cx="21421724" cy="1280160"/>
          </a:xfrm>
          <a:prstGeom prst="rect">
            <a:avLst/>
          </a:prstGeom>
        </p:spPr>
        <p:txBody>
          <a:bodyPr>
            <a:normAutofit/>
          </a:bodyPr>
          <a:lstStyle>
            <a:lvl1pPr marL="0" indent="0" algn="ctr">
              <a:buFontTx/>
              <a:buNone/>
              <a:defRPr sz="66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47" name="Text Placeholder 76"/>
          <p:cNvSpPr>
            <a:spLocks noGrp="1"/>
          </p:cNvSpPr>
          <p:nvPr>
            <p:ph type="body" sz="quarter" idx="184" hasCustomPrompt="1"/>
          </p:nvPr>
        </p:nvSpPr>
        <p:spPr>
          <a:xfrm>
            <a:off x="11224245" y="3117452"/>
            <a:ext cx="21421724" cy="1163782"/>
          </a:xfrm>
          <a:prstGeom prst="rect">
            <a:avLst/>
          </a:prstGeom>
        </p:spPr>
        <p:txBody>
          <a:bodyPr>
            <a:normAutofit/>
          </a:bodyPr>
          <a:lstStyle>
            <a:lvl1pPr marL="0" indent="0" algn="ctr">
              <a:buFontTx/>
              <a:buNone/>
              <a:defRPr sz="54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48" name="Text Placeholder 76"/>
          <p:cNvSpPr>
            <a:spLocks noGrp="1"/>
          </p:cNvSpPr>
          <p:nvPr>
            <p:ph type="body" sz="quarter" idx="185" hasCustomPrompt="1"/>
          </p:nvPr>
        </p:nvSpPr>
        <p:spPr>
          <a:xfrm>
            <a:off x="11224245" y="417443"/>
            <a:ext cx="21421724" cy="1280160"/>
          </a:xfrm>
          <a:prstGeom prst="rect">
            <a:avLst/>
          </a:prstGeom>
        </p:spPr>
        <p:txBody>
          <a:bodyPr>
            <a:normAutofit/>
          </a:bodyPr>
          <a:lstStyle>
            <a:lvl1pPr marL="0" indent="0" algn="ctr">
              <a:buFontTx/>
              <a:buNone/>
              <a:defRPr sz="8800" b="1">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image" Target="../media/image2.wmf"/><Relationship Id="rId17" Type="http://schemas.openxmlformats.org/officeDocument/2006/relationships/image" Target="../media/image4.wmf"/><Relationship Id="rId2" Type="http://schemas.openxmlformats.org/officeDocument/2006/relationships/theme" Target="../theme/theme1.xml"/><Relationship Id="rId16" Type="http://schemas.openxmlformats.org/officeDocument/2006/relationships/oleObject" Target="../embeddings/oleObject4.bin"/><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oleObject" Target="../embeddings/oleObject2.bin"/><Relationship Id="rId5" Type="http://schemas.openxmlformats.org/officeDocument/2006/relationships/image" Target="../media/image6.png"/><Relationship Id="rId15" Type="http://schemas.openxmlformats.org/officeDocument/2006/relationships/image" Target="../media/image10.png"/><Relationship Id="rId10" Type="http://schemas.openxmlformats.org/officeDocument/2006/relationships/image" Target="../media/image1.wmf"/><Relationship Id="rId19" Type="http://schemas.openxmlformats.org/officeDocument/2006/relationships/image" Target="../media/image11.jpeg"/><Relationship Id="rId4" Type="http://schemas.openxmlformats.org/officeDocument/2006/relationships/image" Target="../media/image5.jpg"/><Relationship Id="rId9" Type="http://schemas.openxmlformats.org/officeDocument/2006/relationships/oleObject" Target="../embeddings/oleObject1.bin"/><Relationship Id="rId14"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alphaModFix amt="70000"/>
            <a:lum/>
          </a:blip>
          <a:srcRect/>
          <a:stretch>
            <a:fillRect l="-3000" r="-3000"/>
          </a:stretch>
        </a:blip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1"/>
            <a:ext cx="43891200" cy="4371975"/>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flipV="1">
            <a:off x="0" y="4371975"/>
            <a:ext cx="43891200" cy="433386"/>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baseline="-25000" dirty="0"/>
          </a:p>
        </p:txBody>
      </p:sp>
      <p:sp>
        <p:nvSpPr>
          <p:cNvPr id="10" name="Text Box 14"/>
          <p:cNvSpPr txBox="1">
            <a:spLocks noChangeArrowheads="1"/>
          </p:cNvSpPr>
          <p:nvPr/>
        </p:nvSpPr>
        <p:spPr bwMode="auto">
          <a:xfrm>
            <a:off x="819153"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30" name="Rounded Rectangle 29"/>
          <p:cNvSpPr/>
          <p:nvPr userDrawn="1"/>
        </p:nvSpPr>
        <p:spPr>
          <a:xfrm>
            <a:off x="506697" y="5267325"/>
            <a:ext cx="10180063"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30"/>
          <p:cNvSpPr/>
          <p:nvPr userDrawn="1"/>
        </p:nvSpPr>
        <p:spPr>
          <a:xfrm>
            <a:off x="33164748" y="5257799"/>
            <a:ext cx="10180063"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userDrawn="1"/>
        </p:nvSpPr>
        <p:spPr>
          <a:xfrm>
            <a:off x="11233151" y="5257798"/>
            <a:ext cx="21428073" cy="26736675"/>
          </a:xfrm>
          <a:prstGeom prst="roundRect">
            <a:avLst>
              <a:gd name="adj" fmla="val 4574"/>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userDrawn="1"/>
        </p:nvGrpSpPr>
        <p:grpSpPr>
          <a:xfrm>
            <a:off x="-11225189" y="-1"/>
            <a:ext cx="11018865" cy="32918401"/>
            <a:chOff x="-11225189" y="-1"/>
            <a:chExt cx="11018865" cy="32918401"/>
          </a:xfrm>
        </p:grpSpPr>
        <p:sp>
          <p:nvSpPr>
            <p:cNvPr id="48" name="Rectangle 47"/>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trifold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49" name="Straight Connector 48"/>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0" name="Picture 49"/>
            <p:cNvPicPr>
              <a:picLocks noChangeAspect="1"/>
            </p:cNvPicPr>
            <p:nvPr userDrawn="1"/>
          </p:nvPicPr>
          <p:blipFill>
            <a:blip r:embed="rId5"/>
            <a:stretch>
              <a:fillRect/>
            </a:stretch>
          </p:blipFill>
          <p:spPr>
            <a:xfrm>
              <a:off x="-10740740" y="10261718"/>
              <a:ext cx="1597666" cy="1201935"/>
            </a:xfrm>
            <a:prstGeom prst="rect">
              <a:avLst/>
            </a:prstGeom>
          </p:spPr>
        </p:pic>
        <p:pic>
          <p:nvPicPr>
            <p:cNvPr id="51" name="Picture 50"/>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52" name="Group 51"/>
            <p:cNvGrpSpPr/>
            <p:nvPr userDrawn="1"/>
          </p:nvGrpSpPr>
          <p:grpSpPr>
            <a:xfrm>
              <a:off x="-9744993" y="23540957"/>
              <a:ext cx="7531182" cy="2120439"/>
              <a:chOff x="-4470427" y="11016658"/>
              <a:chExt cx="3470785" cy="974220"/>
            </a:xfrm>
          </p:grpSpPr>
          <p:grpSp>
            <p:nvGrpSpPr>
              <p:cNvPr id="58" name="Group 57"/>
              <p:cNvGrpSpPr/>
              <p:nvPr userDrawn="1"/>
            </p:nvGrpSpPr>
            <p:grpSpPr>
              <a:xfrm>
                <a:off x="-2783495" y="11060886"/>
                <a:ext cx="624431" cy="893535"/>
                <a:chOff x="-3958697" y="11117435"/>
                <a:chExt cx="779338" cy="1280430"/>
              </a:xfrm>
            </p:grpSpPr>
            <p:pic>
              <p:nvPicPr>
                <p:cNvPr id="64" name="Picture 63"/>
                <p:cNvPicPr>
                  <a:picLocks noChangeAspect="1"/>
                </p:cNvPicPr>
                <p:nvPr userDrawn="1"/>
              </p:nvPicPr>
              <p:blipFill>
                <a:blip r:embed="rId7"/>
                <a:stretch>
                  <a:fillRect/>
                </a:stretch>
              </p:blipFill>
              <p:spPr>
                <a:xfrm>
                  <a:off x="-3948160" y="11117435"/>
                  <a:ext cx="768801" cy="1090857"/>
                </a:xfrm>
                <a:prstGeom prst="rect">
                  <a:avLst/>
                </a:prstGeom>
              </p:spPr>
            </p:pic>
            <p:sp>
              <p:nvSpPr>
                <p:cNvPr id="65" name="TextBox 64"/>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59" name="Group 58"/>
              <p:cNvGrpSpPr/>
              <p:nvPr userDrawn="1"/>
            </p:nvGrpSpPr>
            <p:grpSpPr>
              <a:xfrm>
                <a:off x="-2033159" y="11060889"/>
                <a:ext cx="1033517" cy="893529"/>
                <a:chOff x="-2921738" y="11200127"/>
                <a:chExt cx="1420279" cy="1227904"/>
              </a:xfrm>
            </p:grpSpPr>
            <p:pic>
              <p:nvPicPr>
                <p:cNvPr id="62" name="Picture 61"/>
                <p:cNvPicPr>
                  <a:picLocks noChangeAspect="1"/>
                </p:cNvPicPr>
                <p:nvPr userDrawn="1"/>
              </p:nvPicPr>
              <p:blipFill>
                <a:blip r:embed="rId7"/>
                <a:stretch>
                  <a:fillRect/>
                </a:stretch>
              </p:blipFill>
              <p:spPr>
                <a:xfrm>
                  <a:off x="-2921738" y="11200127"/>
                  <a:ext cx="1420279" cy="1029694"/>
                </a:xfrm>
                <a:prstGeom prst="rect">
                  <a:avLst/>
                </a:prstGeom>
              </p:spPr>
            </p:pic>
            <p:sp>
              <p:nvSpPr>
                <p:cNvPr id="63" name="TextBox 62"/>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0" name="Picture 59"/>
              <p:cNvPicPr>
                <a:picLocks noChangeAspect="1"/>
              </p:cNvPicPr>
              <p:nvPr userDrawn="1"/>
            </p:nvPicPr>
            <p:blipFill>
              <a:blip r:embed="rId8"/>
              <a:stretch>
                <a:fillRect/>
              </a:stretch>
            </p:blipFill>
            <p:spPr>
              <a:xfrm>
                <a:off x="-4470427" y="11016658"/>
                <a:ext cx="1098742" cy="847761"/>
              </a:xfrm>
              <a:prstGeom prst="rect">
                <a:avLst/>
              </a:prstGeom>
            </p:spPr>
          </p:pic>
          <p:sp>
            <p:nvSpPr>
              <p:cNvPr id="61" name="TextBox 60"/>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53" name="Group 52"/>
            <p:cNvGrpSpPr/>
            <p:nvPr userDrawn="1"/>
          </p:nvGrpSpPr>
          <p:grpSpPr>
            <a:xfrm>
              <a:off x="-10398793" y="27751410"/>
              <a:ext cx="9323012" cy="2453251"/>
              <a:chOff x="-4754996" y="12734136"/>
              <a:chExt cx="4296559" cy="1127128"/>
            </a:xfrm>
          </p:grpSpPr>
          <p:graphicFrame>
            <p:nvGraphicFramePr>
              <p:cNvPr id="54" name="Object 53"/>
              <p:cNvGraphicFramePr>
                <a:graphicFrameLocks noChangeAspect="1"/>
              </p:cNvGraphicFramePr>
              <p:nvPr userDrawn="1">
                <p:extLst>
                  <p:ext uri="{D42A27DB-BD31-4B8C-83A1-F6EECF244321}">
                    <p14:modId xmlns:p14="http://schemas.microsoft.com/office/powerpoint/2010/main" val="2583320257"/>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094" name="Image" r:id="rId9" imgW="1828440" imgH="1117440" progId="Photoshop.Image.13">
                      <p:embed/>
                    </p:oleObj>
                  </mc:Choice>
                  <mc:Fallback>
                    <p:oleObj name="Image" r:id="rId9" imgW="1828440" imgH="1117440" progId="Photoshop.Image.13">
                      <p:embed/>
                      <p:pic>
                        <p:nvPicPr>
                          <p:cNvPr id="0" name=""/>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55" name="Object 54"/>
              <p:cNvGraphicFramePr>
                <a:graphicFrameLocks noChangeAspect="1"/>
              </p:cNvGraphicFramePr>
              <p:nvPr userDrawn="1">
                <p:extLst>
                  <p:ext uri="{D42A27DB-BD31-4B8C-83A1-F6EECF244321}">
                    <p14:modId xmlns:p14="http://schemas.microsoft.com/office/powerpoint/2010/main" val="3111605449"/>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095" name="Image" r:id="rId11" imgW="1828440" imgH="1117440" progId="Photoshop.Image.13">
                      <p:embed/>
                    </p:oleObj>
                  </mc:Choice>
                  <mc:Fallback>
                    <p:oleObj name="Image" r:id="rId11" imgW="1828440" imgH="1117440" progId="Photoshop.Image.13">
                      <p:embed/>
                      <p:pic>
                        <p:nvPicPr>
                          <p:cNvPr id="0" name=""/>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56" name="TextBox 55"/>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57" name="TextBox 56"/>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66" name="Group 65"/>
          <p:cNvGrpSpPr/>
          <p:nvPr userDrawn="1"/>
        </p:nvGrpSpPr>
        <p:grpSpPr>
          <a:xfrm>
            <a:off x="44157839" y="-55065"/>
            <a:ext cx="11062139" cy="32973465"/>
            <a:chOff x="44157839" y="-55065"/>
            <a:chExt cx="11062139" cy="32973465"/>
          </a:xfrm>
        </p:grpSpPr>
        <p:sp>
          <p:nvSpPr>
            <p:cNvPr id="67" name="Rectangle 66"/>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68" name="Object 67"/>
            <p:cNvGraphicFramePr>
              <a:graphicFrameLocks noChangeAspect="1"/>
            </p:cNvGraphicFramePr>
            <p:nvPr userDrawn="1">
              <p:extLst>
                <p:ext uri="{D42A27DB-BD31-4B8C-83A1-F6EECF244321}">
                  <p14:modId xmlns:p14="http://schemas.microsoft.com/office/powerpoint/2010/main" val="298943172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096" name="Image" r:id="rId13" imgW="4571280" imgH="1688760" progId="Photoshop.Image.13">
                    <p:embed/>
                  </p:oleObj>
                </mc:Choice>
                <mc:Fallback>
                  <p:oleObj name="Image" r:id="rId13" imgW="4571280" imgH="1688760" progId="Photoshop.Image.13">
                    <p:embed/>
                    <p:pic>
                      <p:nvPicPr>
                        <p:cNvPr id="0" name=""/>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69" name="Picture 68"/>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70" name="Object 69"/>
            <p:cNvGraphicFramePr>
              <a:graphicFrameLocks noChangeAspect="1"/>
            </p:cNvGraphicFramePr>
            <p:nvPr userDrawn="1">
              <p:extLst>
                <p:ext uri="{D42A27DB-BD31-4B8C-83A1-F6EECF244321}">
                  <p14:modId xmlns:p14="http://schemas.microsoft.com/office/powerpoint/2010/main" val="2574947463"/>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097" name="Image" r:id="rId16" imgW="1574280" imgH="1053720" progId="Photoshop.Image.13">
                    <p:embed/>
                  </p:oleObj>
                </mc:Choice>
                <mc:Fallback>
                  <p:oleObj name="Image" r:id="rId16" imgW="1574280" imgH="1053720" progId="Photoshop.Image.13">
                    <p:embed/>
                    <p:pic>
                      <p:nvPicPr>
                        <p:cNvPr id="0" name=""/>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71" name="Group 70"/>
            <p:cNvGrpSpPr/>
            <p:nvPr userDrawn="1"/>
          </p:nvGrpSpPr>
          <p:grpSpPr>
            <a:xfrm>
              <a:off x="44487207" y="29414560"/>
              <a:ext cx="10354213" cy="1265612"/>
              <a:chOff x="44200453" y="28362386"/>
              <a:chExt cx="9771399" cy="1090622"/>
            </a:xfrm>
          </p:grpSpPr>
          <p:sp>
            <p:nvSpPr>
              <p:cNvPr id="73" name="Rounded Rectangle 72"/>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75" name="TextBox 74"/>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2" name="TextBox 71"/>
            <p:cNvSpPr txBox="1"/>
            <p:nvPr userDrawn="1"/>
          </p:nvSpPr>
          <p:spPr>
            <a:xfrm>
              <a:off x="44262808" y="31169782"/>
              <a:ext cx="6870215" cy="1399638"/>
            </a:xfrm>
            <a:prstGeom prst="rect">
              <a:avLst/>
            </a:prstGeom>
            <a:noFill/>
          </p:spPr>
          <p:txBody>
            <a:bodyPr wrap="square" lIns="65304" tIns="32651" rIns="65304" bIns="32651" rtlCol="0">
              <a:spAutoFit/>
            </a:bodyPr>
            <a:lstStyle/>
            <a:p>
              <a:pPr marL="344488" indent="-344488">
                <a:lnSpc>
                  <a:spcPts val="2600"/>
                </a:lnSpc>
              </a:pPr>
              <a:r>
                <a:rPr lang="en-US" sz="2800" dirty="0" smtClean="0">
                  <a:solidFill>
                    <a:schemeClr val="bg1"/>
                  </a:solidFill>
                </a:rPr>
                <a:t>©2015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400" dirty="0" smtClean="0">
                  <a:solidFill>
                    <a:schemeClr val="bg1"/>
                  </a:solidFill>
                </a:rPr>
                <a:t>2117 Fourth Street ,</a:t>
              </a:r>
              <a:r>
                <a:rPr lang="en-US" sz="2400" baseline="0" dirty="0" smtClean="0">
                  <a:solidFill>
                    <a:schemeClr val="bg1"/>
                  </a:solidFill>
                </a:rPr>
                <a:t> Unit C        </a:t>
              </a:r>
            </a:p>
            <a:p>
              <a:pPr marL="344488" indent="0">
                <a:lnSpc>
                  <a:spcPts val="2600"/>
                </a:lnSpc>
              </a:pPr>
              <a:r>
                <a:rPr lang="en-US" sz="2400" baseline="0" dirty="0" smtClean="0">
                  <a:solidFill>
                    <a:schemeClr val="bg1"/>
                  </a:solidFill>
                </a:rPr>
                <a:t>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cas2aq@mtmail.mtsu.edu" TargetMode="External"/><Relationship Id="rId5" Type="http://schemas.openxmlformats.org/officeDocument/2006/relationships/hyperlink" Target="mailto:ep2r@mtmail.mtsu.edu" TargetMode="External"/><Relationship Id="rId4" Type="http://schemas.openxmlformats.org/officeDocument/2006/relationships/hyperlink" Target="mailto:bdh5i@mtmail.mtsu.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5000"/>
            <a:lum/>
          </a:blip>
          <a:srcRect/>
          <a:stretch>
            <a:fillRect l="-3000" r="-3000"/>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17091" y="6578154"/>
            <a:ext cx="9893162" cy="12883505"/>
          </a:xfrm>
        </p:spPr>
        <p:txBody>
          <a:bodyPr/>
          <a:lstStyle/>
          <a:p>
            <a:pPr algn="ctr"/>
            <a:r>
              <a:rPr lang="en-US" sz="2800" b="1" dirty="0"/>
              <a:t>URBAN SPRAWL AND ENVIRONMENTALLY SAFE </a:t>
            </a:r>
            <a:r>
              <a:rPr lang="de-DE" sz="2800" b="1" dirty="0"/>
              <a:t>ALTERNATIVES </a:t>
            </a:r>
            <a:endParaRPr lang="en-US" sz="2800" b="1" dirty="0"/>
          </a:p>
          <a:p>
            <a:r>
              <a:rPr lang="en-US" dirty="0"/>
              <a:t> </a:t>
            </a:r>
          </a:p>
          <a:p>
            <a:pPr algn="ctr"/>
            <a:r>
              <a:rPr lang="en-US" sz="3600" dirty="0"/>
              <a:t>A critical issue that faces many places all over the world is urban sprawl. This issue affects overpopulated and underpopulated regions alike, and is detrimental to both the people and the communities that it touches. Using various online reports, articles and graphs, we are attempting to better educate our community on urban sprawl as well as propose ways to decrease it, and its impact on our communities, cities, and planet. Our research was done in November, 2015, and we hope that the results of said research and proposal of possible solutions will influence the community in the future to strive to create laws, new procedures, or limitations for the mitigation, or perhaps eventually the total elimination of urban sprawl. Our goal is to bring urban sprawl into the spotlight, and help start conversations that could lead to more ideas to do something about the problem. </a:t>
            </a:r>
          </a:p>
          <a:p>
            <a:endParaRPr lang="en-US" dirty="0"/>
          </a:p>
        </p:txBody>
      </p:sp>
      <p:sp>
        <p:nvSpPr>
          <p:cNvPr id="3" name="Text Placeholder 2"/>
          <p:cNvSpPr>
            <a:spLocks noGrp="1"/>
          </p:cNvSpPr>
          <p:nvPr>
            <p:ph type="body" sz="quarter" idx="11"/>
          </p:nvPr>
        </p:nvSpPr>
        <p:spPr>
          <a:xfrm>
            <a:off x="465416" y="5351661"/>
            <a:ext cx="10196513" cy="923322"/>
          </a:xfrm>
        </p:spPr>
        <p:txBody>
          <a:bodyPr/>
          <a:lstStyle/>
          <a:p>
            <a:r>
              <a:rPr lang="en-US" sz="4800" dirty="0" smtClean="0"/>
              <a:t>ABSTRACT</a:t>
            </a:r>
            <a:endParaRPr lang="en-US" sz="4800" dirty="0"/>
          </a:p>
        </p:txBody>
      </p:sp>
      <p:sp>
        <p:nvSpPr>
          <p:cNvPr id="6" name="Text Placeholder 5"/>
          <p:cNvSpPr>
            <a:spLocks noGrp="1"/>
          </p:cNvSpPr>
          <p:nvPr>
            <p:ph type="body" sz="quarter" idx="20"/>
          </p:nvPr>
        </p:nvSpPr>
        <p:spPr>
          <a:xfrm>
            <a:off x="491935" y="20234367"/>
            <a:ext cx="10210799" cy="923322"/>
          </a:xfrm>
        </p:spPr>
        <p:txBody>
          <a:bodyPr/>
          <a:lstStyle/>
          <a:p>
            <a:r>
              <a:rPr lang="en-US" sz="4800" dirty="0" smtClean="0"/>
              <a:t>OBJECTIVES</a:t>
            </a:r>
            <a:endParaRPr lang="en-US" sz="4800" dirty="0"/>
          </a:p>
        </p:txBody>
      </p:sp>
      <p:sp>
        <p:nvSpPr>
          <p:cNvPr id="7" name="Text Placeholder 6"/>
          <p:cNvSpPr>
            <a:spLocks noGrp="1"/>
          </p:cNvSpPr>
          <p:nvPr>
            <p:ph type="body" sz="quarter" idx="21"/>
          </p:nvPr>
        </p:nvSpPr>
        <p:spPr>
          <a:xfrm>
            <a:off x="11252201" y="6265033"/>
            <a:ext cx="21393768" cy="2283680"/>
          </a:xfrm>
        </p:spPr>
        <p:txBody>
          <a:bodyPr/>
          <a:lstStyle/>
          <a:p>
            <a:pPr algn="ctr"/>
            <a:r>
              <a:rPr lang="en-US" sz="4000" dirty="0" smtClean="0"/>
              <a:t>During our research, we found that there are multiple issues associated with Urban Sprawl, including, but not limited to:</a:t>
            </a:r>
          </a:p>
          <a:p>
            <a:endParaRPr lang="en-US" sz="3200" dirty="0"/>
          </a:p>
        </p:txBody>
      </p:sp>
      <p:sp>
        <p:nvSpPr>
          <p:cNvPr id="8" name="Text Placeholder 7"/>
          <p:cNvSpPr>
            <a:spLocks noGrp="1"/>
          </p:cNvSpPr>
          <p:nvPr>
            <p:ph type="body" sz="quarter" idx="22"/>
          </p:nvPr>
        </p:nvSpPr>
        <p:spPr>
          <a:xfrm>
            <a:off x="11242675" y="5280954"/>
            <a:ext cx="21431250" cy="923322"/>
          </a:xfrm>
        </p:spPr>
        <p:txBody>
          <a:bodyPr/>
          <a:lstStyle/>
          <a:p>
            <a:r>
              <a:rPr lang="en-US" sz="4800" dirty="0" smtClean="0"/>
              <a:t>FINDINGS</a:t>
            </a:r>
            <a:endParaRPr lang="en-US" sz="4800" dirty="0"/>
          </a:p>
        </p:txBody>
      </p:sp>
      <p:sp>
        <p:nvSpPr>
          <p:cNvPr id="9" name="Text Placeholder 8"/>
          <p:cNvSpPr>
            <a:spLocks noGrp="1"/>
          </p:cNvSpPr>
          <p:nvPr>
            <p:ph type="body" sz="quarter" idx="23"/>
          </p:nvPr>
        </p:nvSpPr>
        <p:spPr>
          <a:xfrm>
            <a:off x="11224245" y="19914063"/>
            <a:ext cx="21421724" cy="1569638"/>
          </a:xfrm>
        </p:spPr>
        <p:txBody>
          <a:bodyPr/>
          <a:lstStyle/>
          <a:p>
            <a:pPr algn="ctr"/>
            <a:r>
              <a:rPr lang="en-US" sz="3600" dirty="0" smtClean="0"/>
              <a:t>Although our research shows that urban </a:t>
            </a:r>
            <a:r>
              <a:rPr lang="en-US" sz="3600" dirty="0"/>
              <a:t>s</a:t>
            </a:r>
            <a:r>
              <a:rPr lang="en-US" sz="3600" dirty="0" smtClean="0"/>
              <a:t>prawl has more than a few negative effects, we have some solutions in mind to help with these problems.</a:t>
            </a:r>
            <a:endParaRPr lang="en-US" sz="3600" dirty="0"/>
          </a:p>
        </p:txBody>
      </p:sp>
      <p:sp>
        <p:nvSpPr>
          <p:cNvPr id="10" name="Text Placeholder 9"/>
          <p:cNvSpPr>
            <a:spLocks noGrp="1"/>
          </p:cNvSpPr>
          <p:nvPr>
            <p:ph type="body" sz="quarter" idx="24"/>
          </p:nvPr>
        </p:nvSpPr>
        <p:spPr>
          <a:xfrm>
            <a:off x="11252201" y="18737338"/>
            <a:ext cx="21421724" cy="923322"/>
          </a:xfrm>
        </p:spPr>
        <p:txBody>
          <a:bodyPr/>
          <a:lstStyle/>
          <a:p>
            <a:r>
              <a:rPr lang="en-US" sz="4800" dirty="0" smtClean="0"/>
              <a:t>PROPOSED SOLUTIONS</a:t>
            </a:r>
            <a:endParaRPr lang="en-US" sz="4800" dirty="0"/>
          </a:p>
        </p:txBody>
      </p:sp>
      <p:sp>
        <p:nvSpPr>
          <p:cNvPr id="11" name="Text Placeholder 10"/>
          <p:cNvSpPr>
            <a:spLocks noGrp="1"/>
          </p:cNvSpPr>
          <p:nvPr>
            <p:ph type="body" sz="quarter" idx="25"/>
          </p:nvPr>
        </p:nvSpPr>
        <p:spPr>
          <a:xfrm>
            <a:off x="33185100" y="5351661"/>
            <a:ext cx="10201275" cy="923322"/>
          </a:xfrm>
        </p:spPr>
        <p:txBody>
          <a:bodyPr/>
          <a:lstStyle/>
          <a:p>
            <a:r>
              <a:rPr lang="en-US" sz="4800" dirty="0" smtClean="0"/>
              <a:t>CONCLUSION</a:t>
            </a:r>
            <a:endParaRPr lang="en-US" sz="4800" dirty="0"/>
          </a:p>
        </p:txBody>
      </p:sp>
      <p:sp>
        <p:nvSpPr>
          <p:cNvPr id="12" name="Text Placeholder 11"/>
          <p:cNvSpPr>
            <a:spLocks noGrp="1"/>
          </p:cNvSpPr>
          <p:nvPr>
            <p:ph type="body" sz="quarter" idx="26"/>
          </p:nvPr>
        </p:nvSpPr>
        <p:spPr>
          <a:xfrm>
            <a:off x="33505916" y="6265033"/>
            <a:ext cx="9559636" cy="5355290"/>
          </a:xfrm>
        </p:spPr>
        <p:txBody>
          <a:bodyPr/>
          <a:lstStyle/>
          <a:p>
            <a:pPr algn="ctr"/>
            <a:r>
              <a:rPr lang="en-US" sz="3600" dirty="0"/>
              <a:t>Urban sprawl is an issue that is literally growing daily, as new neighborhoods pop up nationwide. Unfortunately, it has an effect on people as individuals, as a community, and on an international level. Fortunately, there are proven solutions that can be implemented to help stop the spread of the problem, and alleviate the impact that urban sprawl has already made. </a:t>
            </a:r>
          </a:p>
          <a:p>
            <a:endParaRPr lang="en-US" dirty="0"/>
          </a:p>
        </p:txBody>
      </p:sp>
      <p:sp>
        <p:nvSpPr>
          <p:cNvPr id="13" name="Text Placeholder 12"/>
          <p:cNvSpPr>
            <a:spLocks noGrp="1"/>
          </p:cNvSpPr>
          <p:nvPr>
            <p:ph type="body" sz="quarter" idx="27"/>
          </p:nvPr>
        </p:nvSpPr>
        <p:spPr>
          <a:xfrm>
            <a:off x="33185095" y="13130208"/>
            <a:ext cx="10201275" cy="923322"/>
          </a:xfrm>
        </p:spPr>
        <p:txBody>
          <a:bodyPr/>
          <a:lstStyle/>
          <a:p>
            <a:r>
              <a:rPr lang="en-US" sz="4800" dirty="0" smtClean="0"/>
              <a:t>REFERENCES</a:t>
            </a:r>
            <a:endParaRPr lang="en-US" sz="4800" dirty="0"/>
          </a:p>
        </p:txBody>
      </p:sp>
      <p:sp>
        <p:nvSpPr>
          <p:cNvPr id="14" name="Text Placeholder 13"/>
          <p:cNvSpPr>
            <a:spLocks noGrp="1"/>
          </p:cNvSpPr>
          <p:nvPr>
            <p:ph type="body" sz="quarter" idx="28"/>
          </p:nvPr>
        </p:nvSpPr>
        <p:spPr>
          <a:xfrm>
            <a:off x="33387917" y="14159371"/>
            <a:ext cx="9628411" cy="12634359"/>
          </a:xfrm>
        </p:spPr>
        <p:txBody>
          <a:bodyPr/>
          <a:lstStyle/>
          <a:p>
            <a:pPr fontAlgn="base"/>
            <a:r>
              <a:rPr lang="en-US" sz="2000" dirty="0"/>
              <a:t>Berlin, Cynthia. "Urban Sprawl Destroys Habitat and Farmland and Harms Biodiversity." </a:t>
            </a:r>
            <a:r>
              <a:rPr lang="en-US" sz="2000" i="1" dirty="0"/>
              <a:t>Urban Sprawl</a:t>
            </a:r>
            <a:r>
              <a:rPr lang="en-US" sz="2000" dirty="0"/>
              <a:t>. Ed. Debra A. Miller. Detroit: Greenhaven Press, 2008. Current Controversies. Rpt. from "Sprawl Comes to the American Heartland." </a:t>
            </a:r>
            <a:r>
              <a:rPr lang="en-US" sz="2000" i="1" dirty="0"/>
              <a:t>Focus</a:t>
            </a:r>
            <a:r>
              <a:rPr lang="en-US" sz="2000" dirty="0"/>
              <a:t> 46.4 (Spring 2002): 2-10. </a:t>
            </a:r>
            <a:r>
              <a:rPr lang="en-US" sz="2000" i="1" dirty="0"/>
              <a:t>Opposing Viewpoints in Context</a:t>
            </a:r>
            <a:r>
              <a:rPr lang="en-US" sz="2000" dirty="0"/>
              <a:t>. Web. 12 Nov. 2015.</a:t>
            </a:r>
          </a:p>
          <a:p>
            <a:pPr fontAlgn="base"/>
            <a:r>
              <a:rPr lang="en-US" sz="2000" dirty="0"/>
              <a:t> </a:t>
            </a:r>
          </a:p>
          <a:p>
            <a:pPr fontAlgn="base"/>
            <a:r>
              <a:rPr lang="en-US" sz="2000" dirty="0" err="1"/>
              <a:t>Bonfiglio</a:t>
            </a:r>
            <a:r>
              <a:rPr lang="en-US" sz="2000" dirty="0"/>
              <a:t>, Olga. "Urban Sprawl Has Impoverished U.S. Cities." Urban Sprawl. Ed. Debra A. Miller. Detroit: Greenhaven Press, 2008. Current Controversies. Rpt. from "Addressing Urban Sprawl: The Archdiocese of Detroit Hopes the Battle Against Sprawl and for Mass Transit Will Help Promote Justice." America (4 Nov. 2002): 12. Opposing Viewpoints in Context. Web. 12 Nov. 2015.</a:t>
            </a:r>
          </a:p>
          <a:p>
            <a:pPr fontAlgn="base"/>
            <a:r>
              <a:rPr lang="en-US" sz="2000" dirty="0"/>
              <a:t> </a:t>
            </a:r>
          </a:p>
          <a:p>
            <a:pPr fontAlgn="base"/>
            <a:r>
              <a:rPr lang="en-US" sz="2000" dirty="0"/>
              <a:t>Burge, Gregory S., et al. "Can Development Impact Fees Help Mitigate Urban Sprawl?." Journal Of The American Planning Association 79.3 (2013): 235-248. Business Source Complete. Web. 22 Nov. 2015.</a:t>
            </a:r>
          </a:p>
          <a:p>
            <a:pPr fontAlgn="base"/>
            <a:r>
              <a:rPr lang="en-US" sz="2000" dirty="0"/>
              <a:t> </a:t>
            </a:r>
          </a:p>
          <a:p>
            <a:pPr fontAlgn="base"/>
            <a:r>
              <a:rPr lang="en-US" sz="2000" dirty="0" err="1"/>
              <a:t>Frumpkin</a:t>
            </a:r>
            <a:r>
              <a:rPr lang="en-US" sz="2000" dirty="0"/>
              <a:t>, Howard. "Urban Sprawl and Public Health." Public Health Reports 117 (2002): 202. CDC.gov. Center for Disease Control and Prevention. Web. 12 Nov. 2015. </a:t>
            </a:r>
          </a:p>
          <a:p>
            <a:pPr fontAlgn="base"/>
            <a:r>
              <a:rPr lang="en-US" sz="2000" dirty="0"/>
              <a:t> </a:t>
            </a:r>
            <a:endParaRPr lang="en-US" sz="2000" dirty="0" smtClean="0"/>
          </a:p>
          <a:p>
            <a:pPr fontAlgn="base"/>
            <a:r>
              <a:rPr lang="en-US" sz="2000" dirty="0" smtClean="0"/>
              <a:t>Mitchell</a:t>
            </a:r>
            <a:r>
              <a:rPr lang="en-US" sz="2000" dirty="0"/>
              <a:t>, John. "Northern Virginia Housing Development." National Geographic. Web. 9 Nov. 2015. &lt;http://environment.nationalgeographic.com/environment/habitats/urban-sprawl/#page=2&gt;. </a:t>
            </a:r>
          </a:p>
          <a:p>
            <a:pPr fontAlgn="base"/>
            <a:r>
              <a:rPr lang="en-US" sz="2000" dirty="0"/>
              <a:t> </a:t>
            </a:r>
          </a:p>
          <a:p>
            <a:pPr fontAlgn="base"/>
            <a:r>
              <a:rPr lang="en-US" sz="2000" dirty="0"/>
              <a:t>"Urban Sprawl." Merriam-Webster.com. Merriam-Webster, </a:t>
            </a:r>
            <a:r>
              <a:rPr lang="en-US" sz="2000" dirty="0" err="1"/>
              <a:t>n.d.</a:t>
            </a:r>
            <a:r>
              <a:rPr lang="en-US" sz="2000" dirty="0"/>
              <a:t> Web. 22 Nov. 2015</a:t>
            </a:r>
            <a:r>
              <a:rPr lang="en-US" sz="2000" dirty="0" smtClean="0"/>
              <a:t>.</a:t>
            </a:r>
          </a:p>
          <a:p>
            <a:pPr fontAlgn="base"/>
            <a:endParaRPr lang="en-US" sz="2000" dirty="0"/>
          </a:p>
          <a:p>
            <a:pPr fontAlgn="base"/>
            <a:r>
              <a:rPr lang="en-US" sz="2000" dirty="0"/>
              <a:t>"Causes and Effects of Urban Sprawl - Conserve Energy Future." Conserve-Energy-Future.com. 29 Dec. 2013. Web. 26 Nov. 2015.</a:t>
            </a:r>
          </a:p>
          <a:p>
            <a:pPr fontAlgn="base"/>
            <a:endParaRPr lang="en-US" sz="2000" dirty="0" smtClean="0"/>
          </a:p>
          <a:p>
            <a:r>
              <a:rPr lang="en-US" sz="2000" dirty="0"/>
              <a:t>Bradford, Alina. "Deforestation: Facts, Causes &amp; Effects." Livescience.com. </a:t>
            </a:r>
            <a:r>
              <a:rPr lang="en-US" sz="2000" dirty="0" err="1"/>
              <a:t>TechMedia</a:t>
            </a:r>
            <a:r>
              <a:rPr lang="en-US" sz="2000" dirty="0"/>
              <a:t> Network, 4 Mar. 2015. Web. 27 Nov. 2015.</a:t>
            </a:r>
          </a:p>
          <a:p>
            <a:r>
              <a:rPr lang="en-US" sz="2000" dirty="0"/>
              <a:t> </a:t>
            </a:r>
          </a:p>
          <a:p>
            <a:pPr fontAlgn="base"/>
            <a:r>
              <a:rPr lang="en-US" sz="2000" dirty="0"/>
              <a:t>Diehl, Rachel. "Alternatives to Urban Sprawl | Museum of the City." Museum of the City. 2014. Web. 27 Nov. 2015.</a:t>
            </a:r>
          </a:p>
          <a:p>
            <a:pPr fontAlgn="base"/>
            <a:endParaRPr lang="en-US" sz="1800" dirty="0"/>
          </a:p>
          <a:p>
            <a:pPr fontAlgn="base"/>
            <a:r>
              <a:rPr lang="en-US" sz="1800" dirty="0"/>
              <a:t> </a:t>
            </a:r>
          </a:p>
          <a:p>
            <a:endParaRPr lang="en-US" sz="1800" dirty="0"/>
          </a:p>
        </p:txBody>
      </p:sp>
      <p:sp>
        <p:nvSpPr>
          <p:cNvPr id="15" name="Text Placeholder 14"/>
          <p:cNvSpPr>
            <a:spLocks noGrp="1"/>
          </p:cNvSpPr>
          <p:nvPr>
            <p:ph type="body" sz="quarter" idx="29"/>
          </p:nvPr>
        </p:nvSpPr>
        <p:spPr>
          <a:xfrm>
            <a:off x="33185096" y="27166794"/>
            <a:ext cx="10201275" cy="923322"/>
          </a:xfrm>
        </p:spPr>
        <p:txBody>
          <a:bodyPr/>
          <a:lstStyle/>
          <a:p>
            <a:r>
              <a:rPr lang="en-US" sz="4800" dirty="0" smtClean="0"/>
              <a:t>CONTACT</a:t>
            </a:r>
            <a:endParaRPr lang="en-US" sz="4800" dirty="0"/>
          </a:p>
        </p:txBody>
      </p:sp>
      <p:sp>
        <p:nvSpPr>
          <p:cNvPr id="16" name="Text Placeholder 15"/>
          <p:cNvSpPr>
            <a:spLocks noGrp="1"/>
          </p:cNvSpPr>
          <p:nvPr>
            <p:ph type="body" sz="quarter" idx="30"/>
          </p:nvPr>
        </p:nvSpPr>
        <p:spPr>
          <a:xfrm>
            <a:off x="33704018" y="28387817"/>
            <a:ext cx="9163432" cy="1769693"/>
          </a:xfrm>
        </p:spPr>
        <p:txBody>
          <a:bodyPr/>
          <a:lstStyle/>
          <a:p>
            <a:r>
              <a:rPr lang="en-US" dirty="0" smtClean="0"/>
              <a:t>Brittnie Hall – </a:t>
            </a:r>
            <a:r>
              <a:rPr lang="en-US" dirty="0" smtClean="0">
                <a:hlinkClick r:id="rId4"/>
              </a:rPr>
              <a:t>bdh5i@mtmail.mtsu.edu</a:t>
            </a:r>
            <a:endParaRPr lang="en-US" dirty="0" smtClean="0"/>
          </a:p>
          <a:p>
            <a:r>
              <a:rPr lang="en-US" dirty="0" smtClean="0"/>
              <a:t>Eli Phipps –  </a:t>
            </a:r>
            <a:r>
              <a:rPr lang="en-US" dirty="0" smtClean="0">
                <a:hlinkClick r:id="rId5"/>
              </a:rPr>
              <a:t>ep2r@mtmail.mtsu.edu</a:t>
            </a:r>
            <a:r>
              <a:rPr lang="en-US" dirty="0" smtClean="0"/>
              <a:t> </a:t>
            </a:r>
          </a:p>
          <a:p>
            <a:r>
              <a:rPr lang="en-US" dirty="0" smtClean="0"/>
              <a:t>Christopher Sharp – </a:t>
            </a:r>
            <a:r>
              <a:rPr lang="en-US" dirty="0" smtClean="0">
                <a:hlinkClick r:id="rId6"/>
              </a:rPr>
              <a:t>cas2aq@mtmail.mtsu.edu</a:t>
            </a:r>
            <a:r>
              <a:rPr lang="en-US" dirty="0" smtClean="0"/>
              <a:t> </a:t>
            </a:r>
            <a:endParaRPr lang="en-US" dirty="0"/>
          </a:p>
        </p:txBody>
      </p:sp>
      <p:sp>
        <p:nvSpPr>
          <p:cNvPr id="17" name="Text Placeholder 16"/>
          <p:cNvSpPr>
            <a:spLocks noGrp="1"/>
          </p:cNvSpPr>
          <p:nvPr>
            <p:ph type="body" sz="quarter" idx="96"/>
          </p:nvPr>
        </p:nvSpPr>
        <p:spPr>
          <a:xfrm>
            <a:off x="617091" y="21483701"/>
            <a:ext cx="10201275" cy="3564030"/>
          </a:xfrm>
        </p:spPr>
        <p:txBody>
          <a:bodyPr/>
          <a:lstStyle/>
          <a:p>
            <a:pPr marL="342900" indent="-342900">
              <a:buFont typeface="Arial" panose="020B0604020202020204" pitchFamily="34" charset="0"/>
              <a:buChar char="•"/>
            </a:pPr>
            <a:r>
              <a:rPr lang="en-US" sz="3600" dirty="0" smtClean="0"/>
              <a:t>Define urban </a:t>
            </a:r>
            <a:r>
              <a:rPr lang="en-US" sz="3600" dirty="0"/>
              <a:t>s</a:t>
            </a:r>
            <a:r>
              <a:rPr lang="en-US" sz="3600" dirty="0" smtClean="0"/>
              <a:t>prawl</a:t>
            </a:r>
          </a:p>
          <a:p>
            <a:pPr marL="342900" indent="-342900">
              <a:buFont typeface="Arial" panose="020B0604020202020204" pitchFamily="34" charset="0"/>
              <a:buChar char="•"/>
            </a:pPr>
            <a:r>
              <a:rPr lang="en-US" sz="3600" dirty="0" smtClean="0"/>
              <a:t>Explain problems with urban </a:t>
            </a:r>
            <a:r>
              <a:rPr lang="en-US" sz="3600" dirty="0"/>
              <a:t>s</a:t>
            </a:r>
            <a:r>
              <a:rPr lang="en-US" sz="3600" dirty="0" smtClean="0"/>
              <a:t>prawl</a:t>
            </a:r>
          </a:p>
          <a:p>
            <a:pPr marL="342900" indent="-342900">
              <a:buFont typeface="Arial" panose="020B0604020202020204" pitchFamily="34" charset="0"/>
              <a:buChar char="•"/>
            </a:pPr>
            <a:r>
              <a:rPr lang="en-US" sz="3600" dirty="0" smtClean="0"/>
              <a:t>Propose </a:t>
            </a:r>
            <a:r>
              <a:rPr lang="en-US" sz="3600" dirty="0"/>
              <a:t>s</a:t>
            </a:r>
            <a:r>
              <a:rPr lang="en-US" sz="3600" dirty="0" smtClean="0"/>
              <a:t>olutions</a:t>
            </a:r>
          </a:p>
          <a:p>
            <a:pPr marL="342900" indent="-342900">
              <a:buFont typeface="Arial" panose="020B0604020202020204" pitchFamily="34" charset="0"/>
              <a:buChar char="•"/>
            </a:pPr>
            <a:r>
              <a:rPr lang="en-US" sz="3600" dirty="0" smtClean="0"/>
              <a:t>Spread awareness and start conversation about urban sprawl</a:t>
            </a:r>
            <a:endParaRPr lang="en-US" sz="3600" dirty="0"/>
          </a:p>
        </p:txBody>
      </p:sp>
      <p:sp>
        <p:nvSpPr>
          <p:cNvPr id="19" name="Text Placeholder 18"/>
          <p:cNvSpPr>
            <a:spLocks noGrp="1"/>
          </p:cNvSpPr>
          <p:nvPr>
            <p:ph type="body" sz="quarter" idx="150"/>
          </p:nvPr>
        </p:nvSpPr>
        <p:spPr>
          <a:xfrm>
            <a:off x="11252201" y="2516394"/>
            <a:ext cx="21421724" cy="1280160"/>
          </a:xfrm>
        </p:spPr>
        <p:txBody>
          <a:bodyPr>
            <a:normAutofit/>
          </a:bodyPr>
          <a:lstStyle/>
          <a:p>
            <a:r>
              <a:rPr lang="en-US" sz="6000" dirty="0" smtClean="0">
                <a:latin typeface="Californian FB" panose="0207040306080B030204" pitchFamily="18" charset="0"/>
              </a:rPr>
              <a:t>Brittnie Hall, Eli Phipps, Christopher Sharp</a:t>
            </a:r>
            <a:endParaRPr lang="en-US" sz="6000" dirty="0">
              <a:latin typeface="Californian FB" panose="0207040306080B030204" pitchFamily="18" charset="0"/>
            </a:endParaRPr>
          </a:p>
        </p:txBody>
      </p:sp>
      <p:sp>
        <p:nvSpPr>
          <p:cNvPr id="44" name="Text Placeholder 43"/>
          <p:cNvSpPr>
            <a:spLocks noGrp="1"/>
          </p:cNvSpPr>
          <p:nvPr>
            <p:ph type="body" sz="quarter" idx="185"/>
          </p:nvPr>
        </p:nvSpPr>
        <p:spPr>
          <a:xfrm>
            <a:off x="11224245" y="859212"/>
            <a:ext cx="21421724" cy="1280160"/>
          </a:xfrm>
        </p:spPr>
        <p:txBody>
          <a:bodyPr>
            <a:noAutofit/>
          </a:bodyPr>
          <a:lstStyle/>
          <a:p>
            <a:r>
              <a:rPr lang="en-US" dirty="0" smtClean="0">
                <a:latin typeface="Century" panose="02040604050505020304" pitchFamily="18" charset="0"/>
              </a:rPr>
              <a:t>URBAN SPRAWL</a:t>
            </a:r>
            <a:endParaRPr lang="en-US" dirty="0">
              <a:latin typeface="Century" panose="02040604050505020304" pitchFamily="18" charset="0"/>
            </a:endParaRPr>
          </a:p>
        </p:txBody>
      </p:sp>
      <p:sp>
        <p:nvSpPr>
          <p:cNvPr id="5" name="TextBox 4"/>
          <p:cNvSpPr txBox="1"/>
          <p:nvPr/>
        </p:nvSpPr>
        <p:spPr>
          <a:xfrm>
            <a:off x="822016" y="26056422"/>
            <a:ext cx="9619841" cy="4955203"/>
          </a:xfrm>
          <a:prstGeom prst="rect">
            <a:avLst/>
          </a:prstGeom>
          <a:noFill/>
        </p:spPr>
        <p:txBody>
          <a:bodyPr wrap="square" rtlCol="0">
            <a:spAutoFit/>
          </a:bodyPr>
          <a:lstStyle/>
          <a:p>
            <a:r>
              <a:rPr lang="en-US" sz="2800" dirty="0"/>
              <a:t> </a:t>
            </a:r>
          </a:p>
          <a:p>
            <a:pPr algn="ctr"/>
            <a:r>
              <a:rPr lang="en-US" sz="4800" b="1" i="1" dirty="0" smtClean="0">
                <a:solidFill>
                  <a:schemeClr val="tx1">
                    <a:lumMod val="65000"/>
                    <a:lumOff val="35000"/>
                  </a:schemeClr>
                </a:solidFill>
                <a:latin typeface="Times New Roman" panose="02020603050405020304" pitchFamily="18" charset="0"/>
                <a:cs typeface="Times New Roman" panose="02020603050405020304" pitchFamily="18" charset="0"/>
              </a:rPr>
              <a:t>Urban </a:t>
            </a:r>
            <a:r>
              <a:rPr lang="en-US" sz="4800" b="1" i="1" dirty="0">
                <a:solidFill>
                  <a:schemeClr val="tx1">
                    <a:lumMod val="65000"/>
                    <a:lumOff val="35000"/>
                  </a:schemeClr>
                </a:solidFill>
                <a:latin typeface="Times New Roman" panose="02020603050405020304" pitchFamily="18" charset="0"/>
                <a:cs typeface="Times New Roman" panose="02020603050405020304" pitchFamily="18" charset="0"/>
              </a:rPr>
              <a:t>Sprawl is defined by the Merriam-Webster Dictionary as </a:t>
            </a:r>
            <a:r>
              <a:rPr lang="en-US" sz="4800" b="1" i="1" dirty="0" smtClean="0">
                <a:solidFill>
                  <a:schemeClr val="tx1">
                    <a:lumMod val="65000"/>
                    <a:lumOff val="35000"/>
                  </a:schemeClr>
                </a:solidFill>
                <a:latin typeface="Times New Roman" panose="02020603050405020304" pitchFamily="18" charset="0"/>
                <a:cs typeface="Times New Roman" panose="02020603050405020304" pitchFamily="18" charset="0"/>
              </a:rPr>
              <a:t>“a </a:t>
            </a:r>
            <a:r>
              <a:rPr lang="en-US" sz="4800" b="1" i="1" dirty="0">
                <a:solidFill>
                  <a:schemeClr val="tx1">
                    <a:lumMod val="65000"/>
                    <a:lumOff val="35000"/>
                  </a:schemeClr>
                </a:solidFill>
                <a:latin typeface="Times New Roman" panose="02020603050405020304" pitchFamily="18" charset="0"/>
                <a:cs typeface="Times New Roman" panose="02020603050405020304" pitchFamily="18" charset="0"/>
              </a:rPr>
              <a:t>situation in which large stores, groups of houses, etc., are built in an area around a city that formerly had few people living in </a:t>
            </a:r>
            <a:r>
              <a:rPr lang="en-US" sz="4800" b="1" i="1" dirty="0" smtClean="0">
                <a:solidFill>
                  <a:schemeClr val="tx1">
                    <a:lumMod val="65000"/>
                    <a:lumOff val="35000"/>
                  </a:schemeClr>
                </a:solidFill>
                <a:latin typeface="Times New Roman" panose="02020603050405020304" pitchFamily="18" charset="0"/>
                <a:cs typeface="Times New Roman" panose="02020603050405020304" pitchFamily="18" charset="0"/>
              </a:rPr>
              <a:t>it” </a:t>
            </a:r>
            <a:endParaRPr lang="en-US" sz="4800" b="1" i="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58300" y="9197121"/>
            <a:ext cx="10033967" cy="7715084"/>
          </a:xfrm>
          <a:prstGeom prst="rect">
            <a:avLst/>
          </a:prstGeom>
        </p:spPr>
      </p:pic>
      <p:sp>
        <p:nvSpPr>
          <p:cNvPr id="4" name="TextBox 3"/>
          <p:cNvSpPr txBox="1"/>
          <p:nvPr/>
        </p:nvSpPr>
        <p:spPr>
          <a:xfrm>
            <a:off x="13591207" y="22584385"/>
            <a:ext cx="16687800" cy="4401205"/>
          </a:xfrm>
          <a:prstGeom prst="rect">
            <a:avLst/>
          </a:prstGeom>
          <a:noFill/>
        </p:spPr>
        <p:txBody>
          <a:bodyPr wrap="square" rtlCol="0">
            <a:spAutoFit/>
          </a:bodyPr>
          <a:lstStyle/>
          <a:p>
            <a:pPr algn="ctr"/>
            <a:r>
              <a:rPr lang="en-US" sz="6000" i="1" dirty="0" smtClean="0">
                <a:solidFill>
                  <a:schemeClr val="tx1">
                    <a:lumMod val="50000"/>
                    <a:lumOff val="50000"/>
                  </a:schemeClr>
                </a:solidFill>
                <a:latin typeface="Times New Roman" panose="02020603050405020304" pitchFamily="18" charset="0"/>
                <a:cs typeface="Times New Roman" panose="02020603050405020304" pitchFamily="18" charset="0"/>
              </a:rPr>
              <a:t>“…zone-based </a:t>
            </a:r>
            <a:r>
              <a:rPr lang="en-US" sz="6000" i="1" dirty="0">
                <a:solidFill>
                  <a:schemeClr val="tx1">
                    <a:lumMod val="50000"/>
                    <a:lumOff val="50000"/>
                  </a:schemeClr>
                </a:solidFill>
                <a:latin typeface="Times New Roman" panose="02020603050405020304" pitchFamily="18" charset="0"/>
                <a:cs typeface="Times New Roman" panose="02020603050405020304" pitchFamily="18" charset="0"/>
              </a:rPr>
              <a:t>impact fees can be effectively used to encourage </a:t>
            </a:r>
            <a:r>
              <a:rPr lang="en-US" sz="6000" i="1" dirty="0" smtClean="0">
                <a:solidFill>
                  <a:schemeClr val="tx1">
                    <a:lumMod val="50000"/>
                    <a:lumOff val="50000"/>
                  </a:schemeClr>
                </a:solidFill>
                <a:latin typeface="Times New Roman" panose="02020603050405020304" pitchFamily="18" charset="0"/>
                <a:cs typeface="Times New Roman" panose="02020603050405020304" pitchFamily="18" charset="0"/>
              </a:rPr>
              <a:t>cost-efficient</a:t>
            </a:r>
            <a:r>
              <a:rPr lang="en-US" sz="6000" i="1" dirty="0">
                <a:solidFill>
                  <a:schemeClr val="tx1">
                    <a:lumMod val="50000"/>
                    <a:lumOff val="50000"/>
                  </a:schemeClr>
                </a:solidFill>
                <a:latin typeface="Times New Roman" panose="02020603050405020304" pitchFamily="18" charset="0"/>
                <a:cs typeface="Times New Roman" panose="02020603050405020304" pitchFamily="18" charset="0"/>
              </a:rPr>
              <a:t>, sustainable urban development patterns and to mitigate the intensity of urban sprawl</a:t>
            </a:r>
            <a:r>
              <a:rPr lang="en-US" sz="6000" i="1" dirty="0" smtClean="0">
                <a:solidFill>
                  <a:schemeClr val="tx1">
                    <a:lumMod val="50000"/>
                    <a:lumOff val="50000"/>
                  </a:schemeClr>
                </a:solidFill>
                <a:latin typeface="Times New Roman" panose="02020603050405020304" pitchFamily="18" charset="0"/>
                <a:cs typeface="Times New Roman" panose="02020603050405020304" pitchFamily="18" charset="0"/>
              </a:rPr>
              <a:t>.” </a:t>
            </a:r>
            <a:r>
              <a:rPr lang="en-US" sz="4000" i="1" dirty="0" smtClean="0">
                <a:solidFill>
                  <a:schemeClr val="tx1">
                    <a:lumMod val="50000"/>
                    <a:lumOff val="50000"/>
                  </a:schemeClr>
                </a:solidFill>
                <a:latin typeface="Times New Roman" panose="02020603050405020304" pitchFamily="18" charset="0"/>
                <a:cs typeface="Times New Roman" panose="02020603050405020304" pitchFamily="18" charset="0"/>
              </a:rPr>
              <a:t>- </a:t>
            </a:r>
            <a:r>
              <a:rPr lang="en-US" sz="4000" i="1" dirty="0">
                <a:solidFill>
                  <a:schemeClr val="tx1">
                    <a:lumMod val="50000"/>
                    <a:lumOff val="50000"/>
                  </a:schemeClr>
                </a:solidFill>
                <a:latin typeface="Times New Roman" panose="02020603050405020304" pitchFamily="18" charset="0"/>
                <a:cs typeface="Times New Roman" panose="02020603050405020304" pitchFamily="18" charset="0"/>
              </a:rPr>
              <a:t>Journal of the American Planning Association, Summer 2013, Vol. 79, No. 3</a:t>
            </a:r>
          </a:p>
        </p:txBody>
      </p:sp>
      <p:sp>
        <p:nvSpPr>
          <p:cNvPr id="20" name="TextBox 19"/>
          <p:cNvSpPr txBox="1"/>
          <p:nvPr/>
        </p:nvSpPr>
        <p:spPr>
          <a:xfrm>
            <a:off x="12043112" y="28090116"/>
            <a:ext cx="20059650" cy="2862322"/>
          </a:xfrm>
          <a:prstGeom prst="rect">
            <a:avLst/>
          </a:prstGeom>
          <a:noFill/>
        </p:spPr>
        <p:txBody>
          <a:bodyPr wrap="square" rtlCol="0">
            <a:spAutoFit/>
          </a:bodyPr>
          <a:lstStyle/>
          <a:p>
            <a:pPr marL="342900" indent="-342900">
              <a:buFont typeface="Arial" panose="020B0604020202020204" pitchFamily="34" charset="0"/>
              <a:buChar char="•"/>
            </a:pPr>
            <a:r>
              <a:rPr lang="en-US" sz="3600" dirty="0" smtClean="0">
                <a:solidFill>
                  <a:schemeClr val="tx2"/>
                </a:solidFill>
                <a:latin typeface="Times New Roman" panose="02020603050405020304" pitchFamily="18" charset="0"/>
                <a:cs typeface="Times New Roman" panose="02020603050405020304" pitchFamily="18" charset="0"/>
              </a:rPr>
              <a:t>Building “up” instead of “out” – Rather than building on the fringe of the city, build buildings higher, within the city limits.</a:t>
            </a:r>
          </a:p>
          <a:p>
            <a:pPr marL="342900" indent="-342900">
              <a:buFont typeface="Arial" panose="020B0604020202020204" pitchFamily="34" charset="0"/>
              <a:buChar char="•"/>
            </a:pPr>
            <a:r>
              <a:rPr lang="en-US" sz="3600" dirty="0" smtClean="0">
                <a:solidFill>
                  <a:schemeClr val="tx2"/>
                </a:solidFill>
                <a:latin typeface="Times New Roman" panose="02020603050405020304" pitchFamily="18" charset="0"/>
                <a:cs typeface="Times New Roman" panose="02020603050405020304" pitchFamily="18" charset="0"/>
              </a:rPr>
              <a:t>Implementing zoning fees – Increasing the price of developing on the fringe of the city to discourage sprawl.</a:t>
            </a:r>
          </a:p>
          <a:p>
            <a:pPr marL="342900" indent="-342900">
              <a:buFont typeface="Arial" panose="020B0604020202020204" pitchFamily="34" charset="0"/>
              <a:buChar char="•"/>
            </a:pPr>
            <a:r>
              <a:rPr lang="en-US" sz="3600" dirty="0" smtClean="0">
                <a:solidFill>
                  <a:schemeClr val="tx2"/>
                </a:solidFill>
                <a:latin typeface="Times New Roman" panose="02020603050405020304" pitchFamily="18" charset="0"/>
                <a:cs typeface="Times New Roman" panose="02020603050405020304" pitchFamily="18" charset="0"/>
              </a:rPr>
              <a:t>Alternate modes of transportation – Busses, bicycles, walking, trains, and streetcars</a:t>
            </a:r>
          </a:p>
        </p:txBody>
      </p:sp>
      <p:sp>
        <p:nvSpPr>
          <p:cNvPr id="21" name="TextBox 20"/>
          <p:cNvSpPr txBox="1"/>
          <p:nvPr/>
        </p:nvSpPr>
        <p:spPr>
          <a:xfrm>
            <a:off x="12043112" y="10675690"/>
            <a:ext cx="9703555" cy="4909036"/>
          </a:xfrm>
          <a:prstGeom prst="rect">
            <a:avLst/>
          </a:prstGeom>
          <a:noFill/>
        </p:spPr>
        <p:txBody>
          <a:bodyPr wrap="square" rtlCol="0">
            <a:spAutoFit/>
          </a:bodyPr>
          <a:lstStyle/>
          <a:p>
            <a:pPr marL="342900" indent="-342900">
              <a:buFont typeface="Arial" panose="020B0604020202020204" pitchFamily="34" charset="0"/>
              <a:buChar char="•"/>
            </a:pPr>
            <a:r>
              <a:rPr lang="en-US" sz="3600" dirty="0">
                <a:solidFill>
                  <a:schemeClr val="bg2">
                    <a:lumMod val="25000"/>
                  </a:schemeClr>
                </a:solidFill>
              </a:rPr>
              <a:t>Loss of  land for agriculture</a:t>
            </a:r>
          </a:p>
          <a:p>
            <a:pPr marL="342900" indent="-342900">
              <a:buFont typeface="Arial" panose="020B0604020202020204" pitchFamily="34" charset="0"/>
              <a:buChar char="•"/>
            </a:pPr>
            <a:r>
              <a:rPr lang="en-US" sz="3600" dirty="0">
                <a:solidFill>
                  <a:schemeClr val="bg2">
                    <a:lumMod val="25000"/>
                  </a:schemeClr>
                </a:solidFill>
              </a:rPr>
              <a:t>Deforestation and loss of animal habitats</a:t>
            </a:r>
          </a:p>
          <a:p>
            <a:pPr marL="342900" indent="-342900">
              <a:buFont typeface="Arial" panose="020B0604020202020204" pitchFamily="34" charset="0"/>
              <a:buChar char="•"/>
            </a:pPr>
            <a:r>
              <a:rPr lang="en-US" sz="3600" dirty="0">
                <a:solidFill>
                  <a:schemeClr val="bg2">
                    <a:lumMod val="25000"/>
                  </a:schemeClr>
                </a:solidFill>
              </a:rPr>
              <a:t>Deterioration of inner city communities and economies</a:t>
            </a:r>
          </a:p>
          <a:p>
            <a:pPr marL="342900" indent="-342900">
              <a:buFont typeface="Arial" panose="020B0604020202020204" pitchFamily="34" charset="0"/>
              <a:buChar char="•"/>
            </a:pPr>
            <a:r>
              <a:rPr lang="en-US" sz="3600" dirty="0">
                <a:solidFill>
                  <a:schemeClr val="bg2">
                    <a:lumMod val="25000"/>
                  </a:schemeClr>
                </a:solidFill>
              </a:rPr>
              <a:t>Increased use of vehicles, resulting in more air </a:t>
            </a:r>
            <a:r>
              <a:rPr lang="en-US" sz="3600" dirty="0" smtClean="0">
                <a:solidFill>
                  <a:schemeClr val="bg2">
                    <a:lumMod val="25000"/>
                  </a:schemeClr>
                </a:solidFill>
              </a:rPr>
              <a:t>pollution</a:t>
            </a:r>
          </a:p>
          <a:p>
            <a:pPr marL="342900" indent="-342900">
              <a:buFont typeface="Arial" panose="020B0604020202020204" pitchFamily="34" charset="0"/>
              <a:buChar char="•"/>
            </a:pPr>
            <a:r>
              <a:rPr lang="en-US" sz="3600" dirty="0" smtClean="0">
                <a:solidFill>
                  <a:schemeClr val="bg2">
                    <a:lumMod val="25000"/>
                  </a:schemeClr>
                </a:solidFill>
              </a:rPr>
              <a:t>Decrease in trees and biodiversity, also decreasing oxygen production.</a:t>
            </a:r>
            <a:endParaRPr lang="en-US" sz="3600" dirty="0">
              <a:solidFill>
                <a:schemeClr val="bg2">
                  <a:lumMod val="25000"/>
                </a:schemeClr>
              </a:solidFill>
            </a:endParaRPr>
          </a:p>
          <a:p>
            <a:endParaRPr lang="en-US"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2536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36x48_Trifold_Template-V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PosterPresentations.com-36x48_Trifold_Template-V3</Template>
  <TotalTime>288</TotalTime>
  <Words>385</Words>
  <Application>Microsoft Office PowerPoint</Application>
  <PresentationFormat>Custom</PresentationFormat>
  <Paragraphs>53</Paragraphs>
  <Slides>1</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9" baseType="lpstr">
      <vt:lpstr>Arial</vt:lpstr>
      <vt:lpstr>Calibri</vt:lpstr>
      <vt:lpstr>Californian FB</vt:lpstr>
      <vt:lpstr>Century</vt:lpstr>
      <vt:lpstr>Times New Roman</vt:lpstr>
      <vt:lpstr>Trebuchet MS</vt:lpstr>
      <vt:lpstr>PosterPresentations.com-36x48_Trifold_Template-V3</vt:lpstr>
      <vt:lpstr>Image</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Brittnie Hall</cp:lastModifiedBy>
  <cp:revision>38</cp:revision>
  <dcterms:created xsi:type="dcterms:W3CDTF">2012-02-03T23:30:52Z</dcterms:created>
  <dcterms:modified xsi:type="dcterms:W3CDTF">2015-12-01T07:14:18Z</dcterms:modified>
</cp:coreProperties>
</file>