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
  </p:notesMasterIdLst>
  <p:sldIdLst>
    <p:sldId id="294" r:id="rId2"/>
  </p:sldIdLst>
  <p:sldSz cx="43891200" cy="32918400"/>
  <p:notesSz cx="32099250" cy="3672205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6708">
          <p15:clr>
            <a:srgbClr val="A4A3A4"/>
          </p15:clr>
        </p15:guide>
        <p15:guide id="6" pos="20904">
          <p15:clr>
            <a:srgbClr val="A4A3A4"/>
          </p15:clr>
        </p15:guide>
        <p15:guide id="7" pos="7082">
          <p15:clr>
            <a:srgbClr val="A4A3A4"/>
          </p15:clr>
        </p15:guide>
        <p15:guide id="8" pos="20582">
          <p15:clr>
            <a:srgbClr val="A4A3A4"/>
          </p15:clr>
        </p15:guide>
        <p15:guide id="9" pos="27330">
          <p15:clr>
            <a:srgbClr val="A4A3A4"/>
          </p15:clr>
        </p15:guide>
        <p15:guide id="10" pos="326">
          <p15:clr>
            <a:srgbClr val="A4A3A4"/>
          </p15:clr>
        </p15:guide>
      </p15:sldGuideLst>
    </p:ext>
    <p:ext uri="{2D200454-40CA-4A62-9FC3-DE9A4176ACB9}">
      <p15:notesGuideLst xmlns:p15="http://schemas.microsoft.com/office/powerpoint/2012/main">
        <p15:guide id="1" orient="horz" pos="4637" userDrawn="1">
          <p15:clr>
            <a:srgbClr val="A4A3A4"/>
          </p15:clr>
        </p15:guide>
        <p15:guide id="2" pos="2928" userDrawn="1">
          <p15:clr>
            <a:srgbClr val="A4A3A4"/>
          </p15:clr>
        </p15:guide>
        <p15:guide id="3" orient="horz" pos="11566">
          <p15:clr>
            <a:srgbClr val="A4A3A4"/>
          </p15:clr>
        </p15:guide>
        <p15:guide id="4" pos="1011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00"/>
    <a:srgbClr val="00FA00"/>
    <a:srgbClr val="F3F5FA"/>
    <a:srgbClr val="CDD2DE"/>
    <a:srgbClr val="E3E9E5"/>
    <a:srgbClr val="3B7193"/>
    <a:srgbClr val="2C556E"/>
    <a:srgbClr val="E7E7E5"/>
    <a:srgbClr val="E4E7E8"/>
    <a:srgbClr val="EDE8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868" autoAdjust="0"/>
    <p:restoredTop sz="93087" autoAdjust="0"/>
  </p:normalViewPr>
  <p:slideViewPr>
    <p:cSldViewPr snapToGrid="0" snapToObjects="1" showGuides="1">
      <p:cViewPr>
        <p:scale>
          <a:sx n="25" d="100"/>
          <a:sy n="25" d="100"/>
        </p:scale>
        <p:origin x="-564" y="-2142"/>
      </p:cViewPr>
      <p:guideLst>
        <p:guide orient="horz" pos="3318"/>
        <p:guide orient="horz" pos="288"/>
        <p:guide orient="horz" pos="20160"/>
        <p:guide orient="horz"/>
        <p:guide pos="6708"/>
        <p:guide pos="20904"/>
        <p:guide pos="7082"/>
        <p:guide pos="20582"/>
        <p:guide pos="27330"/>
        <p:guide pos="32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7" d="100"/>
          <a:sy n="77" d="100"/>
        </p:scale>
        <p:origin x="-3138" y="-108"/>
      </p:cViewPr>
      <p:guideLst>
        <p:guide orient="horz" pos="4637"/>
        <p:guide pos="2928"/>
        <p:guide orient="horz" pos="11566"/>
        <p:guide pos="1011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 Id="rId4"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3909675" cy="1836103"/>
          </a:xfrm>
          <a:prstGeom prst="rect">
            <a:avLst/>
          </a:prstGeom>
        </p:spPr>
        <p:txBody>
          <a:bodyPr vert="horz" lIns="393053" tIns="196525" rIns="393053" bIns="196525" rtlCol="0"/>
          <a:lstStyle>
            <a:lvl1pPr algn="l">
              <a:defRPr sz="5200"/>
            </a:lvl1pPr>
          </a:lstStyle>
          <a:p>
            <a:endParaRPr lang="en-US" dirty="0"/>
          </a:p>
        </p:txBody>
      </p:sp>
      <p:sp>
        <p:nvSpPr>
          <p:cNvPr id="3" name="Date Placeholder 2"/>
          <p:cNvSpPr>
            <a:spLocks noGrp="1"/>
          </p:cNvSpPr>
          <p:nvPr>
            <p:ph type="dt" idx="1"/>
          </p:nvPr>
        </p:nvSpPr>
        <p:spPr>
          <a:xfrm>
            <a:off x="18182151" y="0"/>
            <a:ext cx="13909675" cy="1836103"/>
          </a:xfrm>
          <a:prstGeom prst="rect">
            <a:avLst/>
          </a:prstGeom>
        </p:spPr>
        <p:txBody>
          <a:bodyPr vert="horz" lIns="393053" tIns="196525" rIns="393053" bIns="196525" rtlCol="0"/>
          <a:lstStyle>
            <a:lvl1pPr algn="r">
              <a:defRPr sz="5200"/>
            </a:lvl1pPr>
          </a:lstStyle>
          <a:p>
            <a:fld id="{E6CC2317-6751-4CD4-9995-8782DD78E936}" type="datetimeFigureOut">
              <a:rPr lang="en-US" smtClean="0"/>
              <a:pPr/>
              <a:t>3/27/2014</a:t>
            </a:fld>
            <a:endParaRPr lang="en-US" dirty="0"/>
          </a:p>
        </p:txBody>
      </p:sp>
      <p:sp>
        <p:nvSpPr>
          <p:cNvPr id="4" name="Slide Image Placeholder 3"/>
          <p:cNvSpPr>
            <a:spLocks noGrp="1" noRot="1" noChangeAspect="1"/>
          </p:cNvSpPr>
          <p:nvPr>
            <p:ph type="sldImg" idx="2"/>
          </p:nvPr>
        </p:nvSpPr>
        <p:spPr>
          <a:xfrm>
            <a:off x="6872288" y="2752725"/>
            <a:ext cx="18354675" cy="13766800"/>
          </a:xfrm>
          <a:prstGeom prst="rect">
            <a:avLst/>
          </a:prstGeom>
          <a:noFill/>
          <a:ln w="12700">
            <a:solidFill>
              <a:prstClr val="black"/>
            </a:solidFill>
          </a:ln>
        </p:spPr>
        <p:txBody>
          <a:bodyPr vert="horz" lIns="393053" tIns="196525" rIns="393053" bIns="196525" rtlCol="0" anchor="ctr"/>
          <a:lstStyle/>
          <a:p>
            <a:endParaRPr lang="en-US" dirty="0"/>
          </a:p>
        </p:txBody>
      </p:sp>
      <p:sp>
        <p:nvSpPr>
          <p:cNvPr id="5" name="Notes Placeholder 4"/>
          <p:cNvSpPr>
            <a:spLocks noGrp="1"/>
          </p:cNvSpPr>
          <p:nvPr>
            <p:ph type="body" sz="quarter" idx="3"/>
          </p:nvPr>
        </p:nvSpPr>
        <p:spPr>
          <a:xfrm>
            <a:off x="3209925" y="17442975"/>
            <a:ext cx="25679400" cy="16524923"/>
          </a:xfrm>
          <a:prstGeom prst="rect">
            <a:avLst/>
          </a:prstGeom>
        </p:spPr>
        <p:txBody>
          <a:bodyPr vert="horz" lIns="393053" tIns="196525" rIns="393053" bIns="19652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34879574"/>
            <a:ext cx="13909675" cy="1836103"/>
          </a:xfrm>
          <a:prstGeom prst="rect">
            <a:avLst/>
          </a:prstGeom>
        </p:spPr>
        <p:txBody>
          <a:bodyPr vert="horz" lIns="393053" tIns="196525" rIns="393053" bIns="196525" rtlCol="0" anchor="b"/>
          <a:lstStyle>
            <a:lvl1pPr algn="l">
              <a:defRPr sz="5200"/>
            </a:lvl1pPr>
          </a:lstStyle>
          <a:p>
            <a:endParaRPr lang="en-US" dirty="0"/>
          </a:p>
        </p:txBody>
      </p:sp>
      <p:sp>
        <p:nvSpPr>
          <p:cNvPr id="7" name="Slide Number Placeholder 6"/>
          <p:cNvSpPr>
            <a:spLocks noGrp="1"/>
          </p:cNvSpPr>
          <p:nvPr>
            <p:ph type="sldNum" sz="quarter" idx="5"/>
          </p:nvPr>
        </p:nvSpPr>
        <p:spPr>
          <a:xfrm>
            <a:off x="18182151" y="34879574"/>
            <a:ext cx="13909675" cy="1836103"/>
          </a:xfrm>
          <a:prstGeom prst="rect">
            <a:avLst/>
          </a:prstGeom>
        </p:spPr>
        <p:txBody>
          <a:bodyPr vert="horz" lIns="393053" tIns="196525" rIns="393053" bIns="196525" rtlCol="0" anchor="b"/>
          <a:lstStyle>
            <a:lvl1pPr algn="r">
              <a:defRPr sz="5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1119091248"/>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34975132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527049" y="6021370"/>
            <a:ext cx="10196513"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527049" y="5267325"/>
            <a:ext cx="10196513"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517525" y="14197507"/>
            <a:ext cx="1021079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252201" y="6021371"/>
            <a:ext cx="21421724"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242675" y="5267326"/>
            <a:ext cx="214312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11252201" y="20505756"/>
            <a:ext cx="21421724"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1252201" y="19751711"/>
            <a:ext cx="2142172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3185100" y="5267325"/>
            <a:ext cx="102012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3185099" y="6021370"/>
            <a:ext cx="10201275"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3185098" y="14257357"/>
            <a:ext cx="102012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3185097" y="15011402"/>
            <a:ext cx="10201275"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3185095" y="25679401"/>
            <a:ext cx="102012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3185096" y="26433446"/>
            <a:ext cx="10201275"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527049" y="14951552"/>
            <a:ext cx="10201275"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11224245" y="1785731"/>
            <a:ext cx="21421724" cy="1280160"/>
          </a:xfrm>
          <a:prstGeom prst="rect">
            <a:avLst/>
          </a:prstGeom>
        </p:spPr>
        <p:txBody>
          <a:bodyPr>
            <a:normAutofit/>
          </a:bodyPr>
          <a:lstStyle>
            <a:lvl1pPr marL="0" indent="0" algn="ctr">
              <a:buFontTx/>
              <a:buNone/>
              <a:defRPr sz="66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47" name="Text Placeholder 76"/>
          <p:cNvSpPr>
            <a:spLocks noGrp="1"/>
          </p:cNvSpPr>
          <p:nvPr>
            <p:ph type="body" sz="quarter" idx="184" hasCustomPrompt="1"/>
          </p:nvPr>
        </p:nvSpPr>
        <p:spPr>
          <a:xfrm>
            <a:off x="11224245" y="3117452"/>
            <a:ext cx="21421724" cy="1163782"/>
          </a:xfrm>
          <a:prstGeom prst="rect">
            <a:avLst/>
          </a:prstGeom>
        </p:spPr>
        <p:txBody>
          <a:bodyPr>
            <a:normAutofit/>
          </a:bodyPr>
          <a:lstStyle>
            <a:lvl1pPr marL="0" indent="0" algn="ctr">
              <a:buFontTx/>
              <a:buNone/>
              <a:defRPr sz="54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48" name="Text Placeholder 76"/>
          <p:cNvSpPr>
            <a:spLocks noGrp="1"/>
          </p:cNvSpPr>
          <p:nvPr>
            <p:ph type="body" sz="quarter" idx="185" hasCustomPrompt="1"/>
          </p:nvPr>
        </p:nvSpPr>
        <p:spPr>
          <a:xfrm>
            <a:off x="11224245" y="417443"/>
            <a:ext cx="21421724" cy="1280160"/>
          </a:xfrm>
          <a:prstGeom prst="rect">
            <a:avLst/>
          </a:prstGeom>
        </p:spPr>
        <p:txBody>
          <a:bodyPr>
            <a:normAutofit/>
          </a:bodyPr>
          <a:lstStyle>
            <a:lvl1pPr marL="0" indent="0" algn="ctr">
              <a:buFontTx/>
              <a:buNone/>
              <a:defRPr sz="8800">
                <a:solidFill>
                  <a:schemeClr val="bg1"/>
                </a:solidFill>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3.png"/><Relationship Id="rId18" Type="http://schemas.openxmlformats.org/officeDocument/2006/relationships/image" Target="../media/image10.jpeg"/><Relationship Id="rId3" Type="http://schemas.openxmlformats.org/officeDocument/2006/relationships/vmlDrawing" Target="../drawings/vmlDrawing1.vml"/><Relationship Id="rId7" Type="http://schemas.openxmlformats.org/officeDocument/2006/relationships/image" Target="../media/image8.png"/><Relationship Id="rId12" Type="http://schemas.openxmlformats.org/officeDocument/2006/relationships/oleObject" Target="../embeddings/oleObject3.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1.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2.png"/><Relationship Id="rId5" Type="http://schemas.openxmlformats.org/officeDocument/2006/relationships/image" Target="../media/image6.png"/><Relationship Id="rId15" Type="http://schemas.openxmlformats.org/officeDocument/2006/relationships/oleObject" Target="../embeddings/oleObject4.bin"/><Relationship Id="rId10" Type="http://schemas.openxmlformats.org/officeDocument/2006/relationships/oleObject" Target="../embeddings/oleObject2.bin"/><Relationship Id="rId4" Type="http://schemas.openxmlformats.org/officeDocument/2006/relationships/image" Target="../media/image5.png"/><Relationship Id="rId9" Type="http://schemas.openxmlformats.org/officeDocument/2006/relationships/image" Target="../media/image1.png"/><Relationship Id="rId1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1"/>
            <a:ext cx="43891200" cy="4371975"/>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flipV="1">
            <a:off x="0" y="4371975"/>
            <a:ext cx="43891200" cy="433386"/>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baseline="-25000" dirty="0"/>
          </a:p>
        </p:txBody>
      </p:sp>
      <p:sp>
        <p:nvSpPr>
          <p:cNvPr id="10" name="Text Box 14"/>
          <p:cNvSpPr txBox="1">
            <a:spLocks noChangeArrowheads="1"/>
          </p:cNvSpPr>
          <p:nvPr/>
        </p:nvSpPr>
        <p:spPr bwMode="auto">
          <a:xfrm>
            <a:off x="819153"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30" name="Rounded Rectangle 29"/>
          <p:cNvSpPr/>
          <p:nvPr userDrawn="1"/>
        </p:nvSpPr>
        <p:spPr>
          <a:xfrm>
            <a:off x="506697" y="5267325"/>
            <a:ext cx="10180063"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ounded Rectangle 30"/>
          <p:cNvSpPr/>
          <p:nvPr userDrawn="1"/>
        </p:nvSpPr>
        <p:spPr>
          <a:xfrm>
            <a:off x="33164748" y="5257799"/>
            <a:ext cx="10180063"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ounded Rectangle 31"/>
          <p:cNvSpPr/>
          <p:nvPr userDrawn="1"/>
        </p:nvSpPr>
        <p:spPr>
          <a:xfrm>
            <a:off x="11233151" y="5257798"/>
            <a:ext cx="21428073" cy="26736675"/>
          </a:xfrm>
          <a:prstGeom prst="roundRect">
            <a:avLst>
              <a:gd name="adj" fmla="val 4574"/>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p:cNvGrpSpPr/>
          <p:nvPr userDrawn="1"/>
        </p:nvGrpSpPr>
        <p:grpSpPr>
          <a:xfrm>
            <a:off x="-11225189" y="-1"/>
            <a:ext cx="11018865" cy="32918401"/>
            <a:chOff x="-11225189" y="-1"/>
            <a:chExt cx="11018865" cy="32918401"/>
          </a:xfrm>
        </p:grpSpPr>
        <p:sp>
          <p:nvSpPr>
            <p:cNvPr id="48" name="Rectangle 47"/>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trifold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49" name="Straight Connector 48"/>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0" name="Picture 49"/>
            <p:cNvPicPr>
              <a:picLocks noChangeAspect="1"/>
            </p:cNvPicPr>
            <p:nvPr userDrawn="1"/>
          </p:nvPicPr>
          <p:blipFill>
            <a:blip r:embed="rId4" cstate="print"/>
            <a:stretch>
              <a:fillRect/>
            </a:stretch>
          </p:blipFill>
          <p:spPr>
            <a:xfrm>
              <a:off x="-10740740" y="10261718"/>
              <a:ext cx="1597666" cy="1201935"/>
            </a:xfrm>
            <a:prstGeom prst="rect">
              <a:avLst/>
            </a:prstGeom>
          </p:spPr>
        </p:pic>
        <p:pic>
          <p:nvPicPr>
            <p:cNvPr id="51" name="Picture 50"/>
            <p:cNvPicPr>
              <a:picLocks noChangeAspect="1"/>
            </p:cNvPicPr>
            <p:nvPr userDrawn="1"/>
          </p:nvPicPr>
          <p:blipFill>
            <a:blip r:embed="rId5" cstate="print"/>
            <a:stretch>
              <a:fillRect/>
            </a:stretch>
          </p:blipFill>
          <p:spPr>
            <a:xfrm>
              <a:off x="-10732765" y="15696927"/>
              <a:ext cx="9986808" cy="1053596"/>
            </a:xfrm>
            <a:prstGeom prst="rect">
              <a:avLst/>
            </a:prstGeom>
          </p:spPr>
        </p:pic>
        <p:grpSp>
          <p:nvGrpSpPr>
            <p:cNvPr id="52" name="Group 51"/>
            <p:cNvGrpSpPr/>
            <p:nvPr userDrawn="1"/>
          </p:nvGrpSpPr>
          <p:grpSpPr>
            <a:xfrm>
              <a:off x="-9744993" y="23540957"/>
              <a:ext cx="7531182" cy="2120439"/>
              <a:chOff x="-4470427" y="11016658"/>
              <a:chExt cx="3470785" cy="974220"/>
            </a:xfrm>
          </p:grpSpPr>
          <p:grpSp>
            <p:nvGrpSpPr>
              <p:cNvPr id="58" name="Group 57"/>
              <p:cNvGrpSpPr/>
              <p:nvPr userDrawn="1"/>
            </p:nvGrpSpPr>
            <p:grpSpPr>
              <a:xfrm>
                <a:off x="-2783495" y="11060886"/>
                <a:ext cx="624431" cy="893535"/>
                <a:chOff x="-3958697" y="11117435"/>
                <a:chExt cx="779338" cy="1280430"/>
              </a:xfrm>
            </p:grpSpPr>
            <p:pic>
              <p:nvPicPr>
                <p:cNvPr id="64" name="Picture 63"/>
                <p:cNvPicPr>
                  <a:picLocks noChangeAspect="1"/>
                </p:cNvPicPr>
                <p:nvPr userDrawn="1"/>
              </p:nvPicPr>
              <p:blipFill>
                <a:blip r:embed="rId6" cstate="print"/>
                <a:stretch>
                  <a:fillRect/>
                </a:stretch>
              </p:blipFill>
              <p:spPr>
                <a:xfrm>
                  <a:off x="-3948160" y="11117435"/>
                  <a:ext cx="768801" cy="1090857"/>
                </a:xfrm>
                <a:prstGeom prst="rect">
                  <a:avLst/>
                </a:prstGeom>
              </p:spPr>
            </p:pic>
            <p:sp>
              <p:nvSpPr>
                <p:cNvPr id="65" name="TextBox 64"/>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59" name="Group 58"/>
              <p:cNvGrpSpPr/>
              <p:nvPr userDrawn="1"/>
            </p:nvGrpSpPr>
            <p:grpSpPr>
              <a:xfrm>
                <a:off x="-2033159" y="11060889"/>
                <a:ext cx="1033517" cy="893529"/>
                <a:chOff x="-2921738" y="11200127"/>
                <a:chExt cx="1420279" cy="1227904"/>
              </a:xfrm>
            </p:grpSpPr>
            <p:pic>
              <p:nvPicPr>
                <p:cNvPr id="62" name="Picture 61"/>
                <p:cNvPicPr>
                  <a:picLocks noChangeAspect="1"/>
                </p:cNvPicPr>
                <p:nvPr userDrawn="1"/>
              </p:nvPicPr>
              <p:blipFill>
                <a:blip r:embed="rId6" cstate="print"/>
                <a:stretch>
                  <a:fillRect/>
                </a:stretch>
              </p:blipFill>
              <p:spPr>
                <a:xfrm>
                  <a:off x="-2921738" y="11200127"/>
                  <a:ext cx="1420279" cy="1029694"/>
                </a:xfrm>
                <a:prstGeom prst="rect">
                  <a:avLst/>
                </a:prstGeom>
              </p:spPr>
            </p:pic>
            <p:sp>
              <p:nvSpPr>
                <p:cNvPr id="63" name="TextBox 62"/>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0" name="Picture 59"/>
              <p:cNvPicPr>
                <a:picLocks noChangeAspect="1"/>
              </p:cNvPicPr>
              <p:nvPr userDrawn="1"/>
            </p:nvPicPr>
            <p:blipFill>
              <a:blip r:embed="rId7" cstate="print"/>
              <a:stretch>
                <a:fillRect/>
              </a:stretch>
            </p:blipFill>
            <p:spPr>
              <a:xfrm>
                <a:off x="-4470427" y="11016658"/>
                <a:ext cx="1098742" cy="847761"/>
              </a:xfrm>
              <a:prstGeom prst="rect">
                <a:avLst/>
              </a:prstGeom>
            </p:spPr>
          </p:pic>
          <p:sp>
            <p:nvSpPr>
              <p:cNvPr id="61" name="TextBox 60"/>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53" name="Group 52"/>
            <p:cNvGrpSpPr/>
            <p:nvPr userDrawn="1"/>
          </p:nvGrpSpPr>
          <p:grpSpPr>
            <a:xfrm>
              <a:off x="-10398793" y="27751410"/>
              <a:ext cx="9323012" cy="2453251"/>
              <a:chOff x="-4754996" y="12734136"/>
              <a:chExt cx="4296559" cy="1127128"/>
            </a:xfrm>
          </p:grpSpPr>
          <p:graphicFrame>
            <p:nvGraphicFramePr>
              <p:cNvPr id="54" name="Object 53"/>
              <p:cNvGraphicFramePr>
                <a:graphicFrameLocks noChangeAspect="1"/>
              </p:cNvGraphicFramePr>
              <p:nvPr userDrawn="1">
                <p:extLst>
                  <p:ext uri="{D42A27DB-BD31-4B8C-83A1-F6EECF244321}">
                    <p14:modId xmlns:p14="http://schemas.microsoft.com/office/powerpoint/2010/main" val="2583320257"/>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246" name="Image" r:id="rId8" imgW="1828571" imgH="1117460" progId="">
                      <p:embed/>
                    </p:oleObj>
                  </mc:Choice>
                  <mc:Fallback>
                    <p:oleObj name="Image" r:id="rId8" imgW="1828571" imgH="1117460" progId="">
                      <p:embed/>
                      <p:pic>
                        <p:nvPicPr>
                          <p:cNvPr id="0" name="Picture 2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5" name="Object 54"/>
              <p:cNvGraphicFramePr>
                <a:graphicFrameLocks noChangeAspect="1"/>
              </p:cNvGraphicFramePr>
              <p:nvPr userDrawn="1">
                <p:extLst>
                  <p:ext uri="{D42A27DB-BD31-4B8C-83A1-F6EECF244321}">
                    <p14:modId xmlns:p14="http://schemas.microsoft.com/office/powerpoint/2010/main" val="3111605449"/>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247" name="Image" r:id="rId10" imgW="1828571" imgH="1117460" progId="">
                      <p:embed/>
                    </p:oleObj>
                  </mc:Choice>
                  <mc:Fallback>
                    <p:oleObj name="Image" r:id="rId10" imgW="1828571" imgH="1117460" progId="">
                      <p:embed/>
                      <p:pic>
                        <p:nvPicPr>
                          <p:cNvPr id="0" name="Picture 21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6" name="TextBox 55"/>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57" name="TextBox 56"/>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grpSp>
        <p:nvGrpSpPr>
          <p:cNvPr id="66" name="Group 65"/>
          <p:cNvGrpSpPr/>
          <p:nvPr userDrawn="1"/>
        </p:nvGrpSpPr>
        <p:grpSpPr>
          <a:xfrm>
            <a:off x="44157839" y="-55065"/>
            <a:ext cx="11062139" cy="32973465"/>
            <a:chOff x="44157839" y="-55065"/>
            <a:chExt cx="11062139" cy="32973465"/>
          </a:xfrm>
        </p:grpSpPr>
        <p:sp>
          <p:nvSpPr>
            <p:cNvPr id="67" name="Rectangle 66"/>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68" name="Object 67"/>
            <p:cNvGraphicFramePr>
              <a:graphicFrameLocks noChangeAspect="1"/>
            </p:cNvGraphicFramePr>
            <p:nvPr userDrawn="1">
              <p:extLst>
                <p:ext uri="{D42A27DB-BD31-4B8C-83A1-F6EECF244321}">
                  <p14:modId xmlns:p14="http://schemas.microsoft.com/office/powerpoint/2010/main" val="298943172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248" name="Image" r:id="rId12" imgW="4571429" imgH="1688889" progId="">
                    <p:embed/>
                  </p:oleObj>
                </mc:Choice>
                <mc:Fallback>
                  <p:oleObj name="Image" r:id="rId12" imgW="4571429" imgH="1688889" progId="">
                    <p:embed/>
                    <p:pic>
                      <p:nvPicPr>
                        <p:cNvPr id="0" name="Picture 22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9" name="Picture 68"/>
            <p:cNvPicPr>
              <a:picLocks noChangeAspect="1"/>
            </p:cNvPicPr>
            <p:nvPr userDrawn="1"/>
          </p:nvPicPr>
          <p:blipFill>
            <a:blip r:embed="rId14" cstate="print"/>
            <a:stretch>
              <a:fillRect/>
            </a:stretch>
          </p:blipFill>
          <p:spPr>
            <a:xfrm>
              <a:off x="44621819" y="7740040"/>
              <a:ext cx="2969584" cy="1370577"/>
            </a:xfrm>
            <a:prstGeom prst="rect">
              <a:avLst/>
            </a:prstGeom>
            <a:ln>
              <a:noFill/>
            </a:ln>
          </p:spPr>
        </p:pic>
        <p:graphicFrame>
          <p:nvGraphicFramePr>
            <p:cNvPr id="70" name="Object 69"/>
            <p:cNvGraphicFramePr>
              <a:graphicFrameLocks noChangeAspect="1"/>
            </p:cNvGraphicFramePr>
            <p:nvPr userDrawn="1">
              <p:extLst>
                <p:ext uri="{D42A27DB-BD31-4B8C-83A1-F6EECF244321}">
                  <p14:modId xmlns:p14="http://schemas.microsoft.com/office/powerpoint/2010/main" val="2574947463"/>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249" name="Image" r:id="rId15" imgW="1574603" imgH="1053968" progId="">
                    <p:embed/>
                  </p:oleObj>
                </mc:Choice>
                <mc:Fallback>
                  <p:oleObj name="Image" r:id="rId15" imgW="1574603" imgH="1053968" progId="">
                    <p:embed/>
                    <p:pic>
                      <p:nvPicPr>
                        <p:cNvPr id="0" name="Picture 22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71" name="Group 70"/>
            <p:cNvGrpSpPr/>
            <p:nvPr userDrawn="1"/>
          </p:nvGrpSpPr>
          <p:grpSpPr>
            <a:xfrm>
              <a:off x="44487207" y="29414560"/>
              <a:ext cx="10354213" cy="1265612"/>
              <a:chOff x="44200453" y="28362386"/>
              <a:chExt cx="9771399" cy="1090622"/>
            </a:xfrm>
          </p:grpSpPr>
          <p:sp>
            <p:nvSpPr>
              <p:cNvPr id="73" name="Rounded Rectangle 72"/>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4"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28460718"/>
                <a:ext cx="914401" cy="914399"/>
              </a:xfrm>
              <a:prstGeom prst="rect">
                <a:avLst/>
              </a:prstGeom>
              <a:noFill/>
              <a:ln>
                <a:noFill/>
              </a:ln>
            </p:spPr>
          </p:pic>
          <p:sp>
            <p:nvSpPr>
              <p:cNvPr id="75" name="TextBox 74"/>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Facebook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2" name="TextBox 71"/>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2013</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spTree>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7000" r="-17000"/>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27049" y="6259221"/>
            <a:ext cx="9798051" cy="11486199"/>
          </a:xfrm>
          <a:ln>
            <a:noFill/>
          </a:ln>
        </p:spPr>
        <p:txBody>
          <a:bodyPr/>
          <a:lstStyle/>
          <a:p>
            <a:r>
              <a:rPr lang="en-US" sz="3800" dirty="0" smtClean="0">
                <a:latin typeface="Times New Roman" panose="02020603050405020304" pitchFamily="18" charset="0"/>
                <a:cs typeface="Times New Roman" panose="02020603050405020304" pitchFamily="18" charset="0"/>
              </a:rPr>
              <a:t>In the 1950’s it was suggested that brewer’s yeast had a substance which prevented diabetes in experimental animals. This substance was initially known as the </a:t>
            </a:r>
            <a:r>
              <a:rPr lang="en-US" sz="3800" b="1" dirty="0" smtClean="0">
                <a:latin typeface="Times New Roman" panose="02020603050405020304" pitchFamily="18" charset="0"/>
                <a:cs typeface="Times New Roman" panose="02020603050405020304" pitchFamily="18" charset="0"/>
              </a:rPr>
              <a:t>Glucose Tolerance Factor</a:t>
            </a:r>
            <a:r>
              <a:rPr lang="en-US" sz="3800" dirty="0">
                <a:latin typeface="Times New Roman" panose="02020603050405020304" pitchFamily="18" charset="0"/>
                <a:cs typeface="Times New Roman" panose="02020603050405020304" pitchFamily="18" charset="0"/>
              </a:rPr>
              <a:t>;</a:t>
            </a:r>
            <a:r>
              <a:rPr lang="en-US" sz="3800" dirty="0" smtClean="0">
                <a:latin typeface="Times New Roman" panose="02020603050405020304" pitchFamily="18" charset="0"/>
                <a:cs typeface="Times New Roman" panose="02020603050405020304" pitchFamily="18" charset="0"/>
              </a:rPr>
              <a:t> after additional research it was found to be the trivalent chromium ion.</a:t>
            </a:r>
            <a:endParaRPr lang="en-US" sz="3800" baseline="30000" dirty="0" smtClean="0">
              <a:latin typeface="Times New Roman" panose="02020603050405020304" pitchFamily="18" charset="0"/>
              <a:cs typeface="Times New Roman" panose="02020603050405020304" pitchFamily="18" charset="0"/>
            </a:endParaRPr>
          </a:p>
          <a:p>
            <a:pPr algn="ctr"/>
            <a:r>
              <a:rPr lang="en-US" sz="6500" dirty="0" smtClean="0">
                <a:ln w="0">
                  <a:solidFill>
                    <a:srgbClr val="009A00"/>
                  </a:solidFill>
                </a:ln>
                <a:solidFill>
                  <a:schemeClr val="tx1">
                    <a:lumMod val="95000"/>
                    <a:lumOff val="5000"/>
                  </a:schemeClr>
                </a:solidFill>
                <a:effectLst>
                  <a:glow rad="228600">
                    <a:schemeClr val="accent1">
                      <a:satMod val="175000"/>
                      <a:alpha val="40000"/>
                    </a:schemeClr>
                  </a:glow>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Cr</a:t>
            </a:r>
            <a:r>
              <a:rPr lang="en-US" sz="6500" baseline="30000" dirty="0" smtClean="0">
                <a:ln w="0">
                  <a:solidFill>
                    <a:srgbClr val="009A00"/>
                  </a:solidFill>
                </a:ln>
                <a:solidFill>
                  <a:schemeClr val="tx1">
                    <a:lumMod val="95000"/>
                    <a:lumOff val="5000"/>
                  </a:schemeClr>
                </a:solidFill>
                <a:effectLst>
                  <a:glow rad="228600">
                    <a:schemeClr val="accent1">
                      <a:satMod val="175000"/>
                      <a:alpha val="40000"/>
                    </a:schemeClr>
                  </a:glow>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3+</a:t>
            </a:r>
          </a:p>
          <a:p>
            <a:r>
              <a:rPr lang="en-US" sz="3800" dirty="0" smtClean="0">
                <a:latin typeface="Times New Roman" panose="02020603050405020304" pitchFamily="18" charset="0"/>
                <a:cs typeface="Times New Roman" panose="02020603050405020304" pitchFamily="18" charset="0"/>
              </a:rPr>
              <a:t>Since then more research has been done to determine the role that chromium plays in reducing blood glucose levels, its effect on insulin receptors, and how much of it is necessary for an observable effect. The following data have been established over the years: </a:t>
            </a:r>
          </a:p>
          <a:p>
            <a:endParaRPr lang="en-US" sz="3800" dirty="0" smtClean="0">
              <a:latin typeface="Times New Roman" panose="02020603050405020304" pitchFamily="18" charset="0"/>
              <a:cs typeface="Times New Roman" panose="02020603050405020304" pitchFamily="18" charset="0"/>
            </a:endParaRPr>
          </a:p>
          <a:p>
            <a:pPr algn="ctr"/>
            <a:endParaRPr lang="en-US" sz="3800" dirty="0" smtClean="0">
              <a:latin typeface="Times New Roman" panose="02020603050405020304" pitchFamily="18" charset="0"/>
              <a:cs typeface="Times New Roman" panose="02020603050405020304" pitchFamily="18" charset="0"/>
            </a:endParaRPr>
          </a:p>
          <a:p>
            <a:pPr algn="ctr"/>
            <a:endParaRPr lang="en-US" sz="3800" dirty="0" smtClean="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sz="quarter" idx="11"/>
          </p:nvPr>
        </p:nvSpPr>
        <p:spPr>
          <a:xfrm>
            <a:off x="527049" y="5382067"/>
            <a:ext cx="10196513" cy="892544"/>
          </a:xfrm>
        </p:spPr>
        <p:txBody>
          <a:bodyPr/>
          <a:lstStyle/>
          <a:p>
            <a:r>
              <a:rPr lang="en-US" sz="4600" dirty="0" smtClean="0">
                <a:latin typeface="Arial Black" panose="020B0A04020102020204" pitchFamily="34" charset="0"/>
                <a:cs typeface="Times New Roman" panose="02020603050405020304" pitchFamily="18" charset="0"/>
              </a:rPr>
              <a:t>Introduction</a:t>
            </a:r>
            <a:endParaRPr lang="en-US" sz="4600" dirty="0">
              <a:latin typeface="Arial Black" panose="020B0A04020102020204" pitchFamily="34" charset="0"/>
              <a:cs typeface="Times New Roman" panose="02020603050405020304" pitchFamily="18" charset="0"/>
            </a:endParaRPr>
          </a:p>
        </p:txBody>
      </p:sp>
      <p:sp>
        <p:nvSpPr>
          <p:cNvPr id="6" name="Text Placeholder 5"/>
          <p:cNvSpPr>
            <a:spLocks noGrp="1"/>
          </p:cNvSpPr>
          <p:nvPr>
            <p:ph type="body" sz="quarter" idx="20"/>
          </p:nvPr>
        </p:nvSpPr>
        <p:spPr>
          <a:xfrm>
            <a:off x="512763" y="19643990"/>
            <a:ext cx="10210799" cy="861766"/>
          </a:xfrm>
        </p:spPr>
        <p:txBody>
          <a:bodyPr/>
          <a:lstStyle/>
          <a:p>
            <a:r>
              <a:rPr lang="en-US" sz="4400" dirty="0" smtClean="0">
                <a:latin typeface="Arial Black" panose="020B0A04020102020204" pitchFamily="34" charset="0"/>
              </a:rPr>
              <a:t>Objective </a:t>
            </a:r>
            <a:endParaRPr lang="en-US" sz="4400" dirty="0">
              <a:latin typeface="Arial Black" panose="020B0A04020102020204" pitchFamily="34" charset="0"/>
            </a:endParaRPr>
          </a:p>
        </p:txBody>
      </p:sp>
      <p:sp>
        <p:nvSpPr>
          <p:cNvPr id="8" name="Text Placeholder 7"/>
          <p:cNvSpPr>
            <a:spLocks noGrp="1"/>
          </p:cNvSpPr>
          <p:nvPr>
            <p:ph type="body" sz="quarter" idx="22"/>
          </p:nvPr>
        </p:nvSpPr>
        <p:spPr>
          <a:xfrm>
            <a:off x="11252201" y="5362587"/>
            <a:ext cx="21431250" cy="861766"/>
          </a:xfrm>
        </p:spPr>
        <p:txBody>
          <a:bodyPr/>
          <a:lstStyle/>
          <a:p>
            <a:r>
              <a:rPr lang="en-US" sz="4400" dirty="0" smtClean="0">
                <a:latin typeface="Arial Black" panose="020B0A04020102020204" pitchFamily="34" charset="0"/>
                <a:cs typeface="Times New Roman" panose="02020603050405020304" pitchFamily="18" charset="0"/>
              </a:rPr>
              <a:t>Method</a:t>
            </a:r>
            <a:endParaRPr lang="en-US" sz="4400" dirty="0">
              <a:latin typeface="Arial Black" panose="020B0A04020102020204" pitchFamily="34" charset="0"/>
              <a:cs typeface="Times New Roman" panose="02020603050405020304" pitchFamily="18" charset="0"/>
            </a:endParaRPr>
          </a:p>
        </p:txBody>
      </p:sp>
      <p:sp>
        <p:nvSpPr>
          <p:cNvPr id="10" name="Text Placeholder 9"/>
          <p:cNvSpPr>
            <a:spLocks noGrp="1"/>
          </p:cNvSpPr>
          <p:nvPr>
            <p:ph type="body" sz="quarter" idx="24"/>
          </p:nvPr>
        </p:nvSpPr>
        <p:spPr>
          <a:xfrm>
            <a:off x="11241085" y="19259212"/>
            <a:ext cx="21421724" cy="861766"/>
          </a:xfrm>
        </p:spPr>
        <p:txBody>
          <a:bodyPr/>
          <a:lstStyle/>
          <a:p>
            <a:r>
              <a:rPr lang="en-US" sz="4400" dirty="0" smtClean="0">
                <a:latin typeface="Arial Black" panose="020B0A04020102020204" pitchFamily="34" charset="0"/>
                <a:cs typeface="Times New Roman" panose="02020603050405020304" pitchFamily="18" charset="0"/>
              </a:rPr>
              <a:t>Results</a:t>
            </a:r>
            <a:endParaRPr lang="en-US" sz="4400" dirty="0">
              <a:latin typeface="Arial Black" panose="020B0A04020102020204" pitchFamily="34" charset="0"/>
              <a:cs typeface="Times New Roman" panose="02020603050405020304" pitchFamily="18" charset="0"/>
            </a:endParaRPr>
          </a:p>
        </p:txBody>
      </p:sp>
      <p:sp>
        <p:nvSpPr>
          <p:cNvPr id="11" name="Text Placeholder 10"/>
          <p:cNvSpPr>
            <a:spLocks noGrp="1"/>
          </p:cNvSpPr>
          <p:nvPr>
            <p:ph type="body" sz="quarter" idx="25"/>
          </p:nvPr>
        </p:nvSpPr>
        <p:spPr>
          <a:xfrm>
            <a:off x="33185100" y="5389502"/>
            <a:ext cx="10201275" cy="861766"/>
          </a:xfrm>
        </p:spPr>
        <p:txBody>
          <a:bodyPr/>
          <a:lstStyle/>
          <a:p>
            <a:r>
              <a:rPr lang="en-US" sz="4400" dirty="0" smtClean="0">
                <a:latin typeface="Arial Black" panose="020B0A04020102020204" pitchFamily="34" charset="0"/>
                <a:cs typeface="Times New Roman" panose="02020603050405020304" pitchFamily="18" charset="0"/>
              </a:rPr>
              <a:t>Conclusion</a:t>
            </a:r>
            <a:endParaRPr lang="en-US" sz="4400" dirty="0">
              <a:latin typeface="Arial Black" panose="020B0A04020102020204" pitchFamily="34" charset="0"/>
              <a:cs typeface="Times New Roman" panose="02020603050405020304" pitchFamily="18" charset="0"/>
            </a:endParaRPr>
          </a:p>
        </p:txBody>
      </p:sp>
      <p:sp>
        <p:nvSpPr>
          <p:cNvPr id="12" name="Text Placeholder 11"/>
          <p:cNvSpPr>
            <a:spLocks noGrp="1"/>
          </p:cNvSpPr>
          <p:nvPr>
            <p:ph type="body" sz="quarter" idx="26"/>
          </p:nvPr>
        </p:nvSpPr>
        <p:spPr>
          <a:xfrm>
            <a:off x="33164458" y="6042714"/>
            <a:ext cx="10201275" cy="16952311"/>
          </a:xfrm>
        </p:spPr>
        <p:txBody>
          <a:bodyPr/>
          <a:lstStyle/>
          <a:p>
            <a:r>
              <a:rPr lang="en-US" sz="3800" dirty="0" smtClean="0">
                <a:latin typeface="Times New Roman" panose="02020603050405020304" pitchFamily="18" charset="0"/>
                <a:cs typeface="Times New Roman" panose="02020603050405020304" pitchFamily="18" charset="0"/>
              </a:rPr>
              <a:t>To summarize our understanding of the systematic review, it can be deduced that chromium only works in the presence of two specific conditions: </a:t>
            </a:r>
            <a:endParaRPr lang="en-US" sz="3800" dirty="0">
              <a:latin typeface="Times New Roman" panose="02020603050405020304" pitchFamily="18" charset="0"/>
              <a:cs typeface="Times New Roman" panose="02020603050405020304" pitchFamily="18" charset="0"/>
            </a:endParaRPr>
          </a:p>
          <a:p>
            <a:pPr marL="742950" indent="-742950">
              <a:buFont typeface="+mj-lt"/>
              <a:buAutoNum type="arabicPeriod"/>
            </a:pPr>
            <a:r>
              <a:rPr lang="en-US" sz="3800" dirty="0">
                <a:latin typeface="Times New Roman" panose="02020603050405020304" pitchFamily="18" charset="0"/>
                <a:cs typeface="Times New Roman" panose="02020603050405020304" pitchFamily="18" charset="0"/>
              </a:rPr>
              <a:t>High blood glucose concentrations resembling the diabetic </a:t>
            </a:r>
            <a:r>
              <a:rPr lang="en-US" sz="3800" dirty="0" smtClean="0">
                <a:latin typeface="Times New Roman" panose="02020603050405020304" pitchFamily="18" charset="0"/>
                <a:cs typeface="Times New Roman" panose="02020603050405020304" pitchFamily="18" charset="0"/>
              </a:rPr>
              <a:t>state</a:t>
            </a:r>
            <a:endParaRPr lang="en-US" sz="3800" dirty="0">
              <a:latin typeface="Times New Roman" panose="02020603050405020304" pitchFamily="18" charset="0"/>
              <a:cs typeface="Times New Roman" panose="02020603050405020304" pitchFamily="18" charset="0"/>
            </a:endParaRPr>
          </a:p>
          <a:p>
            <a:pPr marL="742950" indent="-742950">
              <a:buFont typeface="+mj-lt"/>
              <a:buAutoNum type="arabicPeriod"/>
            </a:pPr>
            <a:r>
              <a:rPr lang="en-US" sz="3800" dirty="0">
                <a:latin typeface="Times New Roman" panose="02020603050405020304" pitchFamily="18" charset="0"/>
                <a:cs typeface="Times New Roman" panose="02020603050405020304" pitchFamily="18" charset="0"/>
              </a:rPr>
              <a:t>T</a:t>
            </a:r>
            <a:r>
              <a:rPr lang="en-US" sz="3800" dirty="0" smtClean="0">
                <a:latin typeface="Times New Roman" panose="02020603050405020304" pitchFamily="18" charset="0"/>
                <a:cs typeface="Times New Roman" panose="02020603050405020304" pitchFamily="18" charset="0"/>
              </a:rPr>
              <a:t>he body’s deficiency of the mineral</a:t>
            </a:r>
            <a:endParaRPr lang="en-US" sz="3800" dirty="0">
              <a:latin typeface="Times New Roman" panose="02020603050405020304" pitchFamily="18" charset="0"/>
              <a:cs typeface="Times New Roman" panose="02020603050405020304" pitchFamily="18" charset="0"/>
            </a:endParaRPr>
          </a:p>
          <a:p>
            <a:r>
              <a:rPr lang="en-US" sz="3800" dirty="0" smtClean="0">
                <a:latin typeface="Times New Roman" panose="02020603050405020304" pitchFamily="18" charset="0"/>
                <a:cs typeface="Times New Roman" panose="02020603050405020304" pitchFamily="18" charset="0"/>
              </a:rPr>
              <a:t>In the absence of either of these conditions, chromium will not exert its effects on the insulin receptors, which results in unaffected glucose metabolism and absorption. </a:t>
            </a:r>
            <a:endParaRPr lang="en-US" sz="3800" dirty="0">
              <a:latin typeface="Times New Roman" panose="02020603050405020304" pitchFamily="18" charset="0"/>
              <a:cs typeface="Times New Roman" panose="02020603050405020304" pitchFamily="18" charset="0"/>
            </a:endParaRPr>
          </a:p>
          <a:p>
            <a:endParaRPr lang="en-US" sz="3800" dirty="0">
              <a:latin typeface="Times New Roman" panose="02020603050405020304" pitchFamily="18" charset="0"/>
              <a:cs typeface="Times New Roman" panose="02020603050405020304" pitchFamily="18" charset="0"/>
            </a:endParaRPr>
          </a:p>
          <a:p>
            <a:r>
              <a:rPr lang="en-US" sz="3800" dirty="0" smtClean="0">
                <a:latin typeface="Times New Roman" panose="02020603050405020304" pitchFamily="18" charset="0"/>
                <a:cs typeface="Times New Roman" panose="02020603050405020304" pitchFamily="18" charset="0"/>
              </a:rPr>
              <a:t>Therefore, we accept the hypothesis that chromium assists in lowering blood glucose levels in type 2 diabetes patients by increasing insulin sensitivity. However, it would only act as a treatment supplement if the patient is chromium deficient, as it does not exert effects after crossing a maximum threshold. </a:t>
            </a:r>
          </a:p>
          <a:p>
            <a:r>
              <a:rPr lang="en-US" sz="3800" dirty="0" smtClean="0">
                <a:latin typeface="Times New Roman" panose="02020603050405020304" pitchFamily="18" charset="0"/>
                <a:cs typeface="Times New Roman" panose="02020603050405020304" pitchFamily="18" charset="0"/>
              </a:rPr>
              <a:t>Therefore chromium can be used to help </a:t>
            </a:r>
            <a:r>
              <a:rPr lang="en-US" sz="3800" dirty="0">
                <a:latin typeface="Times New Roman" panose="02020603050405020304" pitchFamily="18" charset="0"/>
                <a:cs typeface="Times New Roman" panose="02020603050405020304" pitchFamily="18" charset="0"/>
              </a:rPr>
              <a:t>type 2 diabetic patients </a:t>
            </a:r>
            <a:r>
              <a:rPr lang="en-US" sz="3800" dirty="0" smtClean="0">
                <a:latin typeface="Times New Roman" panose="02020603050405020304" pitchFamily="18" charset="0"/>
                <a:cs typeface="Times New Roman" panose="02020603050405020304" pitchFamily="18" charset="0"/>
              </a:rPr>
              <a:t>obtain </a:t>
            </a:r>
            <a:r>
              <a:rPr lang="en-US" sz="3800" dirty="0">
                <a:latin typeface="Times New Roman" panose="02020603050405020304" pitchFamily="18" charset="0"/>
                <a:cs typeface="Times New Roman" panose="02020603050405020304" pitchFamily="18" charset="0"/>
              </a:rPr>
              <a:t>a form of treatment that </a:t>
            </a:r>
            <a:r>
              <a:rPr lang="en-US" sz="3800" dirty="0" smtClean="0">
                <a:latin typeface="Times New Roman" panose="02020603050405020304" pitchFamily="18" charset="0"/>
                <a:cs typeface="Times New Roman" panose="02020603050405020304" pitchFamily="18" charset="0"/>
              </a:rPr>
              <a:t>will support and possibly reduce </a:t>
            </a:r>
            <a:r>
              <a:rPr lang="en-US" sz="3800" dirty="0">
                <a:latin typeface="Times New Roman" panose="02020603050405020304" pitchFamily="18" charset="0"/>
                <a:cs typeface="Times New Roman" panose="02020603050405020304" pitchFamily="18" charset="0"/>
              </a:rPr>
              <a:t>their </a:t>
            </a:r>
            <a:r>
              <a:rPr lang="en-US" sz="3800" dirty="0" smtClean="0">
                <a:latin typeface="Times New Roman" panose="02020603050405020304" pitchFamily="18" charset="0"/>
                <a:cs typeface="Times New Roman" panose="02020603050405020304" pitchFamily="18" charset="0"/>
              </a:rPr>
              <a:t>medications, because chromium </a:t>
            </a:r>
            <a:r>
              <a:rPr lang="en-US" sz="3800" dirty="0">
                <a:latin typeface="Times New Roman" panose="02020603050405020304" pitchFamily="18" charset="0"/>
                <a:cs typeface="Times New Roman" panose="02020603050405020304" pitchFamily="18" charset="0"/>
              </a:rPr>
              <a:t>can also be obtained from natural food </a:t>
            </a:r>
            <a:r>
              <a:rPr lang="en-US" sz="3800" dirty="0" smtClean="0">
                <a:latin typeface="Times New Roman" panose="02020603050405020304" pitchFamily="18" charset="0"/>
                <a:cs typeface="Times New Roman" panose="02020603050405020304" pitchFamily="18" charset="0"/>
              </a:rPr>
              <a:t>sources such as broccoli, egg yolks, whole wheat grains,  etc. </a:t>
            </a:r>
            <a:r>
              <a:rPr lang="en-US" sz="3800" dirty="0">
                <a:latin typeface="Times New Roman" panose="02020603050405020304" pitchFamily="18" charset="0"/>
                <a:cs typeface="Times New Roman" panose="02020603050405020304" pitchFamily="18" charset="0"/>
              </a:rPr>
              <a:t>F</a:t>
            </a:r>
            <a:r>
              <a:rPr lang="en-US" sz="3800" dirty="0" smtClean="0">
                <a:latin typeface="Times New Roman" panose="02020603050405020304" pitchFamily="18" charset="0"/>
                <a:cs typeface="Times New Roman" panose="02020603050405020304" pitchFamily="18" charset="0"/>
              </a:rPr>
              <a:t>urther </a:t>
            </a:r>
            <a:r>
              <a:rPr lang="en-US" sz="3800" dirty="0">
                <a:latin typeface="Times New Roman" panose="02020603050405020304" pitchFamily="18" charset="0"/>
                <a:cs typeface="Times New Roman" panose="02020603050405020304" pitchFamily="18" charset="0"/>
              </a:rPr>
              <a:t>research still needs to be conducted </a:t>
            </a:r>
            <a:r>
              <a:rPr lang="en-US" sz="3800" dirty="0" smtClean="0">
                <a:latin typeface="Times New Roman" panose="02020603050405020304" pitchFamily="18" charset="0"/>
                <a:cs typeface="Times New Roman" panose="02020603050405020304" pitchFamily="18" charset="0"/>
              </a:rPr>
              <a:t>however, to </a:t>
            </a:r>
            <a:r>
              <a:rPr lang="en-US" sz="3800" dirty="0">
                <a:latin typeface="Times New Roman" panose="02020603050405020304" pitchFamily="18" charset="0"/>
                <a:cs typeface="Times New Roman" panose="02020603050405020304" pitchFamily="18" charset="0"/>
              </a:rPr>
              <a:t>validate </a:t>
            </a:r>
            <a:r>
              <a:rPr lang="en-US" sz="3800" dirty="0" smtClean="0">
                <a:latin typeface="Times New Roman" panose="02020603050405020304" pitchFamily="18" charset="0"/>
                <a:cs typeface="Times New Roman" panose="02020603050405020304" pitchFamily="18" charset="0"/>
              </a:rPr>
              <a:t>our understanding of chromium’s capabilities. </a:t>
            </a:r>
            <a:endParaRPr lang="en-US" sz="3800" dirty="0">
              <a:latin typeface="Times New Roman" panose="02020603050405020304" pitchFamily="18" charset="0"/>
              <a:cs typeface="Times New Roman" panose="02020603050405020304" pitchFamily="18" charset="0"/>
            </a:endParaRPr>
          </a:p>
        </p:txBody>
      </p:sp>
      <p:sp>
        <p:nvSpPr>
          <p:cNvPr id="13" name="Text Placeholder 12"/>
          <p:cNvSpPr>
            <a:spLocks noGrp="1"/>
          </p:cNvSpPr>
          <p:nvPr>
            <p:ph type="body" sz="quarter" idx="27"/>
          </p:nvPr>
        </p:nvSpPr>
        <p:spPr>
          <a:xfrm>
            <a:off x="33197802" y="23033941"/>
            <a:ext cx="10201275" cy="861766"/>
          </a:xfrm>
        </p:spPr>
        <p:txBody>
          <a:bodyPr/>
          <a:lstStyle/>
          <a:p>
            <a:r>
              <a:rPr lang="en-US" sz="4400" dirty="0" smtClean="0">
                <a:latin typeface="Arial Black" panose="020B0A04020102020204" pitchFamily="34" charset="0"/>
                <a:cs typeface="Times New Roman" panose="02020603050405020304" pitchFamily="18" charset="0"/>
              </a:rPr>
              <a:t>References</a:t>
            </a:r>
            <a:endParaRPr lang="en-US" sz="4400" dirty="0">
              <a:latin typeface="Arial Black" panose="020B0A04020102020204" pitchFamily="34" charset="0"/>
              <a:cs typeface="Times New Roman" panose="02020603050405020304" pitchFamily="18" charset="0"/>
            </a:endParaRPr>
          </a:p>
        </p:txBody>
      </p:sp>
      <p:sp>
        <p:nvSpPr>
          <p:cNvPr id="14" name="Text Placeholder 13"/>
          <p:cNvSpPr>
            <a:spLocks noGrp="1"/>
          </p:cNvSpPr>
          <p:nvPr>
            <p:ph type="body" sz="quarter" idx="28"/>
          </p:nvPr>
        </p:nvSpPr>
        <p:spPr>
          <a:xfrm>
            <a:off x="33231146" y="23704570"/>
            <a:ext cx="10201275" cy="8333028"/>
          </a:xfrm>
        </p:spPr>
        <p:txBody>
          <a:bodyPr/>
          <a:lstStyle/>
          <a:p>
            <a:pPr marL="241300" indent="-241300"/>
            <a:r>
              <a:rPr lang="en-US" sz="1650" dirty="0"/>
              <a:t>William T, Frank B. Role of Chromium in Human Health and in Diabetes. </a:t>
            </a:r>
            <a:r>
              <a:rPr lang="en-US" sz="1650" i="1" dirty="0"/>
              <a:t>Diabetes Care</a:t>
            </a:r>
            <a:r>
              <a:rPr lang="en-US" sz="1650" dirty="0"/>
              <a:t>. 2004; 27: 2741-2751.</a:t>
            </a:r>
          </a:p>
          <a:p>
            <a:pPr marL="241300" indent="-241300"/>
            <a:r>
              <a:rPr lang="en-US" sz="1650" dirty="0"/>
              <a:t>Vincent JB. Quest for the Molecular Mechanism of Chromium Action and its relationship to Diabetes. </a:t>
            </a:r>
            <a:r>
              <a:rPr lang="en-US" sz="1650" i="1" dirty="0" err="1"/>
              <a:t>Nutr</a:t>
            </a:r>
            <a:r>
              <a:rPr lang="en-US" sz="1650" i="1" dirty="0"/>
              <a:t> Rev.</a:t>
            </a:r>
            <a:r>
              <a:rPr lang="en-US" sz="1650" dirty="0"/>
              <a:t> 2000; 58: 67-73.</a:t>
            </a:r>
          </a:p>
          <a:p>
            <a:pPr marL="241300" indent="-241300"/>
            <a:r>
              <a:rPr lang="en-US" sz="1650" dirty="0" err="1"/>
              <a:t>Pattar</a:t>
            </a:r>
            <a:r>
              <a:rPr lang="en-US" sz="1650" dirty="0"/>
              <a:t> GR, Tackett L, Liu P, Elmendorf JS. Chromium Picolinate positively influences the glucose transporter system via affecting cholesterol homeostasis in adipocytes cultured under hyperglycemic conditions. </a:t>
            </a:r>
            <a:r>
              <a:rPr lang="en-US" sz="1650" i="1" dirty="0" err="1"/>
              <a:t>Mutat</a:t>
            </a:r>
            <a:r>
              <a:rPr lang="en-US" sz="1650" i="1" dirty="0"/>
              <a:t> Res</a:t>
            </a:r>
            <a:r>
              <a:rPr lang="en-US" sz="1650" dirty="0"/>
              <a:t>. 2006; 610: 93-100.</a:t>
            </a:r>
          </a:p>
          <a:p>
            <a:pPr marL="241300" indent="-241300"/>
            <a:r>
              <a:rPr lang="en-US" sz="1650" dirty="0" err="1"/>
              <a:t>Cefalu</a:t>
            </a:r>
            <a:r>
              <a:rPr lang="en-US" sz="1650" dirty="0"/>
              <a:t> WT, Rood J, </a:t>
            </a:r>
            <a:r>
              <a:rPr lang="en-US" sz="1650" dirty="0" err="1"/>
              <a:t>Pinsonat</a:t>
            </a:r>
            <a:r>
              <a:rPr lang="en-US" sz="1650" dirty="0"/>
              <a:t> P, et al. Characterization of the metabolic and physiologic response to chromium supplementation in subjects with type 2 diabetes mellitus. </a:t>
            </a:r>
            <a:r>
              <a:rPr lang="en-US" sz="1650" i="1" dirty="0"/>
              <a:t>Metabolism</a:t>
            </a:r>
            <a:r>
              <a:rPr lang="en-US" sz="1650" dirty="0"/>
              <a:t>. 2010; 59: 755-762. </a:t>
            </a:r>
            <a:r>
              <a:rPr lang="en-US" sz="1650" dirty="0" err="1"/>
              <a:t>Doi</a:t>
            </a:r>
            <a:r>
              <a:rPr lang="en-US" sz="1650" dirty="0"/>
              <a:t>: 10.1016/j.metabol.2009.09.023.</a:t>
            </a:r>
          </a:p>
          <a:p>
            <a:pPr marL="241300" indent="-241300"/>
            <a:r>
              <a:rPr lang="en-US" sz="1650" dirty="0"/>
              <a:t>Bailey CH. Improved Meta-Analytic methods show no effect of Chromium Supplements on Fasting Glucose. </a:t>
            </a:r>
            <a:r>
              <a:rPr lang="en-US" sz="1650" i="1" dirty="0" err="1"/>
              <a:t>Biol</a:t>
            </a:r>
            <a:r>
              <a:rPr lang="en-US" sz="1650" i="1" dirty="0"/>
              <a:t> Trace Elem Res. </a:t>
            </a:r>
            <a:r>
              <a:rPr lang="en-US" sz="1650" dirty="0"/>
              <a:t>2014; 157: 1-8. </a:t>
            </a:r>
            <a:r>
              <a:rPr lang="en-US" sz="1650" dirty="0" err="1"/>
              <a:t>Doi</a:t>
            </a:r>
            <a:r>
              <a:rPr lang="en-US" sz="1650" dirty="0"/>
              <a:t>: 10.1007/s12011-013-9863-9. </a:t>
            </a:r>
          </a:p>
          <a:p>
            <a:pPr marL="241300" indent="-241300"/>
            <a:r>
              <a:rPr lang="en-US" sz="1650" dirty="0"/>
              <a:t>Rhodes N, </a:t>
            </a:r>
            <a:r>
              <a:rPr lang="en-US" sz="1650" dirty="0" err="1"/>
              <a:t>McAdory</a:t>
            </a:r>
            <a:r>
              <a:rPr lang="en-US" sz="1650" dirty="0"/>
              <a:t> D, Vincent J, et al. Urinary chromium loss associated with diabetes is offset by increases in absorption. </a:t>
            </a:r>
            <a:r>
              <a:rPr lang="en-US" sz="1650" i="1" dirty="0"/>
              <a:t>J </a:t>
            </a:r>
            <a:r>
              <a:rPr lang="en-US" sz="1650" i="1" dirty="0" err="1"/>
              <a:t>Inorg</a:t>
            </a:r>
            <a:r>
              <a:rPr lang="en-US" sz="1650" i="1" dirty="0"/>
              <a:t> </a:t>
            </a:r>
            <a:r>
              <a:rPr lang="en-US" sz="1650" i="1" dirty="0" err="1"/>
              <a:t>Biochem</a:t>
            </a:r>
            <a:r>
              <a:rPr lang="en-US" sz="1650" dirty="0"/>
              <a:t>. 2010; 104(7): 790-797. </a:t>
            </a:r>
            <a:r>
              <a:rPr lang="en-US" sz="1650" dirty="0" err="1"/>
              <a:t>Doi</a:t>
            </a:r>
            <a:r>
              <a:rPr lang="en-US" sz="1650" dirty="0"/>
              <a:t>: 10.1016/jinorgbio.2010.03.015.</a:t>
            </a:r>
          </a:p>
          <a:p>
            <a:pPr marL="241300" indent="-241300"/>
            <a:r>
              <a:rPr lang="en-US" sz="1650" dirty="0" err="1"/>
              <a:t>Shinde</a:t>
            </a:r>
            <a:r>
              <a:rPr lang="en-US" sz="1650" dirty="0"/>
              <a:t> UA, Sharma G, </a:t>
            </a:r>
            <a:r>
              <a:rPr lang="en-US" sz="1650" dirty="0" err="1"/>
              <a:t>Xu</a:t>
            </a:r>
            <a:r>
              <a:rPr lang="en-US" sz="1650" dirty="0"/>
              <a:t> YJ, </a:t>
            </a:r>
            <a:r>
              <a:rPr lang="en-US" sz="1650" dirty="0" err="1"/>
              <a:t>Dhalla</a:t>
            </a:r>
            <a:r>
              <a:rPr lang="en-US" sz="1650" dirty="0"/>
              <a:t> NS, </a:t>
            </a:r>
            <a:r>
              <a:rPr lang="en-US" sz="1650" dirty="0" err="1"/>
              <a:t>Goyal</a:t>
            </a:r>
            <a:r>
              <a:rPr lang="en-US" sz="1650" dirty="0"/>
              <a:t> RK. Insulin sensitizing action of chromium Picolinate in various experimental models of diabetes mellitus. </a:t>
            </a:r>
            <a:r>
              <a:rPr lang="en-US" sz="1650" i="1" dirty="0"/>
              <a:t>J Trace Elem Med Biol. </a:t>
            </a:r>
            <a:r>
              <a:rPr lang="en-US" sz="1650" dirty="0"/>
              <a:t>2004; 18: 23-32. </a:t>
            </a:r>
            <a:r>
              <a:rPr lang="en-US" sz="1650" dirty="0" err="1"/>
              <a:t>Doi</a:t>
            </a:r>
            <a:r>
              <a:rPr lang="en-US" sz="1650" dirty="0"/>
              <a:t>: 10.1016/jtemb.2004.03.002.</a:t>
            </a:r>
          </a:p>
          <a:p>
            <a:pPr marL="241300" indent="-241300"/>
            <a:r>
              <a:rPr lang="en-US" sz="1650" dirty="0" err="1"/>
              <a:t>Krol</a:t>
            </a:r>
            <a:r>
              <a:rPr lang="en-US" sz="1650" dirty="0"/>
              <a:t> E, </a:t>
            </a:r>
            <a:r>
              <a:rPr lang="en-US" sz="1650" dirty="0" err="1"/>
              <a:t>Krejpcio</a:t>
            </a:r>
            <a:r>
              <a:rPr lang="en-US" sz="1650" dirty="0"/>
              <a:t> Z, </a:t>
            </a:r>
            <a:r>
              <a:rPr lang="en-US" sz="1650" dirty="0" err="1"/>
              <a:t>Iwanik</a:t>
            </a:r>
            <a:r>
              <a:rPr lang="en-US" sz="1650" dirty="0"/>
              <a:t> K. Supplementary Chromium(III) Propionate Complex Does Not Protect Against Insulin Resistance in High-Fat-Fed Rats. </a:t>
            </a:r>
            <a:r>
              <a:rPr lang="en-US" sz="1650" i="1" dirty="0" err="1"/>
              <a:t>Biol</a:t>
            </a:r>
            <a:r>
              <a:rPr lang="en-US" sz="1650" i="1" dirty="0"/>
              <a:t> Trace Elem Res. </a:t>
            </a:r>
            <a:r>
              <a:rPr lang="en-US" sz="1650" dirty="0"/>
              <a:t>2014; 157: 147-155. </a:t>
            </a:r>
            <a:r>
              <a:rPr lang="en-US" sz="1650" dirty="0" err="1"/>
              <a:t>Doi</a:t>
            </a:r>
            <a:r>
              <a:rPr lang="en-US" sz="1650" dirty="0"/>
              <a:t>: 10.1007/s12011-013-9877-3.</a:t>
            </a:r>
          </a:p>
          <a:p>
            <a:pPr marL="241300" indent="-241300"/>
            <a:r>
              <a:rPr lang="en-US" sz="1650" dirty="0" err="1"/>
              <a:t>Kleefstra</a:t>
            </a:r>
            <a:r>
              <a:rPr lang="en-US" sz="1650" dirty="0"/>
              <a:t> N, </a:t>
            </a:r>
            <a:r>
              <a:rPr lang="en-US" sz="1650" dirty="0" err="1"/>
              <a:t>Houweling</a:t>
            </a:r>
            <a:r>
              <a:rPr lang="en-US" sz="1650" dirty="0"/>
              <a:t> ST, </a:t>
            </a:r>
            <a:r>
              <a:rPr lang="en-US" sz="1650" dirty="0" err="1"/>
              <a:t>Jansman</a:t>
            </a:r>
            <a:r>
              <a:rPr lang="en-US" sz="1650" dirty="0"/>
              <a:t> F, et al. Chromium Treatment Has No Effect in Patients with Poorly Controlled, Insulin-Treated Type 2 Diabetes in an Obese Western Population. </a:t>
            </a:r>
            <a:r>
              <a:rPr lang="en-US" sz="1650" i="1" dirty="0"/>
              <a:t>Diabetes Care. </a:t>
            </a:r>
            <a:r>
              <a:rPr lang="en-US" sz="1650" dirty="0"/>
              <a:t>2006; 29 (3): 521-525. </a:t>
            </a:r>
          </a:p>
          <a:p>
            <a:pPr marL="241300" indent="-241300"/>
            <a:r>
              <a:rPr lang="en-US" sz="1650" dirty="0"/>
              <a:t>Balk EM, </a:t>
            </a:r>
            <a:r>
              <a:rPr lang="en-US" sz="1650" dirty="0" err="1"/>
              <a:t>Tatsioni</a:t>
            </a:r>
            <a:r>
              <a:rPr lang="en-US" sz="1650" dirty="0"/>
              <a:t> AT, Lichtenstein AH, Lau J, Pittas AG. Effect of Chromium Supplementation on Glucose Metabolism and Lipids. </a:t>
            </a:r>
            <a:r>
              <a:rPr lang="en-US" sz="1650" i="1" dirty="0"/>
              <a:t>Diabetes Care. </a:t>
            </a:r>
            <a:r>
              <a:rPr lang="en-US" sz="1650" dirty="0"/>
              <a:t>2007; 30 (8): 2154-2163.</a:t>
            </a:r>
          </a:p>
          <a:p>
            <a:pPr marL="241300" indent="-241300"/>
            <a:r>
              <a:rPr lang="en-US" sz="1650" dirty="0"/>
              <a:t>Chen G, Liu P, </a:t>
            </a:r>
            <a:r>
              <a:rPr lang="en-US" sz="1650" dirty="0" err="1"/>
              <a:t>Pattar</a:t>
            </a:r>
            <a:r>
              <a:rPr lang="en-US" sz="1650" dirty="0"/>
              <a:t> Gr, et al. Chromium Activates Glucose Transporter 4 Trafficking and Enhances Insulin-Stimulated Glucose Transport in 3T3-L1 Adipocytes via a Cholesterol-Dependent Mechanism. </a:t>
            </a:r>
            <a:r>
              <a:rPr lang="en-US" sz="1650" i="1" dirty="0"/>
              <a:t>J </a:t>
            </a:r>
            <a:r>
              <a:rPr lang="en-US" sz="1650" i="1" dirty="0" err="1"/>
              <a:t>Mol</a:t>
            </a:r>
            <a:r>
              <a:rPr lang="en-US" sz="1650" i="1" dirty="0"/>
              <a:t> </a:t>
            </a:r>
            <a:r>
              <a:rPr lang="en-US" sz="1650" i="1" dirty="0" err="1"/>
              <a:t>Endocrinol</a:t>
            </a:r>
            <a:r>
              <a:rPr lang="en-US" sz="1650" i="1" dirty="0"/>
              <a:t>. </a:t>
            </a:r>
            <a:r>
              <a:rPr lang="en-US" sz="1650" dirty="0"/>
              <a:t>2006; 20(4): 857-870. </a:t>
            </a:r>
          </a:p>
        </p:txBody>
      </p:sp>
      <p:sp>
        <p:nvSpPr>
          <p:cNvPr id="17" name="Text Placeholder 16"/>
          <p:cNvSpPr>
            <a:spLocks noGrp="1"/>
          </p:cNvSpPr>
          <p:nvPr>
            <p:ph type="body" sz="quarter" idx="96"/>
          </p:nvPr>
        </p:nvSpPr>
        <p:spPr>
          <a:xfrm>
            <a:off x="527049" y="20505756"/>
            <a:ext cx="10201275" cy="4548915"/>
          </a:xfrm>
        </p:spPr>
        <p:txBody>
          <a:bodyPr/>
          <a:lstStyle/>
          <a:p>
            <a:r>
              <a:rPr lang="en-US" sz="3800" dirty="0" smtClean="0">
                <a:latin typeface="Times New Roman" panose="02020603050405020304" pitchFamily="18" charset="0"/>
                <a:cs typeface="Times New Roman" panose="02020603050405020304" pitchFamily="18" charset="0"/>
              </a:rPr>
              <a:t>The objective of this systemic review was to  compile previous research and accept or reject the hypothesis that trivalent chromium increases insulin sensitivity and reduces blood glucose levels. If it does have an effect, is it only in diabetics or also in non-diabetics.</a:t>
            </a:r>
          </a:p>
          <a:p>
            <a:endParaRPr lang="en-US" dirty="0"/>
          </a:p>
        </p:txBody>
      </p:sp>
      <p:sp>
        <p:nvSpPr>
          <p:cNvPr id="19" name="Text Placeholder 18"/>
          <p:cNvSpPr>
            <a:spLocks noGrp="1"/>
          </p:cNvSpPr>
          <p:nvPr>
            <p:ph type="body" sz="quarter" idx="150"/>
          </p:nvPr>
        </p:nvSpPr>
        <p:spPr>
          <a:xfrm>
            <a:off x="11038795" y="3673758"/>
            <a:ext cx="21421724" cy="1280160"/>
          </a:xfrm>
        </p:spPr>
        <p:txBody>
          <a:bodyPr>
            <a:normAutofit/>
          </a:bodyPr>
          <a:lstStyle/>
          <a:p>
            <a:r>
              <a:rPr lang="en-US" sz="4000" b="1" dirty="0" smtClean="0">
                <a:latin typeface="Times New Roman" panose="02020603050405020304" pitchFamily="18" charset="0"/>
                <a:cs typeface="Times New Roman" panose="02020603050405020304" pitchFamily="18" charset="0"/>
              </a:rPr>
              <a:t>By: Kanwal Qureshi</a:t>
            </a:r>
            <a:endParaRPr lang="en-US" sz="4000" b="1" dirty="0">
              <a:latin typeface="Times New Roman" panose="02020603050405020304" pitchFamily="18" charset="0"/>
              <a:cs typeface="Times New Roman" panose="02020603050405020304" pitchFamily="18" charset="0"/>
            </a:endParaRPr>
          </a:p>
        </p:txBody>
      </p:sp>
      <p:sp>
        <p:nvSpPr>
          <p:cNvPr id="44" name="Text Placeholder 43"/>
          <p:cNvSpPr>
            <a:spLocks noGrp="1"/>
          </p:cNvSpPr>
          <p:nvPr>
            <p:ph type="body" sz="quarter" idx="185"/>
          </p:nvPr>
        </p:nvSpPr>
        <p:spPr>
          <a:xfrm>
            <a:off x="11038795" y="628523"/>
            <a:ext cx="21635130" cy="3262070"/>
          </a:xfrm>
          <a:noFill/>
        </p:spPr>
        <p:txBody>
          <a:bodyPr>
            <a:normAutofit/>
          </a:bodyPr>
          <a:lstStyle/>
          <a:p>
            <a:r>
              <a:rPr lang="en-US" sz="8300" b="1" u="sng" dirty="0" smtClean="0">
                <a:latin typeface="Times New Roman" panose="02020603050405020304" pitchFamily="18" charset="0"/>
                <a:cs typeface="Times New Roman" panose="02020603050405020304" pitchFamily="18" charset="0"/>
              </a:rPr>
              <a:t>Does Chromium Help Control Blood Glucose Levels in Patients with Type 2 Diabetes?</a:t>
            </a:r>
            <a:endParaRPr lang="en-US" sz="8300"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589531345"/>
              </p:ext>
            </p:extLst>
          </p:nvPr>
        </p:nvGraphicFramePr>
        <p:xfrm>
          <a:off x="2705098" y="15151578"/>
          <a:ext cx="5524502" cy="1249680"/>
        </p:xfrm>
        <a:graphic>
          <a:graphicData uri="http://schemas.openxmlformats.org/drawingml/2006/table">
            <a:tbl>
              <a:tblPr firstRow="1" bandRow="1">
                <a:tableStyleId>{5C22544A-7EE6-4342-B048-85BDC9FD1C3A}</a:tableStyleId>
              </a:tblPr>
              <a:tblGrid>
                <a:gridCol w="1485902"/>
                <a:gridCol w="4038600"/>
              </a:tblGrid>
              <a:tr h="572040">
                <a:tc>
                  <a:txBody>
                    <a:bodyPr/>
                    <a:lstStyle/>
                    <a:p>
                      <a:r>
                        <a:rPr lang="en-US" sz="3800" dirty="0" smtClean="0"/>
                        <a:t>RDA</a:t>
                      </a:r>
                      <a:endParaRPr lang="en-US" sz="3800" dirty="0"/>
                    </a:p>
                  </a:txBody>
                  <a:tcPr>
                    <a:solidFill>
                      <a:schemeClr val="accent5">
                        <a:lumMod val="60000"/>
                        <a:lumOff val="40000"/>
                      </a:schemeClr>
                    </a:solidFill>
                  </a:tcPr>
                </a:tc>
                <a:tc>
                  <a:txBody>
                    <a:bodyPr/>
                    <a:lstStyle/>
                    <a:p>
                      <a:r>
                        <a:rPr lang="en-US" sz="3800" dirty="0" smtClean="0"/>
                        <a:t>50-200 mcg for men</a:t>
                      </a:r>
                      <a:r>
                        <a:rPr lang="en-US" sz="3800" baseline="0" dirty="0" smtClean="0"/>
                        <a:t> and women</a:t>
                      </a:r>
                      <a:endParaRPr lang="en-US" sz="3800" dirty="0"/>
                    </a:p>
                  </a:txBody>
                  <a:tcPr>
                    <a:solidFill>
                      <a:schemeClr val="accent5">
                        <a:lumMod val="60000"/>
                        <a:lumOff val="40000"/>
                      </a:schemeClr>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697152913"/>
              </p:ext>
            </p:extLst>
          </p:nvPr>
        </p:nvGraphicFramePr>
        <p:xfrm>
          <a:off x="1998663" y="16749637"/>
          <a:ext cx="6840537" cy="2011680"/>
        </p:xfrm>
        <a:graphic>
          <a:graphicData uri="http://schemas.openxmlformats.org/drawingml/2006/table">
            <a:tbl>
              <a:tblPr firstRow="1" bandRow="1">
                <a:tableStyleId>{5C22544A-7EE6-4342-B048-85BDC9FD1C3A}</a:tableStyleId>
              </a:tblPr>
              <a:tblGrid>
                <a:gridCol w="3179781"/>
                <a:gridCol w="3660756"/>
              </a:tblGrid>
              <a:tr h="370840">
                <a:tc gridSpan="2">
                  <a:txBody>
                    <a:bodyPr/>
                    <a:lstStyle/>
                    <a:p>
                      <a:pPr algn="ctr"/>
                      <a:r>
                        <a:rPr lang="en-US" sz="3800" dirty="0" smtClean="0"/>
                        <a:t>Current Intake</a:t>
                      </a:r>
                      <a:endParaRPr lang="en-US" sz="3800" dirty="0"/>
                    </a:p>
                  </a:txBody>
                  <a:tcPr>
                    <a:solidFill>
                      <a:schemeClr val="accent5">
                        <a:lumMod val="75000"/>
                      </a:schemeClr>
                    </a:solidFill>
                  </a:tcPr>
                </a:tc>
                <a:tc hMerge="1">
                  <a:txBody>
                    <a:bodyPr/>
                    <a:lstStyle/>
                    <a:p>
                      <a:endParaRPr lang="en-US" dirty="0"/>
                    </a:p>
                  </a:txBody>
                  <a:tcPr/>
                </a:tc>
              </a:tr>
              <a:tr h="370840">
                <a:tc>
                  <a:txBody>
                    <a:bodyPr/>
                    <a:lstStyle/>
                    <a:p>
                      <a:r>
                        <a:rPr lang="en-US" sz="3800" dirty="0" smtClean="0"/>
                        <a:t>Men</a:t>
                      </a:r>
                      <a:endParaRPr lang="en-US" sz="3800" dirty="0"/>
                    </a:p>
                  </a:txBody>
                  <a:tcPr>
                    <a:solidFill>
                      <a:schemeClr val="accent5">
                        <a:lumMod val="60000"/>
                        <a:lumOff val="40000"/>
                      </a:schemeClr>
                    </a:solidFill>
                  </a:tcPr>
                </a:tc>
                <a:tc>
                  <a:txBody>
                    <a:bodyPr/>
                    <a:lstStyle/>
                    <a:p>
                      <a:r>
                        <a:rPr lang="en-US" sz="3800" dirty="0" smtClean="0"/>
                        <a:t>33 mcg/day</a:t>
                      </a:r>
                      <a:endParaRPr lang="en-US" sz="3800" dirty="0"/>
                    </a:p>
                  </a:txBody>
                  <a:tcPr>
                    <a:solidFill>
                      <a:schemeClr val="accent5">
                        <a:lumMod val="60000"/>
                        <a:lumOff val="40000"/>
                      </a:schemeClr>
                    </a:solidFill>
                  </a:tcPr>
                </a:tc>
              </a:tr>
              <a:tr h="370840">
                <a:tc>
                  <a:txBody>
                    <a:bodyPr/>
                    <a:lstStyle/>
                    <a:p>
                      <a:r>
                        <a:rPr lang="en-US" sz="3800" dirty="0" smtClean="0"/>
                        <a:t>Women</a:t>
                      </a:r>
                      <a:endParaRPr lang="en-US" sz="3800" dirty="0"/>
                    </a:p>
                  </a:txBody>
                  <a:tcPr>
                    <a:solidFill>
                      <a:schemeClr val="accent5">
                        <a:lumMod val="40000"/>
                        <a:lumOff val="60000"/>
                      </a:schemeClr>
                    </a:solidFill>
                  </a:tcPr>
                </a:tc>
                <a:tc>
                  <a:txBody>
                    <a:bodyPr/>
                    <a:lstStyle/>
                    <a:p>
                      <a:r>
                        <a:rPr lang="en-US" sz="3800" dirty="0" smtClean="0"/>
                        <a:t>25 mcg/day</a:t>
                      </a:r>
                      <a:endParaRPr lang="en-US" sz="3800" dirty="0"/>
                    </a:p>
                  </a:txBody>
                  <a:tcPr>
                    <a:solidFill>
                      <a:schemeClr val="accent5">
                        <a:lumMod val="40000"/>
                        <a:lumOff val="60000"/>
                      </a:schemeClr>
                    </a:solidFill>
                  </a:tcPr>
                </a:tc>
              </a:tr>
            </a:tbl>
          </a:graphicData>
        </a:graphic>
      </p:graphicFrame>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76348" y="25679401"/>
            <a:ext cx="5410202" cy="4057652"/>
          </a:xfrm>
          <a:prstGeom prst="rect">
            <a:avLst/>
          </a:prstGeom>
        </p:spPr>
      </p:pic>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93693" y="28351522"/>
            <a:ext cx="3071813" cy="3074488"/>
          </a:xfrm>
          <a:prstGeom prst="rect">
            <a:avLst/>
          </a:prstGeom>
        </p:spPr>
      </p:pic>
      <p:graphicFrame>
        <p:nvGraphicFramePr>
          <p:cNvPr id="22" name="Table 21"/>
          <p:cNvGraphicFramePr>
            <a:graphicFrameLocks noGrp="1"/>
          </p:cNvGraphicFramePr>
          <p:nvPr>
            <p:extLst>
              <p:ext uri="{D42A27DB-BD31-4B8C-83A1-F6EECF244321}">
                <p14:modId xmlns:p14="http://schemas.microsoft.com/office/powerpoint/2010/main" val="2536428714"/>
              </p:ext>
            </p:extLst>
          </p:nvPr>
        </p:nvGraphicFramePr>
        <p:xfrm>
          <a:off x="11499274" y="20135944"/>
          <a:ext cx="20477017" cy="10604860"/>
        </p:xfrm>
        <a:graphic>
          <a:graphicData uri="http://schemas.openxmlformats.org/drawingml/2006/table">
            <a:tbl>
              <a:tblPr>
                <a:tableStyleId>{327F97BB-C833-4FB7-BDE5-3F7075034690}</a:tableStyleId>
              </a:tblPr>
              <a:tblGrid>
                <a:gridCol w="3823854"/>
                <a:gridCol w="5320145"/>
                <a:gridCol w="11333018"/>
              </a:tblGrid>
              <a:tr h="634897">
                <a:tc>
                  <a:txBody>
                    <a:bodyPr/>
                    <a:lstStyle/>
                    <a:p>
                      <a:pPr algn="ctr" fontAlgn="ctr"/>
                      <a:r>
                        <a:rPr lang="en-US" sz="4000" b="1" i="0" u="none" strike="noStrike" dirty="0" smtClean="0">
                          <a:solidFill>
                            <a:srgbClr val="FFFFFF"/>
                          </a:solidFill>
                          <a:effectLst/>
                          <a:latin typeface="Times New Roman" panose="02020603050405020304" pitchFamily="18" charset="0"/>
                          <a:cs typeface="Times New Roman" panose="02020603050405020304" pitchFamily="18" charset="0"/>
                        </a:rPr>
                        <a:t>Author</a:t>
                      </a:r>
                      <a:endParaRPr lang="en-US" sz="4000" b="1" i="0" u="none" strike="noStrike" dirty="0">
                        <a:solidFill>
                          <a:srgbClr val="FFFFFF"/>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fontAlgn="ctr"/>
                      <a:r>
                        <a:rPr lang="en-US" sz="4000" b="1" u="none" strike="noStrike" dirty="0" smtClean="0">
                          <a:effectLst/>
                        </a:rPr>
                        <a:t>Subjects</a:t>
                      </a:r>
                      <a:endParaRPr lang="en-US" sz="4000" b="1" i="0" u="none" strike="noStrike" dirty="0">
                        <a:solidFill>
                          <a:srgbClr val="FFFFFF"/>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fontAlgn="ctr"/>
                      <a:r>
                        <a:rPr lang="en-US" sz="4000" b="1" u="none" strike="noStrike" dirty="0" smtClean="0">
                          <a:effectLst/>
                        </a:rPr>
                        <a:t>Findings</a:t>
                      </a:r>
                      <a:endParaRPr lang="en-US" sz="4000" b="1" i="0" u="none" strike="noStrike" dirty="0">
                        <a:solidFill>
                          <a:srgbClr val="FFFFFF"/>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r>
              <a:tr h="1891132">
                <a:tc>
                  <a:txBody>
                    <a:bodyPr/>
                    <a:lstStyle/>
                    <a:p>
                      <a:pPr marL="228600" indent="0" algn="l" fontAlgn="ctr"/>
                      <a:r>
                        <a:rPr lang="en-US" sz="3600" b="0" i="0" u="none" strike="noStrike" dirty="0" err="1" smtClean="0">
                          <a:solidFill>
                            <a:srgbClr val="000000"/>
                          </a:solidFill>
                          <a:effectLst/>
                          <a:latin typeface="Times New Roman" panose="02020603050405020304" pitchFamily="18" charset="0"/>
                          <a:cs typeface="Times New Roman" panose="02020603050405020304" pitchFamily="18" charset="0"/>
                        </a:rPr>
                        <a:t>Shinde</a:t>
                      </a:r>
                      <a:r>
                        <a:rPr lang="en-US" sz="3600" b="0" i="0" u="none" strike="noStrike" dirty="0" smtClean="0">
                          <a:solidFill>
                            <a:srgbClr val="000000"/>
                          </a:solidFill>
                          <a:effectLst/>
                          <a:latin typeface="Times New Roman" panose="02020603050405020304" pitchFamily="18" charset="0"/>
                          <a:cs typeface="Times New Roman" panose="02020603050405020304" pitchFamily="18" charset="0"/>
                        </a:rPr>
                        <a:t> et</a:t>
                      </a:r>
                      <a:r>
                        <a:rPr lang="en-US" sz="3600" b="0" i="0" u="none" strike="noStrike" baseline="0" dirty="0" smtClean="0">
                          <a:solidFill>
                            <a:srgbClr val="000000"/>
                          </a:solidFill>
                          <a:effectLst/>
                          <a:latin typeface="Times New Roman" panose="02020603050405020304" pitchFamily="18" charset="0"/>
                          <a:cs typeface="Times New Roman" panose="02020603050405020304" pitchFamily="18" charset="0"/>
                        </a:rPr>
                        <a:t> al.</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228600" indent="0" algn="l" fontAlgn="ctr"/>
                      <a:r>
                        <a:rPr lang="en-US" sz="3600" u="none" strike="noStrike" dirty="0" smtClean="0">
                          <a:effectLst/>
                        </a:rPr>
                        <a:t>Type </a:t>
                      </a:r>
                      <a:r>
                        <a:rPr lang="en-US" sz="3600" u="none" strike="noStrike" dirty="0">
                          <a:effectLst/>
                        </a:rPr>
                        <a:t>1 </a:t>
                      </a:r>
                      <a:r>
                        <a:rPr lang="en-US" sz="3600" u="none" strike="noStrike" dirty="0" smtClean="0">
                          <a:effectLst/>
                        </a:rPr>
                        <a:t>/</a:t>
                      </a:r>
                      <a:r>
                        <a:rPr lang="en-US" sz="3600" u="none" strike="noStrike" baseline="0" dirty="0" smtClean="0">
                          <a:effectLst/>
                        </a:rPr>
                        <a:t> </a:t>
                      </a:r>
                      <a:r>
                        <a:rPr lang="en-US" sz="3600" u="none" strike="noStrike" dirty="0" smtClean="0">
                          <a:effectLst/>
                        </a:rPr>
                        <a:t>2 </a:t>
                      </a:r>
                      <a:r>
                        <a:rPr lang="en-US" sz="3600" u="none" strike="noStrike" dirty="0">
                          <a:effectLst/>
                        </a:rPr>
                        <a:t>diabetic </a:t>
                      </a:r>
                      <a:r>
                        <a:rPr lang="en-US" sz="3600" u="none" strike="noStrike" dirty="0" err="1">
                          <a:effectLst/>
                        </a:rPr>
                        <a:t>Wistar</a:t>
                      </a:r>
                      <a:r>
                        <a:rPr lang="en-US" sz="3600" u="none" strike="noStrike" dirty="0">
                          <a:effectLst/>
                        </a:rPr>
                        <a:t> rats</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l" fontAlgn="ctr"/>
                      <a:r>
                        <a:rPr lang="en-US" sz="3600" b="1" u="sng" strike="noStrike" dirty="0" smtClean="0">
                          <a:effectLst/>
                        </a:rPr>
                        <a:t>Significantly improved </a:t>
                      </a:r>
                      <a:r>
                        <a:rPr lang="en-US" sz="3600" u="none" strike="noStrike" dirty="0">
                          <a:effectLst/>
                        </a:rPr>
                        <a:t>glucose transport and </a:t>
                      </a:r>
                      <a:r>
                        <a:rPr lang="en-US" sz="3600" u="none" strike="noStrike" dirty="0" smtClean="0">
                          <a:effectLst/>
                        </a:rPr>
                        <a:t>metabolism </a:t>
                      </a:r>
                      <a:r>
                        <a:rPr lang="en-US" sz="3600" u="none" strike="noStrike" dirty="0">
                          <a:effectLst/>
                        </a:rPr>
                        <a:t>when combined with a dose of </a:t>
                      </a:r>
                      <a:r>
                        <a:rPr lang="en-US" sz="3600" u="none" strike="noStrike" dirty="0" smtClean="0">
                          <a:effectLst/>
                        </a:rPr>
                        <a:t>insulin.</a:t>
                      </a:r>
                    </a:p>
                    <a:p>
                      <a:pPr algn="l" fontAlgn="ctr"/>
                      <a:r>
                        <a:rPr lang="en-US" sz="3600" u="none" strike="noStrike" dirty="0" smtClean="0">
                          <a:effectLst/>
                        </a:rPr>
                        <a:t>Decreased </a:t>
                      </a:r>
                      <a:r>
                        <a:rPr lang="en-US" sz="3600" u="none" strike="noStrike" dirty="0">
                          <a:effectLst/>
                        </a:rPr>
                        <a:t>glucose levels only observed </a:t>
                      </a:r>
                      <a:r>
                        <a:rPr lang="en-US" sz="3600" u="none" strike="noStrike">
                          <a:effectLst/>
                        </a:rPr>
                        <a:t>in </a:t>
                      </a:r>
                      <a:r>
                        <a:rPr lang="en-US" sz="3600" u="none" strike="noStrike" smtClean="0">
                          <a:effectLst/>
                        </a:rPr>
                        <a:t>diabetic </a:t>
                      </a:r>
                      <a:r>
                        <a:rPr lang="en-US" sz="3600" u="none" strike="noStrike" dirty="0">
                          <a:effectLst/>
                        </a:rPr>
                        <a:t>and STZ-induced type 2 diabetic rats; no effect in type 1. </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1420647">
                <a:tc>
                  <a:txBody>
                    <a:bodyPr/>
                    <a:lstStyle/>
                    <a:p>
                      <a:pPr marL="171450" indent="0" algn="l" fontAlgn="ctr"/>
                      <a:r>
                        <a:rPr lang="en-US" sz="3600" b="0" i="0" u="none" strike="noStrike" dirty="0" smtClean="0">
                          <a:solidFill>
                            <a:srgbClr val="000000"/>
                          </a:solidFill>
                          <a:effectLst/>
                          <a:latin typeface="Times New Roman" panose="02020603050405020304" pitchFamily="18" charset="0"/>
                          <a:cs typeface="Times New Roman" panose="02020603050405020304" pitchFamily="18" charset="0"/>
                        </a:rPr>
                        <a:t>Sharma et al. </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171450" indent="0" algn="l" fontAlgn="ctr"/>
                      <a:r>
                        <a:rPr lang="en-US" sz="3600" u="none" strike="noStrike" dirty="0">
                          <a:effectLst/>
                        </a:rPr>
                        <a:t>40 newly developed type 2 diabetics</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l" fontAlgn="ctr"/>
                      <a:r>
                        <a:rPr lang="en-US" sz="3600" b="1" u="sng" strike="noStrike" dirty="0" smtClean="0">
                          <a:effectLst/>
                        </a:rPr>
                        <a:t>Increased</a:t>
                      </a:r>
                      <a:r>
                        <a:rPr lang="en-US" sz="3600" b="1" u="sng" strike="noStrike" baseline="0" dirty="0" smtClean="0">
                          <a:effectLst/>
                        </a:rPr>
                        <a:t> absorption </a:t>
                      </a:r>
                      <a:r>
                        <a:rPr lang="en-US" sz="3600" u="none" strike="noStrike" baseline="0" dirty="0" smtClean="0">
                          <a:effectLst/>
                        </a:rPr>
                        <a:t>and better controlled fasting blood glucose and lipid levels.</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1420647">
                <a:tc>
                  <a:txBody>
                    <a:bodyPr/>
                    <a:lstStyle/>
                    <a:p>
                      <a:pPr marL="171450" indent="0" algn="l" fontAlgn="ctr"/>
                      <a:r>
                        <a:rPr lang="en-US" sz="3600" b="0" i="0" u="none" strike="noStrike" dirty="0" smtClean="0">
                          <a:solidFill>
                            <a:srgbClr val="000000"/>
                          </a:solidFill>
                          <a:effectLst/>
                          <a:latin typeface="Times New Roman" panose="02020603050405020304" pitchFamily="18" charset="0"/>
                          <a:cs typeface="Times New Roman" panose="02020603050405020304" pitchFamily="18" charset="0"/>
                        </a:rPr>
                        <a:t>Bailey.</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171450" indent="0" algn="l" fontAlgn="ctr"/>
                      <a:r>
                        <a:rPr lang="en-US" sz="3600" u="none" strike="noStrike" dirty="0" smtClean="0">
                          <a:effectLst/>
                        </a:rPr>
                        <a:t>Non-pregnant </a:t>
                      </a:r>
                      <a:r>
                        <a:rPr lang="en-US" sz="3600" u="none" strike="noStrike" dirty="0">
                          <a:effectLst/>
                        </a:rPr>
                        <a:t>adults 36-67 </a:t>
                      </a:r>
                      <a:r>
                        <a:rPr lang="en-US" sz="3600" u="none" strike="noStrike" dirty="0" smtClean="0">
                          <a:effectLst/>
                        </a:rPr>
                        <a:t>y  </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l" fontAlgn="ctr"/>
                      <a:r>
                        <a:rPr lang="en-US" sz="3600" b="1" u="sng" strike="noStrike" dirty="0" smtClean="0">
                          <a:effectLst/>
                        </a:rPr>
                        <a:t>Increased</a:t>
                      </a:r>
                      <a:r>
                        <a:rPr lang="en-US" sz="3600" b="1" u="sng" strike="noStrike" baseline="0" dirty="0" smtClean="0">
                          <a:effectLst/>
                        </a:rPr>
                        <a:t> absorption </a:t>
                      </a:r>
                      <a:r>
                        <a:rPr lang="en-US" sz="3600" u="none" strike="noStrike" baseline="0" dirty="0" smtClean="0">
                          <a:effectLst/>
                        </a:rPr>
                        <a:t>with</a:t>
                      </a:r>
                      <a:r>
                        <a:rPr lang="en-US" sz="3600" u="none" strike="noStrike" dirty="0" smtClean="0">
                          <a:effectLst/>
                        </a:rPr>
                        <a:t> Chromium</a:t>
                      </a:r>
                      <a:r>
                        <a:rPr lang="en-US" sz="3600" u="none" strike="noStrike" baseline="0" dirty="0" smtClean="0">
                          <a:effectLst/>
                        </a:rPr>
                        <a:t> supplements only in populations that are deficient in it.</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1420647">
                <a:tc>
                  <a:txBody>
                    <a:bodyPr/>
                    <a:lstStyle/>
                    <a:p>
                      <a:pPr marL="228600" indent="0" algn="l" fontAlgn="ctr"/>
                      <a:r>
                        <a:rPr lang="en-US" sz="3600" b="0" i="0" u="none" strike="noStrike" dirty="0" smtClean="0">
                          <a:solidFill>
                            <a:srgbClr val="000000"/>
                          </a:solidFill>
                          <a:effectLst/>
                          <a:latin typeface="Times New Roman" panose="02020603050405020304" pitchFamily="18" charset="0"/>
                          <a:cs typeface="Times New Roman" panose="02020603050405020304" pitchFamily="18" charset="0"/>
                        </a:rPr>
                        <a:t>Patter et</a:t>
                      </a:r>
                      <a:r>
                        <a:rPr lang="en-US" sz="3600" b="0" i="0" u="none" strike="noStrike" baseline="0" dirty="0" smtClean="0">
                          <a:solidFill>
                            <a:srgbClr val="000000"/>
                          </a:solidFill>
                          <a:effectLst/>
                          <a:latin typeface="Times New Roman" panose="02020603050405020304" pitchFamily="18" charset="0"/>
                          <a:cs typeface="Times New Roman" panose="02020603050405020304" pitchFamily="18" charset="0"/>
                        </a:rPr>
                        <a:t> al. </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228600" indent="0" algn="l" fontAlgn="ctr"/>
                      <a:r>
                        <a:rPr lang="en-US" sz="3600" u="none" strike="noStrike" dirty="0">
                          <a:effectLst/>
                        </a:rPr>
                        <a:t>Adipocytes</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l" fontAlgn="ctr"/>
                      <a:r>
                        <a:rPr lang="en-US" sz="3600" b="1" u="sng" strike="noStrike" dirty="0" smtClean="0">
                          <a:effectLst/>
                        </a:rPr>
                        <a:t>Positive</a:t>
                      </a:r>
                      <a:r>
                        <a:rPr lang="en-US" sz="3600" b="1" u="sng" strike="noStrike" baseline="0" dirty="0" smtClean="0">
                          <a:effectLst/>
                        </a:rPr>
                        <a:t> effect</a:t>
                      </a:r>
                      <a:r>
                        <a:rPr lang="en-US" sz="3600" b="1" u="sng" strike="noStrike" dirty="0" smtClean="0">
                          <a:effectLst/>
                        </a:rPr>
                        <a:t> </a:t>
                      </a:r>
                      <a:r>
                        <a:rPr lang="en-US" sz="3600" u="none" strike="noStrike" dirty="0">
                          <a:effectLst/>
                        </a:rPr>
                        <a:t>only under high </a:t>
                      </a:r>
                      <a:r>
                        <a:rPr lang="en-US" sz="3600" u="none" strike="noStrike" dirty="0" smtClean="0">
                          <a:effectLst/>
                        </a:rPr>
                        <a:t>glucose</a:t>
                      </a:r>
                      <a:r>
                        <a:rPr lang="en-US" sz="3600" u="none" strike="noStrike" baseline="0" dirty="0" smtClean="0">
                          <a:effectLst/>
                        </a:rPr>
                        <a:t> </a:t>
                      </a:r>
                      <a:r>
                        <a:rPr lang="en-US" sz="3600" u="none" strike="noStrike" dirty="0" smtClean="0">
                          <a:effectLst/>
                        </a:rPr>
                        <a:t>conditions </a:t>
                      </a:r>
                      <a:r>
                        <a:rPr lang="en-US" sz="3600" u="none" strike="noStrike" dirty="0">
                          <a:effectLst/>
                        </a:rPr>
                        <a:t>that </a:t>
                      </a:r>
                      <a:r>
                        <a:rPr lang="en-US" sz="3600" u="none" strike="noStrike" dirty="0" smtClean="0">
                          <a:effectLst/>
                        </a:rPr>
                        <a:t>resembles </a:t>
                      </a:r>
                      <a:r>
                        <a:rPr lang="en-US" sz="3600" u="none" strike="noStrike" dirty="0">
                          <a:effectLst/>
                        </a:rPr>
                        <a:t>the diabetic state. </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0">
                <a:tc>
                  <a:txBody>
                    <a:bodyPr/>
                    <a:lstStyle/>
                    <a:p>
                      <a:pPr marL="228600" indent="0" algn="l" fontAlgn="ctr"/>
                      <a:r>
                        <a:rPr lang="en-US" sz="3600" b="0" i="0" u="none" strike="noStrike" dirty="0" err="1" smtClean="0">
                          <a:solidFill>
                            <a:srgbClr val="000000"/>
                          </a:solidFill>
                          <a:effectLst/>
                          <a:latin typeface="Times New Roman" panose="02020603050405020304" pitchFamily="18" charset="0"/>
                          <a:cs typeface="Times New Roman" panose="02020603050405020304" pitchFamily="18" charset="0"/>
                        </a:rPr>
                        <a:t>Cefalu</a:t>
                      </a:r>
                      <a:r>
                        <a:rPr lang="en-US" sz="3600" b="0" i="0" u="none" strike="noStrike" dirty="0" smtClean="0">
                          <a:solidFill>
                            <a:srgbClr val="000000"/>
                          </a:solidFill>
                          <a:effectLst/>
                          <a:latin typeface="Times New Roman" panose="02020603050405020304" pitchFamily="18" charset="0"/>
                          <a:cs typeface="Times New Roman" panose="02020603050405020304" pitchFamily="18" charset="0"/>
                        </a:rPr>
                        <a:t> et al. </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228600" indent="0" algn="l" fontAlgn="ctr"/>
                      <a:r>
                        <a:rPr lang="en-US" sz="3600" u="none" strike="noStrike" dirty="0" smtClean="0">
                          <a:effectLst/>
                        </a:rPr>
                        <a:t>Type </a:t>
                      </a:r>
                      <a:r>
                        <a:rPr lang="en-US" sz="3600" u="none" strike="noStrike" dirty="0">
                          <a:effectLst/>
                        </a:rPr>
                        <a:t>2 </a:t>
                      </a:r>
                      <a:r>
                        <a:rPr lang="en-US" sz="3600" u="none" strike="noStrike" dirty="0" smtClean="0">
                          <a:effectLst/>
                        </a:rPr>
                        <a:t>diabetic patients; </a:t>
                      </a:r>
                      <a:r>
                        <a:rPr lang="en-US" sz="3600" u="none" strike="noStrike" dirty="0">
                          <a:effectLst/>
                        </a:rPr>
                        <a:t>30-70 </a:t>
                      </a:r>
                      <a:r>
                        <a:rPr lang="en-US" sz="3600" u="none" strike="noStrike" dirty="0" smtClean="0">
                          <a:effectLst/>
                        </a:rPr>
                        <a:t>y</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l" fontAlgn="ctr"/>
                      <a:r>
                        <a:rPr lang="en-US" sz="3600" b="1" u="sng" strike="noStrike" dirty="0" smtClean="0">
                          <a:effectLst/>
                        </a:rPr>
                        <a:t>Increased</a:t>
                      </a:r>
                      <a:r>
                        <a:rPr lang="en-US" sz="3600" b="1" u="sng" strike="noStrike" baseline="0" dirty="0" smtClean="0">
                          <a:effectLst/>
                        </a:rPr>
                        <a:t> sensitivity</a:t>
                      </a:r>
                      <a:r>
                        <a:rPr lang="en-US" sz="3600" b="0" u="none" strike="noStrike" baseline="0" dirty="0" smtClean="0">
                          <a:effectLst/>
                        </a:rPr>
                        <a:t> </a:t>
                      </a:r>
                      <a:r>
                        <a:rPr lang="en-US" sz="3600" u="none" strike="noStrike" dirty="0" smtClean="0">
                          <a:effectLst/>
                        </a:rPr>
                        <a:t>only </a:t>
                      </a:r>
                      <a:r>
                        <a:rPr lang="en-US" sz="3600" u="none" strike="noStrike" dirty="0">
                          <a:effectLst/>
                        </a:rPr>
                        <a:t>in </a:t>
                      </a:r>
                      <a:r>
                        <a:rPr lang="en-US" sz="3600" u="none" strike="noStrike" dirty="0" smtClean="0">
                          <a:effectLst/>
                        </a:rPr>
                        <a:t>Cr deficient </a:t>
                      </a:r>
                      <a:r>
                        <a:rPr lang="en-US" sz="3600" u="none" strike="noStrike" dirty="0">
                          <a:effectLst/>
                        </a:rPr>
                        <a:t>subjects with </a:t>
                      </a:r>
                      <a:r>
                        <a:rPr lang="en-US" sz="3600" u="none" strike="noStrike" dirty="0" smtClean="0">
                          <a:effectLst/>
                        </a:rPr>
                        <a:t>elevated </a:t>
                      </a:r>
                      <a:r>
                        <a:rPr lang="en-US" sz="3600" u="none" strike="noStrike" dirty="0">
                          <a:effectLst/>
                        </a:rPr>
                        <a:t>fasting blood glucose levels.</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670194">
                <a:tc>
                  <a:txBody>
                    <a:bodyPr/>
                    <a:lstStyle/>
                    <a:p>
                      <a:pPr marL="228600" indent="0" algn="l" fontAlgn="ctr"/>
                      <a:r>
                        <a:rPr lang="en-US" sz="3600" b="0" i="0" u="none" strike="noStrike" dirty="0" smtClean="0">
                          <a:solidFill>
                            <a:srgbClr val="000000"/>
                          </a:solidFill>
                          <a:effectLst/>
                          <a:latin typeface="Times New Roman" panose="02020603050405020304" pitchFamily="18" charset="0"/>
                          <a:cs typeface="Times New Roman" panose="02020603050405020304" pitchFamily="18" charset="0"/>
                        </a:rPr>
                        <a:t>Rhodes et al. </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228600" indent="0" algn="l" fontAlgn="ctr"/>
                      <a:r>
                        <a:rPr lang="en-US" sz="3600" u="none" strike="noStrike" dirty="0">
                          <a:effectLst/>
                        </a:rPr>
                        <a:t>63 male </a:t>
                      </a:r>
                      <a:r>
                        <a:rPr lang="en-US" sz="3600" u="none" strike="noStrike" dirty="0" smtClean="0">
                          <a:effectLst/>
                        </a:rPr>
                        <a:t>rats</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l" fontAlgn="ctr"/>
                      <a:r>
                        <a:rPr lang="en-US" sz="3600" u="none" strike="noStrike" dirty="0" smtClean="0">
                          <a:effectLst/>
                        </a:rPr>
                        <a:t>Increased </a:t>
                      </a:r>
                      <a:r>
                        <a:rPr lang="en-US" sz="3600" u="none" strike="noStrike" dirty="0">
                          <a:effectLst/>
                        </a:rPr>
                        <a:t>Cr loss through urine due to </a:t>
                      </a:r>
                      <a:r>
                        <a:rPr lang="en-US" sz="3600" b="1" u="sng" strike="noStrike" dirty="0" smtClean="0">
                          <a:effectLst/>
                        </a:rPr>
                        <a:t>increased </a:t>
                      </a:r>
                      <a:r>
                        <a:rPr lang="en-US" sz="3600" b="1" u="sng" strike="noStrike" dirty="0">
                          <a:effectLst/>
                        </a:rPr>
                        <a:t>absorption</a:t>
                      </a:r>
                      <a:r>
                        <a:rPr lang="en-US" sz="3600" u="none" strike="noStrike" dirty="0" smtClean="0">
                          <a:effectLst/>
                        </a:rPr>
                        <a:t>.</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620133">
                <a:tc>
                  <a:txBody>
                    <a:bodyPr/>
                    <a:lstStyle/>
                    <a:p>
                      <a:pPr marL="171450" indent="0" algn="l" fontAlgn="ctr"/>
                      <a:r>
                        <a:rPr lang="en-US" sz="3600" b="0" i="0" u="none" strike="noStrike" dirty="0" err="1" smtClean="0">
                          <a:solidFill>
                            <a:srgbClr val="000000"/>
                          </a:solidFill>
                          <a:effectLst/>
                          <a:latin typeface="Times New Roman" panose="02020603050405020304" pitchFamily="18" charset="0"/>
                          <a:cs typeface="Times New Roman" panose="02020603050405020304" pitchFamily="18" charset="0"/>
                        </a:rPr>
                        <a:t>Krol</a:t>
                      </a:r>
                      <a:r>
                        <a:rPr lang="en-US" sz="3600" b="0" i="0" u="none" strike="noStrike" dirty="0" smtClean="0">
                          <a:solidFill>
                            <a:srgbClr val="000000"/>
                          </a:solidFill>
                          <a:effectLst/>
                          <a:latin typeface="Times New Roman" panose="02020603050405020304" pitchFamily="18" charset="0"/>
                          <a:cs typeface="Times New Roman" panose="02020603050405020304" pitchFamily="18" charset="0"/>
                        </a:rPr>
                        <a:t> et al. </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171450" indent="0" algn="l" fontAlgn="ctr"/>
                      <a:r>
                        <a:rPr lang="en-US" sz="3600" u="none" strike="noStrike" dirty="0">
                          <a:effectLst/>
                        </a:rPr>
                        <a:t>32 male </a:t>
                      </a:r>
                      <a:r>
                        <a:rPr lang="en-US" sz="3600" u="none" strike="noStrike" dirty="0" smtClean="0">
                          <a:effectLst/>
                        </a:rPr>
                        <a:t>rats</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l" fontAlgn="ctr"/>
                      <a:r>
                        <a:rPr lang="en-US" sz="3600" b="1" u="sng" strike="noStrike" dirty="0" smtClean="0">
                          <a:effectLst/>
                        </a:rPr>
                        <a:t>No</a:t>
                      </a:r>
                      <a:r>
                        <a:rPr lang="en-US" sz="3600" b="1" u="sng" strike="noStrike" baseline="0" dirty="0" smtClean="0">
                          <a:effectLst/>
                        </a:rPr>
                        <a:t> effect </a:t>
                      </a:r>
                      <a:r>
                        <a:rPr lang="en-US" sz="3600" u="none" strike="noStrike" baseline="0" dirty="0" smtClean="0">
                          <a:effectLst/>
                        </a:rPr>
                        <a:t>of Chromium supplements in insulin resistant rats. </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620133">
                <a:tc>
                  <a:txBody>
                    <a:bodyPr/>
                    <a:lstStyle/>
                    <a:p>
                      <a:pPr marL="228600" indent="0" algn="l" fontAlgn="ctr"/>
                      <a:r>
                        <a:rPr lang="en-US" sz="3600" b="0" i="0" u="none" strike="noStrike" dirty="0" err="1" smtClean="0">
                          <a:solidFill>
                            <a:srgbClr val="000000"/>
                          </a:solidFill>
                          <a:effectLst/>
                          <a:latin typeface="Times New Roman" panose="02020603050405020304" pitchFamily="18" charset="0"/>
                          <a:cs typeface="Times New Roman" panose="02020603050405020304" pitchFamily="18" charset="0"/>
                        </a:rPr>
                        <a:t>Kleefstra</a:t>
                      </a:r>
                      <a:r>
                        <a:rPr lang="en-US" sz="3600" b="0" i="0" u="none" strike="noStrike" dirty="0" smtClean="0">
                          <a:solidFill>
                            <a:srgbClr val="000000"/>
                          </a:solidFill>
                          <a:effectLst/>
                          <a:latin typeface="Times New Roman" panose="02020603050405020304" pitchFamily="18" charset="0"/>
                          <a:cs typeface="Times New Roman" panose="02020603050405020304" pitchFamily="18" charset="0"/>
                        </a:rPr>
                        <a:t> et al. </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228600" indent="0" algn="l" fontAlgn="ctr"/>
                      <a:r>
                        <a:rPr lang="en-US" sz="3600" u="none" strike="noStrike" dirty="0" smtClean="0">
                          <a:effectLst/>
                        </a:rPr>
                        <a:t>Type 2 diabetic</a:t>
                      </a:r>
                      <a:r>
                        <a:rPr lang="en-US" sz="3600" u="none" strike="noStrike" baseline="0" dirty="0" smtClean="0">
                          <a:effectLst/>
                        </a:rPr>
                        <a:t> </a:t>
                      </a:r>
                      <a:r>
                        <a:rPr lang="en-US" sz="3600" u="none" strike="noStrike" dirty="0" smtClean="0">
                          <a:effectLst/>
                        </a:rPr>
                        <a:t>patients,                                                             </a:t>
                      </a:r>
                      <a:r>
                        <a:rPr lang="en-US" sz="3600" u="none" strike="noStrike" dirty="0">
                          <a:effectLst/>
                        </a:rPr>
                        <a:t>-&lt;75 </a:t>
                      </a:r>
                      <a:r>
                        <a:rPr lang="en-US" sz="3600" u="none" strike="noStrike" dirty="0" smtClean="0">
                          <a:effectLst/>
                        </a:rPr>
                        <a:t>y                 </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l" fontAlgn="ctr"/>
                      <a:r>
                        <a:rPr lang="en-US" sz="3600" b="1" u="sng" strike="noStrike" dirty="0" smtClean="0">
                          <a:effectLst/>
                        </a:rPr>
                        <a:t>No </a:t>
                      </a:r>
                      <a:r>
                        <a:rPr lang="en-US" sz="3600" b="1" u="sng" strike="noStrike" dirty="0">
                          <a:effectLst/>
                        </a:rPr>
                        <a:t>effect </a:t>
                      </a:r>
                      <a:r>
                        <a:rPr lang="en-US" sz="3600" u="none" strike="noStrike" dirty="0" smtClean="0">
                          <a:effectLst/>
                        </a:rPr>
                        <a:t>on</a:t>
                      </a:r>
                      <a:r>
                        <a:rPr lang="en-US" sz="3600" u="none" strike="noStrike" baseline="0" dirty="0" smtClean="0">
                          <a:effectLst/>
                        </a:rPr>
                        <a:t> blood glucose, but positive effect in lowering lipid levels</a:t>
                      </a:r>
                      <a:endParaRPr lang="en-US" sz="3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bl>
          </a:graphicData>
        </a:graphic>
      </p:graphicFrame>
      <p:sp>
        <p:nvSpPr>
          <p:cNvPr id="23" name="Flowchart: Preparation 22"/>
          <p:cNvSpPr/>
          <p:nvPr/>
        </p:nvSpPr>
        <p:spPr>
          <a:xfrm>
            <a:off x="12862559" y="6633022"/>
            <a:ext cx="18408012" cy="2808470"/>
          </a:xfrm>
          <a:custGeom>
            <a:avLst/>
            <a:gdLst>
              <a:gd name="connsiteX0" fmla="*/ 0 w 10000"/>
              <a:gd name="connsiteY0" fmla="*/ 5000 h 10000"/>
              <a:gd name="connsiteX1" fmla="*/ 2000 w 10000"/>
              <a:gd name="connsiteY1" fmla="*/ 0 h 10000"/>
              <a:gd name="connsiteX2" fmla="*/ 8000 w 10000"/>
              <a:gd name="connsiteY2" fmla="*/ 0 h 10000"/>
              <a:gd name="connsiteX3" fmla="*/ 10000 w 10000"/>
              <a:gd name="connsiteY3" fmla="*/ 5000 h 10000"/>
              <a:gd name="connsiteX4" fmla="*/ 8000 w 10000"/>
              <a:gd name="connsiteY4" fmla="*/ 10000 h 10000"/>
              <a:gd name="connsiteX5" fmla="*/ 2000 w 10000"/>
              <a:gd name="connsiteY5" fmla="*/ 10000 h 10000"/>
              <a:gd name="connsiteX6" fmla="*/ 0 w 10000"/>
              <a:gd name="connsiteY6" fmla="*/ 5000 h 10000"/>
              <a:gd name="connsiteX0" fmla="*/ 0 w 10000"/>
              <a:gd name="connsiteY0" fmla="*/ 5000 h 10139"/>
              <a:gd name="connsiteX1" fmla="*/ 2000 w 10000"/>
              <a:gd name="connsiteY1" fmla="*/ 0 h 10139"/>
              <a:gd name="connsiteX2" fmla="*/ 8000 w 10000"/>
              <a:gd name="connsiteY2" fmla="*/ 0 h 10139"/>
              <a:gd name="connsiteX3" fmla="*/ 10000 w 10000"/>
              <a:gd name="connsiteY3" fmla="*/ 5000 h 10139"/>
              <a:gd name="connsiteX4" fmla="*/ 8000 w 10000"/>
              <a:gd name="connsiteY4" fmla="*/ 10000 h 10139"/>
              <a:gd name="connsiteX5" fmla="*/ 1121 w 10000"/>
              <a:gd name="connsiteY5" fmla="*/ 10139 h 10139"/>
              <a:gd name="connsiteX6" fmla="*/ 0 w 10000"/>
              <a:gd name="connsiteY6" fmla="*/ 5000 h 10139"/>
              <a:gd name="connsiteX0" fmla="*/ 0 w 10000"/>
              <a:gd name="connsiteY0" fmla="*/ 5000 h 10139"/>
              <a:gd name="connsiteX1" fmla="*/ 1182 w 10000"/>
              <a:gd name="connsiteY1" fmla="*/ 0 h 10139"/>
              <a:gd name="connsiteX2" fmla="*/ 8000 w 10000"/>
              <a:gd name="connsiteY2" fmla="*/ 0 h 10139"/>
              <a:gd name="connsiteX3" fmla="*/ 10000 w 10000"/>
              <a:gd name="connsiteY3" fmla="*/ 5000 h 10139"/>
              <a:gd name="connsiteX4" fmla="*/ 8000 w 10000"/>
              <a:gd name="connsiteY4" fmla="*/ 10000 h 10139"/>
              <a:gd name="connsiteX5" fmla="*/ 1121 w 10000"/>
              <a:gd name="connsiteY5" fmla="*/ 10139 h 10139"/>
              <a:gd name="connsiteX6" fmla="*/ 0 w 10000"/>
              <a:gd name="connsiteY6" fmla="*/ 5000 h 10139"/>
              <a:gd name="connsiteX0" fmla="*/ 0 w 10000"/>
              <a:gd name="connsiteY0" fmla="*/ 5000 h 10139"/>
              <a:gd name="connsiteX1" fmla="*/ 1100 w 10000"/>
              <a:gd name="connsiteY1" fmla="*/ 0 h 10139"/>
              <a:gd name="connsiteX2" fmla="*/ 8000 w 10000"/>
              <a:gd name="connsiteY2" fmla="*/ 0 h 10139"/>
              <a:gd name="connsiteX3" fmla="*/ 10000 w 10000"/>
              <a:gd name="connsiteY3" fmla="*/ 5000 h 10139"/>
              <a:gd name="connsiteX4" fmla="*/ 8000 w 10000"/>
              <a:gd name="connsiteY4" fmla="*/ 10000 h 10139"/>
              <a:gd name="connsiteX5" fmla="*/ 1121 w 10000"/>
              <a:gd name="connsiteY5" fmla="*/ 10139 h 10139"/>
              <a:gd name="connsiteX6" fmla="*/ 0 w 10000"/>
              <a:gd name="connsiteY6" fmla="*/ 5000 h 10139"/>
              <a:gd name="connsiteX0" fmla="*/ 0 w 10000"/>
              <a:gd name="connsiteY0" fmla="*/ 5000 h 10139"/>
              <a:gd name="connsiteX1" fmla="*/ 1100 w 10000"/>
              <a:gd name="connsiteY1" fmla="*/ 0 h 10139"/>
              <a:gd name="connsiteX2" fmla="*/ 8000 w 10000"/>
              <a:gd name="connsiteY2" fmla="*/ 0 h 10139"/>
              <a:gd name="connsiteX3" fmla="*/ 10000 w 10000"/>
              <a:gd name="connsiteY3" fmla="*/ 5000 h 10139"/>
              <a:gd name="connsiteX4" fmla="*/ 8000 w 10000"/>
              <a:gd name="connsiteY4" fmla="*/ 10000 h 10139"/>
              <a:gd name="connsiteX5" fmla="*/ 1121 w 10000"/>
              <a:gd name="connsiteY5" fmla="*/ 10139 h 10139"/>
              <a:gd name="connsiteX6" fmla="*/ 0 w 10000"/>
              <a:gd name="connsiteY6" fmla="*/ 5000 h 10139"/>
              <a:gd name="connsiteX0" fmla="*/ 0 w 10000"/>
              <a:gd name="connsiteY0" fmla="*/ 5000 h 10139"/>
              <a:gd name="connsiteX1" fmla="*/ 1100 w 10000"/>
              <a:gd name="connsiteY1" fmla="*/ 0 h 10139"/>
              <a:gd name="connsiteX2" fmla="*/ 8000 w 10000"/>
              <a:gd name="connsiteY2" fmla="*/ 0 h 10139"/>
              <a:gd name="connsiteX3" fmla="*/ 10000 w 10000"/>
              <a:gd name="connsiteY3" fmla="*/ 5000 h 10139"/>
              <a:gd name="connsiteX4" fmla="*/ 8797 w 10000"/>
              <a:gd name="connsiteY4" fmla="*/ 10139 h 10139"/>
              <a:gd name="connsiteX5" fmla="*/ 1121 w 10000"/>
              <a:gd name="connsiteY5" fmla="*/ 10139 h 10139"/>
              <a:gd name="connsiteX6" fmla="*/ 0 w 10000"/>
              <a:gd name="connsiteY6" fmla="*/ 5000 h 10139"/>
              <a:gd name="connsiteX0" fmla="*/ 0 w 10000"/>
              <a:gd name="connsiteY0" fmla="*/ 5000 h 10139"/>
              <a:gd name="connsiteX1" fmla="*/ 1100 w 10000"/>
              <a:gd name="connsiteY1" fmla="*/ 0 h 10139"/>
              <a:gd name="connsiteX2" fmla="*/ 8000 w 10000"/>
              <a:gd name="connsiteY2" fmla="*/ 0 h 10139"/>
              <a:gd name="connsiteX3" fmla="*/ 10000 w 10000"/>
              <a:gd name="connsiteY3" fmla="*/ 5000 h 10139"/>
              <a:gd name="connsiteX4" fmla="*/ 8797 w 10000"/>
              <a:gd name="connsiteY4" fmla="*/ 10139 h 10139"/>
              <a:gd name="connsiteX5" fmla="*/ 1121 w 10000"/>
              <a:gd name="connsiteY5" fmla="*/ 10139 h 10139"/>
              <a:gd name="connsiteX6" fmla="*/ 0 w 10000"/>
              <a:gd name="connsiteY6" fmla="*/ 5000 h 10139"/>
              <a:gd name="connsiteX0" fmla="*/ 0 w 9877"/>
              <a:gd name="connsiteY0" fmla="*/ 5000 h 10139"/>
              <a:gd name="connsiteX1" fmla="*/ 977 w 9877"/>
              <a:gd name="connsiteY1" fmla="*/ 0 h 10139"/>
              <a:gd name="connsiteX2" fmla="*/ 7877 w 9877"/>
              <a:gd name="connsiteY2" fmla="*/ 0 h 10139"/>
              <a:gd name="connsiteX3" fmla="*/ 9877 w 9877"/>
              <a:gd name="connsiteY3" fmla="*/ 5000 h 10139"/>
              <a:gd name="connsiteX4" fmla="*/ 8674 w 9877"/>
              <a:gd name="connsiteY4" fmla="*/ 10139 h 10139"/>
              <a:gd name="connsiteX5" fmla="*/ 998 w 9877"/>
              <a:gd name="connsiteY5" fmla="*/ 10139 h 10139"/>
              <a:gd name="connsiteX6" fmla="*/ 0 w 9877"/>
              <a:gd name="connsiteY6" fmla="*/ 5000 h 10139"/>
              <a:gd name="connsiteX0" fmla="*/ 0 w 10000"/>
              <a:gd name="connsiteY0" fmla="*/ 4931 h 10000"/>
              <a:gd name="connsiteX1" fmla="*/ 989 w 10000"/>
              <a:gd name="connsiteY1" fmla="*/ 0 h 10000"/>
              <a:gd name="connsiteX2" fmla="*/ 7975 w 10000"/>
              <a:gd name="connsiteY2" fmla="*/ 0 h 10000"/>
              <a:gd name="connsiteX3" fmla="*/ 10000 w 10000"/>
              <a:gd name="connsiteY3" fmla="*/ 4931 h 10000"/>
              <a:gd name="connsiteX4" fmla="*/ 8782 w 10000"/>
              <a:gd name="connsiteY4" fmla="*/ 10000 h 10000"/>
              <a:gd name="connsiteX5" fmla="*/ 1010 w 10000"/>
              <a:gd name="connsiteY5" fmla="*/ 10000 h 10000"/>
              <a:gd name="connsiteX6" fmla="*/ 0 w 10000"/>
              <a:gd name="connsiteY6" fmla="*/ 4931 h 10000"/>
              <a:gd name="connsiteX0" fmla="*/ 0 w 10000"/>
              <a:gd name="connsiteY0" fmla="*/ 4931 h 10000"/>
              <a:gd name="connsiteX1" fmla="*/ 989 w 10000"/>
              <a:gd name="connsiteY1" fmla="*/ 0 h 10000"/>
              <a:gd name="connsiteX2" fmla="*/ 8886 w 10000"/>
              <a:gd name="connsiteY2" fmla="*/ 0 h 10000"/>
              <a:gd name="connsiteX3" fmla="*/ 10000 w 10000"/>
              <a:gd name="connsiteY3" fmla="*/ 4931 h 10000"/>
              <a:gd name="connsiteX4" fmla="*/ 8782 w 10000"/>
              <a:gd name="connsiteY4" fmla="*/ 10000 h 10000"/>
              <a:gd name="connsiteX5" fmla="*/ 1010 w 10000"/>
              <a:gd name="connsiteY5" fmla="*/ 10000 h 10000"/>
              <a:gd name="connsiteX6" fmla="*/ 0 w 10000"/>
              <a:gd name="connsiteY6" fmla="*/ 4931 h 10000"/>
              <a:gd name="connsiteX0" fmla="*/ 0 w 10000"/>
              <a:gd name="connsiteY0" fmla="*/ 4931 h 10000"/>
              <a:gd name="connsiteX1" fmla="*/ 989 w 10000"/>
              <a:gd name="connsiteY1" fmla="*/ 0 h 10000"/>
              <a:gd name="connsiteX2" fmla="*/ 8886 w 10000"/>
              <a:gd name="connsiteY2" fmla="*/ 0 h 10000"/>
              <a:gd name="connsiteX3" fmla="*/ 10000 w 10000"/>
              <a:gd name="connsiteY3" fmla="*/ 4931 h 10000"/>
              <a:gd name="connsiteX4" fmla="*/ 8927 w 10000"/>
              <a:gd name="connsiteY4" fmla="*/ 10000 h 10000"/>
              <a:gd name="connsiteX5" fmla="*/ 1010 w 10000"/>
              <a:gd name="connsiteY5" fmla="*/ 10000 h 10000"/>
              <a:gd name="connsiteX6" fmla="*/ 0 w 10000"/>
              <a:gd name="connsiteY6" fmla="*/ 4931 h 10000"/>
              <a:gd name="connsiteX0" fmla="*/ 0 w 10000"/>
              <a:gd name="connsiteY0" fmla="*/ 4931 h 10000"/>
              <a:gd name="connsiteX1" fmla="*/ 989 w 10000"/>
              <a:gd name="connsiteY1" fmla="*/ 0 h 10000"/>
              <a:gd name="connsiteX2" fmla="*/ 8886 w 10000"/>
              <a:gd name="connsiteY2" fmla="*/ 0 h 10000"/>
              <a:gd name="connsiteX3" fmla="*/ 10000 w 10000"/>
              <a:gd name="connsiteY3" fmla="*/ 4931 h 10000"/>
              <a:gd name="connsiteX4" fmla="*/ 9320 w 10000"/>
              <a:gd name="connsiteY4" fmla="*/ 10000 h 10000"/>
              <a:gd name="connsiteX5" fmla="*/ 1010 w 10000"/>
              <a:gd name="connsiteY5" fmla="*/ 10000 h 10000"/>
              <a:gd name="connsiteX6" fmla="*/ 0 w 10000"/>
              <a:gd name="connsiteY6" fmla="*/ 4931 h 10000"/>
              <a:gd name="connsiteX0" fmla="*/ 0 w 10000"/>
              <a:gd name="connsiteY0" fmla="*/ 4931 h 10000"/>
              <a:gd name="connsiteX1" fmla="*/ 989 w 10000"/>
              <a:gd name="connsiteY1" fmla="*/ 0 h 10000"/>
              <a:gd name="connsiteX2" fmla="*/ 8886 w 10000"/>
              <a:gd name="connsiteY2" fmla="*/ 0 h 10000"/>
              <a:gd name="connsiteX3" fmla="*/ 10000 w 10000"/>
              <a:gd name="connsiteY3" fmla="*/ 4931 h 10000"/>
              <a:gd name="connsiteX4" fmla="*/ 9382 w 10000"/>
              <a:gd name="connsiteY4" fmla="*/ 10000 h 10000"/>
              <a:gd name="connsiteX5" fmla="*/ 1010 w 10000"/>
              <a:gd name="connsiteY5" fmla="*/ 10000 h 10000"/>
              <a:gd name="connsiteX6" fmla="*/ 0 w 10000"/>
              <a:gd name="connsiteY6" fmla="*/ 4931 h 10000"/>
              <a:gd name="connsiteX0" fmla="*/ 0 w 10000"/>
              <a:gd name="connsiteY0" fmla="*/ 4931 h 10000"/>
              <a:gd name="connsiteX1" fmla="*/ 989 w 10000"/>
              <a:gd name="connsiteY1" fmla="*/ 0 h 10000"/>
              <a:gd name="connsiteX2" fmla="*/ 9466 w 10000"/>
              <a:gd name="connsiteY2" fmla="*/ 138 h 10000"/>
              <a:gd name="connsiteX3" fmla="*/ 10000 w 10000"/>
              <a:gd name="connsiteY3" fmla="*/ 4931 h 10000"/>
              <a:gd name="connsiteX4" fmla="*/ 9382 w 10000"/>
              <a:gd name="connsiteY4" fmla="*/ 10000 h 10000"/>
              <a:gd name="connsiteX5" fmla="*/ 1010 w 10000"/>
              <a:gd name="connsiteY5" fmla="*/ 10000 h 10000"/>
              <a:gd name="connsiteX6" fmla="*/ 0 w 10000"/>
              <a:gd name="connsiteY6" fmla="*/ 4931 h 10000"/>
              <a:gd name="connsiteX0" fmla="*/ 0 w 10000"/>
              <a:gd name="connsiteY0" fmla="*/ 4931 h 10138"/>
              <a:gd name="connsiteX1" fmla="*/ 989 w 10000"/>
              <a:gd name="connsiteY1" fmla="*/ 0 h 10138"/>
              <a:gd name="connsiteX2" fmla="*/ 9466 w 10000"/>
              <a:gd name="connsiteY2" fmla="*/ 138 h 10138"/>
              <a:gd name="connsiteX3" fmla="*/ 10000 w 10000"/>
              <a:gd name="connsiteY3" fmla="*/ 4931 h 10138"/>
              <a:gd name="connsiteX4" fmla="*/ 9382 w 10000"/>
              <a:gd name="connsiteY4" fmla="*/ 10000 h 10138"/>
              <a:gd name="connsiteX5" fmla="*/ 658 w 10000"/>
              <a:gd name="connsiteY5" fmla="*/ 10138 h 10138"/>
              <a:gd name="connsiteX6" fmla="*/ 0 w 10000"/>
              <a:gd name="connsiteY6" fmla="*/ 4931 h 10138"/>
              <a:gd name="connsiteX0" fmla="*/ 0 w 10000"/>
              <a:gd name="connsiteY0" fmla="*/ 4931 h 10138"/>
              <a:gd name="connsiteX1" fmla="*/ 596 w 10000"/>
              <a:gd name="connsiteY1" fmla="*/ 0 h 10138"/>
              <a:gd name="connsiteX2" fmla="*/ 9466 w 10000"/>
              <a:gd name="connsiteY2" fmla="*/ 138 h 10138"/>
              <a:gd name="connsiteX3" fmla="*/ 10000 w 10000"/>
              <a:gd name="connsiteY3" fmla="*/ 4931 h 10138"/>
              <a:gd name="connsiteX4" fmla="*/ 9382 w 10000"/>
              <a:gd name="connsiteY4" fmla="*/ 10000 h 10138"/>
              <a:gd name="connsiteX5" fmla="*/ 658 w 10000"/>
              <a:gd name="connsiteY5" fmla="*/ 10138 h 10138"/>
              <a:gd name="connsiteX6" fmla="*/ 0 w 10000"/>
              <a:gd name="connsiteY6" fmla="*/ 4931 h 10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138">
                <a:moveTo>
                  <a:pt x="0" y="4931"/>
                </a:moveTo>
                <a:cubicBezTo>
                  <a:pt x="199" y="3287"/>
                  <a:pt x="397" y="1644"/>
                  <a:pt x="596" y="0"/>
                </a:cubicBezTo>
                <a:lnTo>
                  <a:pt x="9466" y="138"/>
                </a:lnTo>
                <a:lnTo>
                  <a:pt x="10000" y="4931"/>
                </a:lnTo>
                <a:lnTo>
                  <a:pt x="9382" y="10000"/>
                </a:lnTo>
                <a:lnTo>
                  <a:pt x="658" y="10138"/>
                </a:lnTo>
                <a:cubicBezTo>
                  <a:pt x="439" y="8402"/>
                  <a:pt x="219" y="6667"/>
                  <a:pt x="0" y="4931"/>
                </a:cubicBezTo>
                <a:close/>
              </a:path>
            </a:pathLst>
          </a:custGeom>
          <a:solidFill>
            <a:schemeClr val="accent5">
              <a:lumMod val="40000"/>
              <a:lumOff val="60000"/>
            </a:schemeClr>
          </a:solidFill>
          <a:ln>
            <a:solidFill>
              <a:schemeClr val="accent4">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spcBef>
                <a:spcPct val="20000"/>
              </a:spcBef>
            </a:pPr>
            <a:r>
              <a:rPr lang="en-US" sz="4000" dirty="0" smtClean="0">
                <a:solidFill>
                  <a:prstClr val="black"/>
                </a:solidFill>
                <a:latin typeface="Times New Roman" panose="02020603050405020304" pitchFamily="18" charset="0"/>
                <a:cs typeface="Times New Roman" panose="02020603050405020304" pitchFamily="18" charset="0"/>
              </a:rPr>
              <a:t>  Searched for studies on PUBMED</a:t>
            </a:r>
            <a:r>
              <a:rPr lang="en-US" sz="4000" dirty="0">
                <a:solidFill>
                  <a:prstClr val="black"/>
                </a:solidFill>
                <a:latin typeface="Times New Roman" panose="02020603050405020304" pitchFamily="18" charset="0"/>
                <a:cs typeface="Times New Roman" panose="02020603050405020304" pitchFamily="18" charset="0"/>
              </a:rPr>
              <a:t>, </a:t>
            </a:r>
            <a:r>
              <a:rPr lang="en-US" sz="4000" dirty="0" err="1">
                <a:solidFill>
                  <a:prstClr val="black"/>
                </a:solidFill>
                <a:latin typeface="Times New Roman" panose="02020603050405020304" pitchFamily="18" charset="0"/>
                <a:cs typeface="Times New Roman" panose="02020603050405020304" pitchFamily="18" charset="0"/>
              </a:rPr>
              <a:t>ScienceDirect</a:t>
            </a:r>
            <a:r>
              <a:rPr lang="en-US" sz="4000" dirty="0">
                <a:solidFill>
                  <a:prstClr val="black"/>
                </a:solidFill>
                <a:latin typeface="Times New Roman" panose="02020603050405020304" pitchFamily="18" charset="0"/>
                <a:cs typeface="Times New Roman" panose="02020603050405020304" pitchFamily="18" charset="0"/>
              </a:rPr>
              <a:t>, and </a:t>
            </a:r>
            <a:r>
              <a:rPr lang="en-US" sz="4000" dirty="0" smtClean="0">
                <a:solidFill>
                  <a:prstClr val="black"/>
                </a:solidFill>
                <a:latin typeface="Times New Roman" panose="02020603050405020304" pitchFamily="18" charset="0"/>
                <a:cs typeface="Times New Roman" panose="02020603050405020304" pitchFamily="18" charset="0"/>
              </a:rPr>
              <a:t>EBISCO using </a:t>
            </a:r>
            <a:r>
              <a:rPr lang="en-US" sz="4000" dirty="0">
                <a:solidFill>
                  <a:prstClr val="black"/>
                </a:solidFill>
                <a:latin typeface="Times New Roman" panose="02020603050405020304" pitchFamily="18" charset="0"/>
                <a:cs typeface="Times New Roman" panose="02020603050405020304" pitchFamily="18" charset="0"/>
              </a:rPr>
              <a:t>the key terms “chromium and diabetes,” “chromium's role in glucose metabolism,” and “chromium's effect on insulin sensitivity of cells,”. </a:t>
            </a:r>
          </a:p>
        </p:txBody>
      </p:sp>
      <p:sp>
        <p:nvSpPr>
          <p:cNvPr id="24" name="Flowchart: Preparation 23"/>
          <p:cNvSpPr/>
          <p:nvPr/>
        </p:nvSpPr>
        <p:spPr>
          <a:xfrm>
            <a:off x="12633321" y="10565160"/>
            <a:ext cx="18643603" cy="1983791"/>
          </a:xfrm>
          <a:custGeom>
            <a:avLst/>
            <a:gdLst>
              <a:gd name="connsiteX0" fmla="*/ 0 w 10000"/>
              <a:gd name="connsiteY0" fmla="*/ 5000 h 10000"/>
              <a:gd name="connsiteX1" fmla="*/ 2000 w 10000"/>
              <a:gd name="connsiteY1" fmla="*/ 0 h 10000"/>
              <a:gd name="connsiteX2" fmla="*/ 8000 w 10000"/>
              <a:gd name="connsiteY2" fmla="*/ 0 h 10000"/>
              <a:gd name="connsiteX3" fmla="*/ 10000 w 10000"/>
              <a:gd name="connsiteY3" fmla="*/ 5000 h 10000"/>
              <a:gd name="connsiteX4" fmla="*/ 8000 w 10000"/>
              <a:gd name="connsiteY4" fmla="*/ 10000 h 10000"/>
              <a:gd name="connsiteX5" fmla="*/ 2000 w 10000"/>
              <a:gd name="connsiteY5" fmla="*/ 10000 h 10000"/>
              <a:gd name="connsiteX6" fmla="*/ 0 w 10000"/>
              <a:gd name="connsiteY6" fmla="*/ 5000 h 10000"/>
              <a:gd name="connsiteX0" fmla="*/ 0 w 10000"/>
              <a:gd name="connsiteY0" fmla="*/ 5000 h 10000"/>
              <a:gd name="connsiteX1" fmla="*/ 713 w 10000"/>
              <a:gd name="connsiteY1" fmla="*/ 377 h 10000"/>
              <a:gd name="connsiteX2" fmla="*/ 8000 w 10000"/>
              <a:gd name="connsiteY2" fmla="*/ 0 h 10000"/>
              <a:gd name="connsiteX3" fmla="*/ 10000 w 10000"/>
              <a:gd name="connsiteY3" fmla="*/ 5000 h 10000"/>
              <a:gd name="connsiteX4" fmla="*/ 8000 w 10000"/>
              <a:gd name="connsiteY4" fmla="*/ 10000 h 10000"/>
              <a:gd name="connsiteX5" fmla="*/ 2000 w 10000"/>
              <a:gd name="connsiteY5" fmla="*/ 10000 h 10000"/>
              <a:gd name="connsiteX6" fmla="*/ 0 w 10000"/>
              <a:gd name="connsiteY6" fmla="*/ 5000 h 10000"/>
              <a:gd name="connsiteX0" fmla="*/ 0 w 10000"/>
              <a:gd name="connsiteY0" fmla="*/ 5000 h 10000"/>
              <a:gd name="connsiteX1" fmla="*/ 713 w 10000"/>
              <a:gd name="connsiteY1" fmla="*/ 377 h 10000"/>
              <a:gd name="connsiteX2" fmla="*/ 8000 w 10000"/>
              <a:gd name="connsiteY2" fmla="*/ 0 h 10000"/>
              <a:gd name="connsiteX3" fmla="*/ 10000 w 10000"/>
              <a:gd name="connsiteY3" fmla="*/ 5000 h 10000"/>
              <a:gd name="connsiteX4" fmla="*/ 8000 w 10000"/>
              <a:gd name="connsiteY4" fmla="*/ 10000 h 10000"/>
              <a:gd name="connsiteX5" fmla="*/ 774 w 10000"/>
              <a:gd name="connsiteY5" fmla="*/ 9812 h 10000"/>
              <a:gd name="connsiteX6" fmla="*/ 0 w 10000"/>
              <a:gd name="connsiteY6" fmla="*/ 5000 h 10000"/>
              <a:gd name="connsiteX0" fmla="*/ 0 w 10000"/>
              <a:gd name="connsiteY0" fmla="*/ 5000 h 10000"/>
              <a:gd name="connsiteX1" fmla="*/ 713 w 10000"/>
              <a:gd name="connsiteY1" fmla="*/ 377 h 10000"/>
              <a:gd name="connsiteX2" fmla="*/ 8000 w 10000"/>
              <a:gd name="connsiteY2" fmla="*/ 0 h 10000"/>
              <a:gd name="connsiteX3" fmla="*/ 10000 w 10000"/>
              <a:gd name="connsiteY3" fmla="*/ 5000 h 10000"/>
              <a:gd name="connsiteX4" fmla="*/ 8000 w 10000"/>
              <a:gd name="connsiteY4" fmla="*/ 10000 h 10000"/>
              <a:gd name="connsiteX5" fmla="*/ 754 w 10000"/>
              <a:gd name="connsiteY5" fmla="*/ 9812 h 10000"/>
              <a:gd name="connsiteX6" fmla="*/ 0 w 10000"/>
              <a:gd name="connsiteY6" fmla="*/ 5000 h 10000"/>
              <a:gd name="connsiteX0" fmla="*/ 0 w 10000"/>
              <a:gd name="connsiteY0" fmla="*/ 5188 h 10188"/>
              <a:gd name="connsiteX1" fmla="*/ 713 w 10000"/>
              <a:gd name="connsiteY1" fmla="*/ 565 h 10188"/>
              <a:gd name="connsiteX2" fmla="*/ 9390 w 10000"/>
              <a:gd name="connsiteY2" fmla="*/ 0 h 10188"/>
              <a:gd name="connsiteX3" fmla="*/ 10000 w 10000"/>
              <a:gd name="connsiteY3" fmla="*/ 5188 h 10188"/>
              <a:gd name="connsiteX4" fmla="*/ 8000 w 10000"/>
              <a:gd name="connsiteY4" fmla="*/ 10188 h 10188"/>
              <a:gd name="connsiteX5" fmla="*/ 754 w 10000"/>
              <a:gd name="connsiteY5" fmla="*/ 10000 h 10188"/>
              <a:gd name="connsiteX6" fmla="*/ 0 w 10000"/>
              <a:gd name="connsiteY6" fmla="*/ 5188 h 10188"/>
              <a:gd name="connsiteX0" fmla="*/ 0 w 10000"/>
              <a:gd name="connsiteY0" fmla="*/ 5188 h 10376"/>
              <a:gd name="connsiteX1" fmla="*/ 713 w 10000"/>
              <a:gd name="connsiteY1" fmla="*/ 565 h 10376"/>
              <a:gd name="connsiteX2" fmla="*/ 9390 w 10000"/>
              <a:gd name="connsiteY2" fmla="*/ 0 h 10376"/>
              <a:gd name="connsiteX3" fmla="*/ 10000 w 10000"/>
              <a:gd name="connsiteY3" fmla="*/ 5188 h 10376"/>
              <a:gd name="connsiteX4" fmla="*/ 9410 w 10000"/>
              <a:gd name="connsiteY4" fmla="*/ 10376 h 10376"/>
              <a:gd name="connsiteX5" fmla="*/ 754 w 10000"/>
              <a:gd name="connsiteY5" fmla="*/ 10000 h 10376"/>
              <a:gd name="connsiteX6" fmla="*/ 0 w 10000"/>
              <a:gd name="connsiteY6" fmla="*/ 5188 h 10376"/>
              <a:gd name="connsiteX0" fmla="*/ 0 w 10000"/>
              <a:gd name="connsiteY0" fmla="*/ 5000 h 10188"/>
              <a:gd name="connsiteX1" fmla="*/ 713 w 10000"/>
              <a:gd name="connsiteY1" fmla="*/ 377 h 10188"/>
              <a:gd name="connsiteX2" fmla="*/ 9390 w 10000"/>
              <a:gd name="connsiteY2" fmla="*/ 0 h 10188"/>
              <a:gd name="connsiteX3" fmla="*/ 10000 w 10000"/>
              <a:gd name="connsiteY3" fmla="*/ 5000 h 10188"/>
              <a:gd name="connsiteX4" fmla="*/ 9410 w 10000"/>
              <a:gd name="connsiteY4" fmla="*/ 10188 h 10188"/>
              <a:gd name="connsiteX5" fmla="*/ 754 w 10000"/>
              <a:gd name="connsiteY5" fmla="*/ 9812 h 10188"/>
              <a:gd name="connsiteX6" fmla="*/ 0 w 10000"/>
              <a:gd name="connsiteY6" fmla="*/ 5000 h 10188"/>
              <a:gd name="connsiteX0" fmla="*/ 0 w 10000"/>
              <a:gd name="connsiteY0" fmla="*/ 4623 h 9811"/>
              <a:gd name="connsiteX1" fmla="*/ 713 w 10000"/>
              <a:gd name="connsiteY1" fmla="*/ 0 h 9811"/>
              <a:gd name="connsiteX2" fmla="*/ 9390 w 10000"/>
              <a:gd name="connsiteY2" fmla="*/ 0 h 9811"/>
              <a:gd name="connsiteX3" fmla="*/ 10000 w 10000"/>
              <a:gd name="connsiteY3" fmla="*/ 4623 h 9811"/>
              <a:gd name="connsiteX4" fmla="*/ 9410 w 10000"/>
              <a:gd name="connsiteY4" fmla="*/ 9811 h 9811"/>
              <a:gd name="connsiteX5" fmla="*/ 754 w 10000"/>
              <a:gd name="connsiteY5" fmla="*/ 9435 h 9811"/>
              <a:gd name="connsiteX6" fmla="*/ 0 w 10000"/>
              <a:gd name="connsiteY6" fmla="*/ 4623 h 9811"/>
              <a:gd name="connsiteX0" fmla="*/ 0 w 10184"/>
              <a:gd name="connsiteY0" fmla="*/ 4712 h 10000"/>
              <a:gd name="connsiteX1" fmla="*/ 713 w 10184"/>
              <a:gd name="connsiteY1" fmla="*/ 0 h 10000"/>
              <a:gd name="connsiteX2" fmla="*/ 9390 w 10184"/>
              <a:gd name="connsiteY2" fmla="*/ 0 h 10000"/>
              <a:gd name="connsiteX3" fmla="*/ 10184 w 10184"/>
              <a:gd name="connsiteY3" fmla="*/ 4712 h 10000"/>
              <a:gd name="connsiteX4" fmla="*/ 9410 w 10184"/>
              <a:gd name="connsiteY4" fmla="*/ 10000 h 10000"/>
              <a:gd name="connsiteX5" fmla="*/ 754 w 10184"/>
              <a:gd name="connsiteY5" fmla="*/ 9617 h 10000"/>
              <a:gd name="connsiteX6" fmla="*/ 0 w 10184"/>
              <a:gd name="connsiteY6" fmla="*/ 4712 h 10000"/>
              <a:gd name="connsiteX0" fmla="*/ 0 w 10000"/>
              <a:gd name="connsiteY0" fmla="*/ 4712 h 10000"/>
              <a:gd name="connsiteX1" fmla="*/ 713 w 10000"/>
              <a:gd name="connsiteY1" fmla="*/ 0 h 10000"/>
              <a:gd name="connsiteX2" fmla="*/ 9390 w 10000"/>
              <a:gd name="connsiteY2" fmla="*/ 0 h 10000"/>
              <a:gd name="connsiteX3" fmla="*/ 10000 w 10000"/>
              <a:gd name="connsiteY3" fmla="*/ 4712 h 10000"/>
              <a:gd name="connsiteX4" fmla="*/ 9410 w 10000"/>
              <a:gd name="connsiteY4" fmla="*/ 10000 h 10000"/>
              <a:gd name="connsiteX5" fmla="*/ 754 w 10000"/>
              <a:gd name="connsiteY5" fmla="*/ 9617 h 10000"/>
              <a:gd name="connsiteX6" fmla="*/ 0 w 10000"/>
              <a:gd name="connsiteY6" fmla="*/ 4712 h 10000"/>
              <a:gd name="connsiteX0" fmla="*/ 0 w 10000"/>
              <a:gd name="connsiteY0" fmla="*/ 4712 h 10000"/>
              <a:gd name="connsiteX1" fmla="*/ 713 w 10000"/>
              <a:gd name="connsiteY1" fmla="*/ 0 h 10000"/>
              <a:gd name="connsiteX2" fmla="*/ 9390 w 10000"/>
              <a:gd name="connsiteY2" fmla="*/ 0 h 10000"/>
              <a:gd name="connsiteX3" fmla="*/ 10000 w 10000"/>
              <a:gd name="connsiteY3" fmla="*/ 4712 h 10000"/>
              <a:gd name="connsiteX4" fmla="*/ 9451 w 10000"/>
              <a:gd name="connsiteY4" fmla="*/ 10000 h 10000"/>
              <a:gd name="connsiteX5" fmla="*/ 754 w 10000"/>
              <a:gd name="connsiteY5" fmla="*/ 9617 h 10000"/>
              <a:gd name="connsiteX6" fmla="*/ 0 w 10000"/>
              <a:gd name="connsiteY6" fmla="*/ 4712 h 10000"/>
              <a:gd name="connsiteX0" fmla="*/ 0 w 10000"/>
              <a:gd name="connsiteY0" fmla="*/ 4712 h 10000"/>
              <a:gd name="connsiteX1" fmla="*/ 713 w 10000"/>
              <a:gd name="connsiteY1" fmla="*/ 0 h 10000"/>
              <a:gd name="connsiteX2" fmla="*/ 9410 w 10000"/>
              <a:gd name="connsiteY2" fmla="*/ 0 h 10000"/>
              <a:gd name="connsiteX3" fmla="*/ 10000 w 10000"/>
              <a:gd name="connsiteY3" fmla="*/ 4712 h 10000"/>
              <a:gd name="connsiteX4" fmla="*/ 9451 w 10000"/>
              <a:gd name="connsiteY4" fmla="*/ 10000 h 10000"/>
              <a:gd name="connsiteX5" fmla="*/ 754 w 10000"/>
              <a:gd name="connsiteY5" fmla="*/ 9617 h 10000"/>
              <a:gd name="connsiteX6" fmla="*/ 0 w 10000"/>
              <a:gd name="connsiteY6" fmla="*/ 4712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0">
                <a:moveTo>
                  <a:pt x="0" y="4712"/>
                </a:moveTo>
                <a:lnTo>
                  <a:pt x="713" y="0"/>
                </a:lnTo>
                <a:lnTo>
                  <a:pt x="9410" y="0"/>
                </a:lnTo>
                <a:cubicBezTo>
                  <a:pt x="9613" y="1762"/>
                  <a:pt x="9797" y="2950"/>
                  <a:pt x="10000" y="4712"/>
                </a:cubicBezTo>
                <a:cubicBezTo>
                  <a:pt x="9803" y="6474"/>
                  <a:pt x="9648" y="8238"/>
                  <a:pt x="9451" y="10000"/>
                </a:cubicBezTo>
                <a:lnTo>
                  <a:pt x="754" y="9617"/>
                </a:lnTo>
                <a:lnTo>
                  <a:pt x="0" y="4712"/>
                </a:lnTo>
                <a:close/>
              </a:path>
            </a:pathLst>
          </a:custGeom>
          <a:solidFill>
            <a:schemeClr val="accent5">
              <a:lumMod val="40000"/>
              <a:lumOff val="60000"/>
            </a:schemeClr>
          </a:solidFill>
          <a:ln>
            <a:solidFill>
              <a:schemeClr val="accent4">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20000"/>
              </a:spcBef>
            </a:pPr>
            <a:r>
              <a:rPr lang="en-US" sz="4000" dirty="0">
                <a:solidFill>
                  <a:prstClr val="black"/>
                </a:solidFill>
                <a:latin typeface="Times New Roman" panose="02020603050405020304" pitchFamily="18" charset="0"/>
                <a:cs typeface="Times New Roman" panose="02020603050405020304" pitchFamily="18" charset="0"/>
              </a:rPr>
              <a:t>   </a:t>
            </a:r>
            <a:r>
              <a:rPr lang="en-US" sz="4000" dirty="0" smtClean="0">
                <a:solidFill>
                  <a:prstClr val="black"/>
                </a:solidFill>
                <a:latin typeface="Times New Roman" panose="02020603050405020304" pitchFamily="18" charset="0"/>
                <a:cs typeface="Times New Roman" panose="02020603050405020304" pitchFamily="18" charset="0"/>
              </a:rPr>
              <a:t>  Selected </a:t>
            </a:r>
            <a:r>
              <a:rPr lang="en-US" sz="4000" dirty="0">
                <a:solidFill>
                  <a:prstClr val="black"/>
                </a:solidFill>
                <a:latin typeface="Times New Roman" panose="02020603050405020304" pitchFamily="18" charset="0"/>
                <a:cs typeface="Times New Roman" panose="02020603050405020304" pitchFamily="18" charset="0"/>
              </a:rPr>
              <a:t>peer reviewed studies published between the year 2000 to the </a:t>
            </a:r>
            <a:r>
              <a:rPr lang="en-US" sz="4000" dirty="0" smtClean="0">
                <a:solidFill>
                  <a:prstClr val="black"/>
                </a:solidFill>
                <a:latin typeface="Times New Roman" panose="02020603050405020304" pitchFamily="18" charset="0"/>
                <a:cs typeface="Times New Roman" panose="02020603050405020304" pitchFamily="18" charset="0"/>
              </a:rPr>
              <a:t>present that  </a:t>
            </a:r>
            <a:r>
              <a:rPr lang="en-US" sz="4000" dirty="0">
                <a:solidFill>
                  <a:prstClr val="black"/>
                </a:solidFill>
                <a:latin typeface="Times New Roman" panose="02020603050405020304" pitchFamily="18" charset="0"/>
                <a:cs typeface="Times New Roman" panose="02020603050405020304" pitchFamily="18" charset="0"/>
              </a:rPr>
              <a:t>contained details regarding either chromium, diabetes, or their correlation.</a:t>
            </a:r>
          </a:p>
        </p:txBody>
      </p:sp>
      <p:sp>
        <p:nvSpPr>
          <p:cNvPr id="25" name="Flowchart: Preparation 24"/>
          <p:cNvSpPr/>
          <p:nvPr/>
        </p:nvSpPr>
        <p:spPr>
          <a:xfrm>
            <a:off x="12639675" y="13637329"/>
            <a:ext cx="18630895" cy="2355203"/>
          </a:xfrm>
          <a:custGeom>
            <a:avLst/>
            <a:gdLst>
              <a:gd name="connsiteX0" fmla="*/ 0 w 10000"/>
              <a:gd name="connsiteY0" fmla="*/ 5000 h 10000"/>
              <a:gd name="connsiteX1" fmla="*/ 2000 w 10000"/>
              <a:gd name="connsiteY1" fmla="*/ 0 h 10000"/>
              <a:gd name="connsiteX2" fmla="*/ 8000 w 10000"/>
              <a:gd name="connsiteY2" fmla="*/ 0 h 10000"/>
              <a:gd name="connsiteX3" fmla="*/ 10000 w 10000"/>
              <a:gd name="connsiteY3" fmla="*/ 5000 h 10000"/>
              <a:gd name="connsiteX4" fmla="*/ 8000 w 10000"/>
              <a:gd name="connsiteY4" fmla="*/ 10000 h 10000"/>
              <a:gd name="connsiteX5" fmla="*/ 2000 w 10000"/>
              <a:gd name="connsiteY5" fmla="*/ 10000 h 10000"/>
              <a:gd name="connsiteX6" fmla="*/ 0 w 10000"/>
              <a:gd name="connsiteY6" fmla="*/ 5000 h 10000"/>
              <a:gd name="connsiteX0" fmla="*/ 0 w 10000"/>
              <a:gd name="connsiteY0" fmla="*/ 5329 h 10329"/>
              <a:gd name="connsiteX1" fmla="*/ 733 w 10000"/>
              <a:gd name="connsiteY1" fmla="*/ 0 h 10329"/>
              <a:gd name="connsiteX2" fmla="*/ 8000 w 10000"/>
              <a:gd name="connsiteY2" fmla="*/ 329 h 10329"/>
              <a:gd name="connsiteX3" fmla="*/ 10000 w 10000"/>
              <a:gd name="connsiteY3" fmla="*/ 5329 h 10329"/>
              <a:gd name="connsiteX4" fmla="*/ 8000 w 10000"/>
              <a:gd name="connsiteY4" fmla="*/ 10329 h 10329"/>
              <a:gd name="connsiteX5" fmla="*/ 2000 w 10000"/>
              <a:gd name="connsiteY5" fmla="*/ 10329 h 10329"/>
              <a:gd name="connsiteX6" fmla="*/ 0 w 10000"/>
              <a:gd name="connsiteY6" fmla="*/ 5329 h 10329"/>
              <a:gd name="connsiteX0" fmla="*/ 0 w 10000"/>
              <a:gd name="connsiteY0" fmla="*/ 5329 h 10329"/>
              <a:gd name="connsiteX1" fmla="*/ 774 w 10000"/>
              <a:gd name="connsiteY1" fmla="*/ 0 h 10329"/>
              <a:gd name="connsiteX2" fmla="*/ 8000 w 10000"/>
              <a:gd name="connsiteY2" fmla="*/ 329 h 10329"/>
              <a:gd name="connsiteX3" fmla="*/ 10000 w 10000"/>
              <a:gd name="connsiteY3" fmla="*/ 5329 h 10329"/>
              <a:gd name="connsiteX4" fmla="*/ 8000 w 10000"/>
              <a:gd name="connsiteY4" fmla="*/ 10329 h 10329"/>
              <a:gd name="connsiteX5" fmla="*/ 2000 w 10000"/>
              <a:gd name="connsiteY5" fmla="*/ 10329 h 10329"/>
              <a:gd name="connsiteX6" fmla="*/ 0 w 10000"/>
              <a:gd name="connsiteY6" fmla="*/ 5329 h 10329"/>
              <a:gd name="connsiteX0" fmla="*/ 0 w 10000"/>
              <a:gd name="connsiteY0" fmla="*/ 5000 h 10000"/>
              <a:gd name="connsiteX1" fmla="*/ 774 w 10000"/>
              <a:gd name="connsiteY1" fmla="*/ 0 h 10000"/>
              <a:gd name="connsiteX2" fmla="*/ 8000 w 10000"/>
              <a:gd name="connsiteY2" fmla="*/ 0 h 10000"/>
              <a:gd name="connsiteX3" fmla="*/ 10000 w 10000"/>
              <a:gd name="connsiteY3" fmla="*/ 5000 h 10000"/>
              <a:gd name="connsiteX4" fmla="*/ 8000 w 10000"/>
              <a:gd name="connsiteY4" fmla="*/ 10000 h 10000"/>
              <a:gd name="connsiteX5" fmla="*/ 2000 w 10000"/>
              <a:gd name="connsiteY5" fmla="*/ 10000 h 10000"/>
              <a:gd name="connsiteX6" fmla="*/ 0 w 10000"/>
              <a:gd name="connsiteY6" fmla="*/ 5000 h 10000"/>
              <a:gd name="connsiteX0" fmla="*/ 0 w 10000"/>
              <a:gd name="connsiteY0" fmla="*/ 5000 h 10000"/>
              <a:gd name="connsiteX1" fmla="*/ 774 w 10000"/>
              <a:gd name="connsiteY1" fmla="*/ 0 h 10000"/>
              <a:gd name="connsiteX2" fmla="*/ 8000 w 10000"/>
              <a:gd name="connsiteY2" fmla="*/ 0 h 10000"/>
              <a:gd name="connsiteX3" fmla="*/ 10000 w 10000"/>
              <a:gd name="connsiteY3" fmla="*/ 5000 h 10000"/>
              <a:gd name="connsiteX4" fmla="*/ 8000 w 10000"/>
              <a:gd name="connsiteY4" fmla="*/ 10000 h 10000"/>
              <a:gd name="connsiteX5" fmla="*/ 733 w 10000"/>
              <a:gd name="connsiteY5" fmla="*/ 10000 h 10000"/>
              <a:gd name="connsiteX6" fmla="*/ 0 w 10000"/>
              <a:gd name="connsiteY6" fmla="*/ 5000 h 10000"/>
              <a:gd name="connsiteX0" fmla="*/ 0 w 10000"/>
              <a:gd name="connsiteY0" fmla="*/ 5164 h 10164"/>
              <a:gd name="connsiteX1" fmla="*/ 774 w 10000"/>
              <a:gd name="connsiteY1" fmla="*/ 164 h 10164"/>
              <a:gd name="connsiteX2" fmla="*/ 9431 w 10000"/>
              <a:gd name="connsiteY2" fmla="*/ 0 h 10164"/>
              <a:gd name="connsiteX3" fmla="*/ 10000 w 10000"/>
              <a:gd name="connsiteY3" fmla="*/ 5164 h 10164"/>
              <a:gd name="connsiteX4" fmla="*/ 8000 w 10000"/>
              <a:gd name="connsiteY4" fmla="*/ 10164 h 10164"/>
              <a:gd name="connsiteX5" fmla="*/ 733 w 10000"/>
              <a:gd name="connsiteY5" fmla="*/ 10164 h 10164"/>
              <a:gd name="connsiteX6" fmla="*/ 0 w 10000"/>
              <a:gd name="connsiteY6" fmla="*/ 5164 h 10164"/>
              <a:gd name="connsiteX0" fmla="*/ 0 w 10000"/>
              <a:gd name="connsiteY0" fmla="*/ 5164 h 10164"/>
              <a:gd name="connsiteX1" fmla="*/ 774 w 10000"/>
              <a:gd name="connsiteY1" fmla="*/ 164 h 10164"/>
              <a:gd name="connsiteX2" fmla="*/ 9431 w 10000"/>
              <a:gd name="connsiteY2" fmla="*/ 0 h 10164"/>
              <a:gd name="connsiteX3" fmla="*/ 10000 w 10000"/>
              <a:gd name="connsiteY3" fmla="*/ 5164 h 10164"/>
              <a:gd name="connsiteX4" fmla="*/ 9411 w 10000"/>
              <a:gd name="connsiteY4" fmla="*/ 10164 h 10164"/>
              <a:gd name="connsiteX5" fmla="*/ 733 w 10000"/>
              <a:gd name="connsiteY5" fmla="*/ 10164 h 10164"/>
              <a:gd name="connsiteX6" fmla="*/ 0 w 10000"/>
              <a:gd name="connsiteY6" fmla="*/ 5164 h 10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164">
                <a:moveTo>
                  <a:pt x="0" y="5164"/>
                </a:moveTo>
                <a:lnTo>
                  <a:pt x="774" y="164"/>
                </a:lnTo>
                <a:lnTo>
                  <a:pt x="9431" y="0"/>
                </a:lnTo>
                <a:cubicBezTo>
                  <a:pt x="9621" y="1721"/>
                  <a:pt x="9810" y="3443"/>
                  <a:pt x="10000" y="5164"/>
                </a:cubicBezTo>
                <a:cubicBezTo>
                  <a:pt x="9804" y="6831"/>
                  <a:pt x="9607" y="8497"/>
                  <a:pt x="9411" y="10164"/>
                </a:cubicBezTo>
                <a:lnTo>
                  <a:pt x="733" y="10164"/>
                </a:lnTo>
                <a:cubicBezTo>
                  <a:pt x="489" y="8497"/>
                  <a:pt x="244" y="6831"/>
                  <a:pt x="0" y="5164"/>
                </a:cubicBezTo>
                <a:close/>
              </a:path>
            </a:pathLst>
          </a:custGeom>
          <a:solidFill>
            <a:schemeClr val="accent5">
              <a:lumMod val="40000"/>
              <a:lumOff val="60000"/>
            </a:schemeClr>
          </a:solidFill>
          <a:ln>
            <a:solidFill>
              <a:schemeClr val="accent4">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20000"/>
              </a:spcBef>
            </a:pPr>
            <a:r>
              <a:rPr lang="en-US" sz="4000" dirty="0">
                <a:solidFill>
                  <a:prstClr val="black"/>
                </a:solidFill>
                <a:latin typeface="Times New Roman" panose="02020603050405020304" pitchFamily="18" charset="0"/>
                <a:cs typeface="Times New Roman" panose="02020603050405020304" pitchFamily="18" charset="0"/>
              </a:rPr>
              <a:t>    </a:t>
            </a:r>
            <a:r>
              <a:rPr lang="en-US" sz="4000" dirty="0" smtClean="0">
                <a:solidFill>
                  <a:prstClr val="black"/>
                </a:solidFill>
                <a:latin typeface="Times New Roman" panose="02020603050405020304" pitchFamily="18" charset="0"/>
                <a:cs typeface="Times New Roman" panose="02020603050405020304" pitchFamily="18" charset="0"/>
              </a:rPr>
              <a:t> Reviewed </a:t>
            </a:r>
            <a:r>
              <a:rPr lang="en-US" sz="4000" dirty="0">
                <a:solidFill>
                  <a:prstClr val="black"/>
                </a:solidFill>
                <a:latin typeface="Times New Roman" panose="02020603050405020304" pitchFamily="18" charset="0"/>
                <a:cs typeface="Times New Roman" panose="02020603050405020304" pitchFamily="18" charset="0"/>
              </a:rPr>
              <a:t>and analyzed selected studies, and categorized them  into three broad sections: lowers glucose levels (positive), does not lower glucose levels (negative), or more research needs to be done.</a:t>
            </a:r>
          </a:p>
        </p:txBody>
      </p:sp>
      <p:sp>
        <p:nvSpPr>
          <p:cNvPr id="26" name="Flowchart: Preparation 25"/>
          <p:cNvSpPr/>
          <p:nvPr/>
        </p:nvSpPr>
        <p:spPr>
          <a:xfrm>
            <a:off x="12633321" y="17149063"/>
            <a:ext cx="18637249" cy="2011680"/>
          </a:xfrm>
          <a:custGeom>
            <a:avLst/>
            <a:gdLst>
              <a:gd name="connsiteX0" fmla="*/ 0 w 10000"/>
              <a:gd name="connsiteY0" fmla="*/ 5000 h 10000"/>
              <a:gd name="connsiteX1" fmla="*/ 2000 w 10000"/>
              <a:gd name="connsiteY1" fmla="*/ 0 h 10000"/>
              <a:gd name="connsiteX2" fmla="*/ 8000 w 10000"/>
              <a:gd name="connsiteY2" fmla="*/ 0 h 10000"/>
              <a:gd name="connsiteX3" fmla="*/ 10000 w 10000"/>
              <a:gd name="connsiteY3" fmla="*/ 5000 h 10000"/>
              <a:gd name="connsiteX4" fmla="*/ 8000 w 10000"/>
              <a:gd name="connsiteY4" fmla="*/ 10000 h 10000"/>
              <a:gd name="connsiteX5" fmla="*/ 2000 w 10000"/>
              <a:gd name="connsiteY5" fmla="*/ 10000 h 10000"/>
              <a:gd name="connsiteX6" fmla="*/ 0 w 10000"/>
              <a:gd name="connsiteY6" fmla="*/ 5000 h 10000"/>
              <a:gd name="connsiteX0" fmla="*/ 0 w 10000"/>
              <a:gd name="connsiteY0" fmla="*/ 5189 h 10189"/>
              <a:gd name="connsiteX1" fmla="*/ 814 w 10000"/>
              <a:gd name="connsiteY1" fmla="*/ 0 h 10189"/>
              <a:gd name="connsiteX2" fmla="*/ 8000 w 10000"/>
              <a:gd name="connsiteY2" fmla="*/ 189 h 10189"/>
              <a:gd name="connsiteX3" fmla="*/ 10000 w 10000"/>
              <a:gd name="connsiteY3" fmla="*/ 5189 h 10189"/>
              <a:gd name="connsiteX4" fmla="*/ 8000 w 10000"/>
              <a:gd name="connsiteY4" fmla="*/ 10189 h 10189"/>
              <a:gd name="connsiteX5" fmla="*/ 2000 w 10000"/>
              <a:gd name="connsiteY5" fmla="*/ 10189 h 10189"/>
              <a:gd name="connsiteX6" fmla="*/ 0 w 10000"/>
              <a:gd name="connsiteY6" fmla="*/ 5189 h 10189"/>
              <a:gd name="connsiteX0" fmla="*/ 0 w 10000"/>
              <a:gd name="connsiteY0" fmla="*/ 5189 h 10189"/>
              <a:gd name="connsiteX1" fmla="*/ 814 w 10000"/>
              <a:gd name="connsiteY1" fmla="*/ 0 h 10189"/>
              <a:gd name="connsiteX2" fmla="*/ 8000 w 10000"/>
              <a:gd name="connsiteY2" fmla="*/ 189 h 10189"/>
              <a:gd name="connsiteX3" fmla="*/ 10000 w 10000"/>
              <a:gd name="connsiteY3" fmla="*/ 5189 h 10189"/>
              <a:gd name="connsiteX4" fmla="*/ 8000 w 10000"/>
              <a:gd name="connsiteY4" fmla="*/ 10189 h 10189"/>
              <a:gd name="connsiteX5" fmla="*/ 733 w 10000"/>
              <a:gd name="connsiteY5" fmla="*/ 10189 h 10189"/>
              <a:gd name="connsiteX6" fmla="*/ 0 w 10000"/>
              <a:gd name="connsiteY6" fmla="*/ 5189 h 10189"/>
              <a:gd name="connsiteX0" fmla="*/ 0 w 10000"/>
              <a:gd name="connsiteY0" fmla="*/ 5000 h 10000"/>
              <a:gd name="connsiteX1" fmla="*/ 814 w 10000"/>
              <a:gd name="connsiteY1" fmla="*/ 0 h 10000"/>
              <a:gd name="connsiteX2" fmla="*/ 8000 w 10000"/>
              <a:gd name="connsiteY2" fmla="*/ 0 h 10000"/>
              <a:gd name="connsiteX3" fmla="*/ 10000 w 10000"/>
              <a:gd name="connsiteY3" fmla="*/ 5000 h 10000"/>
              <a:gd name="connsiteX4" fmla="*/ 8000 w 10000"/>
              <a:gd name="connsiteY4" fmla="*/ 10000 h 10000"/>
              <a:gd name="connsiteX5" fmla="*/ 733 w 10000"/>
              <a:gd name="connsiteY5" fmla="*/ 10000 h 10000"/>
              <a:gd name="connsiteX6" fmla="*/ 0 w 10000"/>
              <a:gd name="connsiteY6" fmla="*/ 5000 h 10000"/>
              <a:gd name="connsiteX0" fmla="*/ 0 w 10000"/>
              <a:gd name="connsiteY0" fmla="*/ 5000 h 10000"/>
              <a:gd name="connsiteX1" fmla="*/ 814 w 10000"/>
              <a:gd name="connsiteY1" fmla="*/ 0 h 10000"/>
              <a:gd name="connsiteX2" fmla="*/ 9451 w 10000"/>
              <a:gd name="connsiteY2" fmla="*/ 0 h 10000"/>
              <a:gd name="connsiteX3" fmla="*/ 10000 w 10000"/>
              <a:gd name="connsiteY3" fmla="*/ 5000 h 10000"/>
              <a:gd name="connsiteX4" fmla="*/ 8000 w 10000"/>
              <a:gd name="connsiteY4" fmla="*/ 10000 h 10000"/>
              <a:gd name="connsiteX5" fmla="*/ 733 w 10000"/>
              <a:gd name="connsiteY5" fmla="*/ 10000 h 10000"/>
              <a:gd name="connsiteX6" fmla="*/ 0 w 10000"/>
              <a:gd name="connsiteY6" fmla="*/ 5000 h 10000"/>
              <a:gd name="connsiteX0" fmla="*/ 0 w 10000"/>
              <a:gd name="connsiteY0" fmla="*/ 5000 h 10000"/>
              <a:gd name="connsiteX1" fmla="*/ 814 w 10000"/>
              <a:gd name="connsiteY1" fmla="*/ 0 h 10000"/>
              <a:gd name="connsiteX2" fmla="*/ 9451 w 10000"/>
              <a:gd name="connsiteY2" fmla="*/ 0 h 10000"/>
              <a:gd name="connsiteX3" fmla="*/ 10000 w 10000"/>
              <a:gd name="connsiteY3" fmla="*/ 5000 h 10000"/>
              <a:gd name="connsiteX4" fmla="*/ 9451 w 10000"/>
              <a:gd name="connsiteY4" fmla="*/ 10000 h 10000"/>
              <a:gd name="connsiteX5" fmla="*/ 733 w 10000"/>
              <a:gd name="connsiteY5" fmla="*/ 10000 h 10000"/>
              <a:gd name="connsiteX6" fmla="*/ 0 w 10000"/>
              <a:gd name="connsiteY6" fmla="*/ 5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0">
                <a:moveTo>
                  <a:pt x="0" y="5000"/>
                </a:moveTo>
                <a:lnTo>
                  <a:pt x="814" y="0"/>
                </a:lnTo>
                <a:lnTo>
                  <a:pt x="9451" y="0"/>
                </a:lnTo>
                <a:lnTo>
                  <a:pt x="10000" y="5000"/>
                </a:lnTo>
                <a:lnTo>
                  <a:pt x="9451" y="10000"/>
                </a:lnTo>
                <a:lnTo>
                  <a:pt x="733" y="10000"/>
                </a:lnTo>
                <a:cubicBezTo>
                  <a:pt x="489" y="8333"/>
                  <a:pt x="244" y="6667"/>
                  <a:pt x="0" y="5000"/>
                </a:cubicBezTo>
                <a:close/>
              </a:path>
            </a:pathLst>
          </a:custGeom>
          <a:solidFill>
            <a:schemeClr val="accent5">
              <a:lumMod val="40000"/>
              <a:lumOff val="60000"/>
            </a:schemeClr>
          </a:solidFill>
          <a:ln>
            <a:solidFill>
              <a:schemeClr val="accent4">
                <a:lumMod val="75000"/>
              </a:schemeClr>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20000"/>
              </a:spcBef>
            </a:pPr>
            <a:r>
              <a:rPr lang="en-US" sz="4000" dirty="0">
                <a:solidFill>
                  <a:prstClr val="black"/>
                </a:solidFill>
                <a:latin typeface="Times New Roman" panose="02020603050405020304" pitchFamily="18" charset="0"/>
                <a:cs typeface="Times New Roman" panose="02020603050405020304" pitchFamily="18" charset="0"/>
              </a:rPr>
              <a:t>  </a:t>
            </a:r>
            <a:r>
              <a:rPr lang="en-US" sz="4000" dirty="0" smtClean="0">
                <a:solidFill>
                  <a:prstClr val="black"/>
                </a:solidFill>
                <a:latin typeface="Times New Roman" panose="02020603050405020304" pitchFamily="18" charset="0"/>
                <a:cs typeface="Times New Roman" panose="02020603050405020304" pitchFamily="18" charset="0"/>
              </a:rPr>
              <a:t>   Positive </a:t>
            </a:r>
            <a:r>
              <a:rPr lang="en-US" sz="4000" dirty="0">
                <a:solidFill>
                  <a:prstClr val="black"/>
                </a:solidFill>
                <a:latin typeface="Times New Roman" panose="02020603050405020304" pitchFamily="18" charset="0"/>
                <a:cs typeface="Times New Roman" panose="02020603050405020304" pitchFamily="18" charset="0"/>
              </a:rPr>
              <a:t>studies further analyzed </a:t>
            </a:r>
            <a:r>
              <a:rPr lang="en-US" sz="4000" dirty="0" smtClean="0">
                <a:solidFill>
                  <a:prstClr val="black"/>
                </a:solidFill>
                <a:latin typeface="Times New Roman" panose="02020603050405020304" pitchFamily="18" charset="0"/>
                <a:cs typeface="Times New Roman" panose="02020603050405020304" pitchFamily="18" charset="0"/>
              </a:rPr>
              <a:t>to determine </a:t>
            </a:r>
            <a:r>
              <a:rPr lang="en-US" sz="4000" dirty="0">
                <a:solidFill>
                  <a:prstClr val="black"/>
                </a:solidFill>
                <a:latin typeface="Times New Roman" panose="02020603050405020304" pitchFamily="18" charset="0"/>
                <a:cs typeface="Times New Roman" panose="02020603050405020304" pitchFamily="18" charset="0"/>
              </a:rPr>
              <a:t>how the process took place and on whom the effects were observed.  </a:t>
            </a:r>
          </a:p>
        </p:txBody>
      </p:sp>
      <p:sp>
        <p:nvSpPr>
          <p:cNvPr id="27" name="Down Arrow 26"/>
          <p:cNvSpPr/>
          <p:nvPr/>
        </p:nvSpPr>
        <p:spPr>
          <a:xfrm>
            <a:off x="21418210" y="9441514"/>
            <a:ext cx="876300" cy="1123646"/>
          </a:xfrm>
          <a:prstGeom prst="downArrow">
            <a:avLst/>
          </a:prstGeom>
          <a:solidFill>
            <a:schemeClr val="bg2">
              <a:lumMod val="10000"/>
            </a:schemeClr>
          </a:solidFill>
          <a:ln w="76200">
            <a:solidFill>
              <a:schemeClr val="bg2">
                <a:lumMod val="50000"/>
              </a:schemeClr>
            </a:solidFill>
          </a:ln>
          <a:effectLst>
            <a:glow rad="228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Down Arrow 29"/>
          <p:cNvSpPr/>
          <p:nvPr/>
        </p:nvSpPr>
        <p:spPr>
          <a:xfrm>
            <a:off x="21418210" y="12503356"/>
            <a:ext cx="876300" cy="1123646"/>
          </a:xfrm>
          <a:prstGeom prst="downArrow">
            <a:avLst/>
          </a:prstGeom>
          <a:solidFill>
            <a:schemeClr val="bg2">
              <a:lumMod val="10000"/>
            </a:schemeClr>
          </a:solidFill>
          <a:ln w="76200">
            <a:solidFill>
              <a:schemeClr val="bg2">
                <a:lumMod val="50000"/>
              </a:schemeClr>
            </a:solidFill>
          </a:ln>
          <a:effectLst>
            <a:glow rad="228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Down Arrow 30"/>
          <p:cNvSpPr/>
          <p:nvPr/>
        </p:nvSpPr>
        <p:spPr>
          <a:xfrm>
            <a:off x="21418210" y="16036999"/>
            <a:ext cx="876300" cy="1123646"/>
          </a:xfrm>
          <a:prstGeom prst="downArrow">
            <a:avLst/>
          </a:prstGeom>
          <a:solidFill>
            <a:schemeClr val="bg2">
              <a:lumMod val="10000"/>
            </a:schemeClr>
          </a:solidFill>
          <a:ln w="76200">
            <a:solidFill>
              <a:schemeClr val="bg2">
                <a:lumMod val="50000"/>
              </a:schemeClr>
            </a:solidFill>
          </a:ln>
          <a:effectLst>
            <a:glow rad="228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526121" y="31675590"/>
            <a:ext cx="2142367" cy="1242810"/>
          </a:xfrm>
          <a:prstGeom prst="rect">
            <a:avLst/>
          </a:prstGeom>
        </p:spPr>
      </p:pic>
      <p:pic>
        <p:nvPicPr>
          <p:cNvPr id="21" name="Picture 20"/>
          <p:cNvPicPr>
            <a:picLocks noChangeAspect="1"/>
          </p:cNvPicPr>
          <p:nvPr/>
        </p:nvPicPr>
        <p:blipFill rotWithShape="1">
          <a:blip r:embed="rId7" cstate="print">
            <a:extLst>
              <a:ext uri="{28A0092B-C50C-407E-A947-70E740481C1C}">
                <a14:useLocalDpi xmlns:a14="http://schemas.microsoft.com/office/drawing/2010/main" val="0"/>
              </a:ext>
            </a:extLst>
          </a:blip>
          <a:srcRect l="4876" t="2" r="7356" b="-2739"/>
          <a:stretch/>
        </p:blipFill>
        <p:spPr>
          <a:xfrm rot="1260913">
            <a:off x="41839864" y="12136597"/>
            <a:ext cx="1060339" cy="824708"/>
          </a:xfrm>
          <a:prstGeom prst="rect">
            <a:avLst/>
          </a:prstGeom>
        </p:spPr>
      </p:pic>
    </p:spTree>
    <p:extLst>
      <p:ext uri="{BB962C8B-B14F-4D97-AF65-F5344CB8AC3E}">
        <p14:creationId xmlns:p14="http://schemas.microsoft.com/office/powerpoint/2010/main" val="2852536314"/>
      </p:ext>
    </p:extLst>
  </p:cSld>
  <p:clrMapOvr>
    <a:masterClrMapping/>
  </p:clrMapOvr>
  <p:timing>
    <p:tnLst>
      <p:par>
        <p:cTn id="1" dur="indefinite" restart="never" nodeType="tmRoot"/>
      </p:par>
    </p:tnLst>
  </p:timing>
</p:sld>
</file>

<file path=ppt/theme/theme1.xml><?xml version="1.0" encoding="utf-8"?>
<a:theme xmlns:a="http://schemas.openxmlformats.org/drawingml/2006/main" name="PosterPresentations.com-36x48_Trifold_Template-V3">
  <a:themeElements>
    <a:clrScheme name="Custom 2">
      <a:dk1>
        <a:sysClr val="windowText" lastClr="000000"/>
      </a:dk1>
      <a:lt1>
        <a:sysClr val="window" lastClr="FFFFFF"/>
      </a:lt1>
      <a:dk2>
        <a:srgbClr val="39302A"/>
      </a:dk2>
      <a:lt2>
        <a:srgbClr val="FFCCCC"/>
      </a:lt2>
      <a:accent1>
        <a:srgbClr val="FFCA08"/>
      </a:accent1>
      <a:accent2>
        <a:srgbClr val="F8931D"/>
      </a:accent2>
      <a:accent3>
        <a:srgbClr val="FF3300"/>
      </a:accent3>
      <a:accent4>
        <a:srgbClr val="FF0000"/>
      </a:accent4>
      <a:accent5>
        <a:srgbClr val="C00000"/>
      </a:accent5>
      <a:accent6>
        <a:srgbClr val="9C6A6A"/>
      </a:accent6>
      <a:hlink>
        <a:srgbClr val="2998E3"/>
      </a:hlink>
      <a:folHlink>
        <a:srgbClr val="7F723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PosterPresentations.com-36x48_Trifold_Template-V3</Template>
  <TotalTime>4481</TotalTime>
  <Words>1085</Words>
  <Application>Microsoft Office PowerPoint</Application>
  <PresentationFormat>Custom</PresentationFormat>
  <Paragraphs>71</Paragraphs>
  <Slides>1</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8" baseType="lpstr">
      <vt:lpstr>Arial</vt:lpstr>
      <vt:lpstr>Arial Black</vt:lpstr>
      <vt:lpstr>Calibri</vt:lpstr>
      <vt:lpstr>Times New Roman</vt:lpstr>
      <vt:lpstr>Trebuchet MS</vt:lpstr>
      <vt:lpstr>PosterPresentations.com-36x48_Trifold_Template-V3</vt:lpstr>
      <vt:lpstr>Image</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Kanwal Qureshi</cp:lastModifiedBy>
  <cp:revision>107</cp:revision>
  <cp:lastPrinted>2014-03-14T17:36:13Z</cp:lastPrinted>
  <dcterms:created xsi:type="dcterms:W3CDTF">2012-02-03T23:30:52Z</dcterms:created>
  <dcterms:modified xsi:type="dcterms:W3CDTF">2014-03-28T00:55:04Z</dcterms:modified>
</cp:coreProperties>
</file>